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fntdata" ContentType="application/x-fontdata"/>
  <Default Extension="07388e1b3fb6a7047f88fdbdcd0a2bb6" ContentType="image/jpeg"/>
  <Default Extension="eadcb273b6c92d1072fe7eaea1851ebc" ContentType="image/jpeg"/>
  <Default Extension="e07a68ec4784bc26687dafddb2b6c304" ContentType="image/png"/>
  <Default Extension="gif" ContentType="image/gif"/>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37"/>
  </p:notesMasterIdLst>
  <p:handoutMasterIdLst>
    <p:handoutMasterId r:id="rId138"/>
  </p:handoutMasterIdLst>
  <p:sldIdLst>
    <p:sldId id="258" r:id="rId2"/>
    <p:sldId id="4789" r:id="rId3"/>
    <p:sldId id="1929" r:id="rId4"/>
    <p:sldId id="4883" r:id="rId5"/>
    <p:sldId id="1933" r:id="rId6"/>
    <p:sldId id="1934" r:id="rId7"/>
    <p:sldId id="1935" r:id="rId8"/>
    <p:sldId id="1936" r:id="rId9"/>
    <p:sldId id="1937" r:id="rId10"/>
    <p:sldId id="1939" r:id="rId11"/>
    <p:sldId id="1938" r:id="rId12"/>
    <p:sldId id="1940" r:id="rId13"/>
    <p:sldId id="1941" r:id="rId14"/>
    <p:sldId id="1943" r:id="rId15"/>
    <p:sldId id="1944" r:id="rId16"/>
    <p:sldId id="1947" r:id="rId17"/>
    <p:sldId id="1948" r:id="rId18"/>
    <p:sldId id="1950" r:id="rId19"/>
    <p:sldId id="1951" r:id="rId20"/>
    <p:sldId id="1952" r:id="rId21"/>
    <p:sldId id="1954" r:id="rId22"/>
    <p:sldId id="1956" r:id="rId23"/>
    <p:sldId id="1958" r:id="rId24"/>
    <p:sldId id="1959" r:id="rId25"/>
    <p:sldId id="1963" r:id="rId26"/>
    <p:sldId id="1964" r:id="rId27"/>
    <p:sldId id="1965" r:id="rId28"/>
    <p:sldId id="3800" r:id="rId29"/>
    <p:sldId id="3801" r:id="rId30"/>
    <p:sldId id="3802" r:id="rId31"/>
    <p:sldId id="4884" r:id="rId32"/>
    <p:sldId id="3803" r:id="rId33"/>
    <p:sldId id="3804" r:id="rId34"/>
    <p:sldId id="3805" r:id="rId35"/>
    <p:sldId id="3806" r:id="rId36"/>
    <p:sldId id="3807" r:id="rId37"/>
    <p:sldId id="3808" r:id="rId38"/>
    <p:sldId id="3809" r:id="rId39"/>
    <p:sldId id="3810" r:id="rId40"/>
    <p:sldId id="3811" r:id="rId41"/>
    <p:sldId id="3812" r:id="rId42"/>
    <p:sldId id="3813" r:id="rId43"/>
    <p:sldId id="3814" r:id="rId44"/>
    <p:sldId id="3815" r:id="rId45"/>
    <p:sldId id="3816" r:id="rId46"/>
    <p:sldId id="3820" r:id="rId47"/>
    <p:sldId id="3817" r:id="rId48"/>
    <p:sldId id="3818" r:id="rId49"/>
    <p:sldId id="3819" r:id="rId50"/>
    <p:sldId id="3821" r:id="rId51"/>
    <p:sldId id="3822" r:id="rId52"/>
    <p:sldId id="3823" r:id="rId53"/>
    <p:sldId id="3824" r:id="rId54"/>
    <p:sldId id="3825" r:id="rId55"/>
    <p:sldId id="3826" r:id="rId56"/>
    <p:sldId id="3827" r:id="rId57"/>
    <p:sldId id="3828" r:id="rId58"/>
    <p:sldId id="3829" r:id="rId59"/>
    <p:sldId id="3830" r:id="rId60"/>
    <p:sldId id="3831" r:id="rId61"/>
    <p:sldId id="3832" r:id="rId62"/>
    <p:sldId id="3833" r:id="rId63"/>
    <p:sldId id="3834" r:id="rId64"/>
    <p:sldId id="3835" r:id="rId65"/>
    <p:sldId id="3836" r:id="rId66"/>
    <p:sldId id="3837" r:id="rId67"/>
    <p:sldId id="3838" r:id="rId68"/>
    <p:sldId id="3839" r:id="rId69"/>
    <p:sldId id="2010" r:id="rId70"/>
    <p:sldId id="2080" r:id="rId71"/>
    <p:sldId id="2081" r:id="rId72"/>
    <p:sldId id="2012" r:id="rId73"/>
    <p:sldId id="2013" r:id="rId74"/>
    <p:sldId id="2025" r:id="rId75"/>
    <p:sldId id="2082" r:id="rId76"/>
    <p:sldId id="3799" r:id="rId77"/>
    <p:sldId id="2023" r:id="rId78"/>
    <p:sldId id="2024" r:id="rId79"/>
    <p:sldId id="2035" r:id="rId80"/>
    <p:sldId id="4885" r:id="rId81"/>
    <p:sldId id="2037" r:id="rId82"/>
    <p:sldId id="3856" r:id="rId83"/>
    <p:sldId id="3876" r:id="rId84"/>
    <p:sldId id="2039" r:id="rId85"/>
    <p:sldId id="2041" r:id="rId86"/>
    <p:sldId id="3792" r:id="rId87"/>
    <p:sldId id="2042" r:id="rId88"/>
    <p:sldId id="2046" r:id="rId89"/>
    <p:sldId id="2047" r:id="rId90"/>
    <p:sldId id="803" r:id="rId91"/>
    <p:sldId id="4785" r:id="rId92"/>
    <p:sldId id="4786" r:id="rId93"/>
    <p:sldId id="2050" r:id="rId94"/>
    <p:sldId id="2051" r:id="rId95"/>
    <p:sldId id="2052" r:id="rId96"/>
    <p:sldId id="2053" r:id="rId97"/>
    <p:sldId id="2054" r:id="rId98"/>
    <p:sldId id="2055" r:id="rId99"/>
    <p:sldId id="2056" r:id="rId100"/>
    <p:sldId id="3877" r:id="rId101"/>
    <p:sldId id="3879" r:id="rId102"/>
    <p:sldId id="3878" r:id="rId103"/>
    <p:sldId id="3844" r:id="rId104"/>
    <p:sldId id="2060" r:id="rId105"/>
    <p:sldId id="3846" r:id="rId106"/>
    <p:sldId id="3848" r:id="rId107"/>
    <p:sldId id="2063" r:id="rId108"/>
    <p:sldId id="3850" r:id="rId109"/>
    <p:sldId id="3873" r:id="rId110"/>
    <p:sldId id="3793" r:id="rId111"/>
    <p:sldId id="2065" r:id="rId112"/>
    <p:sldId id="2066" r:id="rId113"/>
    <p:sldId id="2067" r:id="rId114"/>
    <p:sldId id="3794" r:id="rId115"/>
    <p:sldId id="3795" r:id="rId116"/>
    <p:sldId id="2071" r:id="rId117"/>
    <p:sldId id="3852" r:id="rId118"/>
    <p:sldId id="3853" r:id="rId119"/>
    <p:sldId id="3854" r:id="rId120"/>
    <p:sldId id="3851" r:id="rId121"/>
    <p:sldId id="3857" r:id="rId122"/>
    <p:sldId id="3868" r:id="rId123"/>
    <p:sldId id="3869" r:id="rId124"/>
    <p:sldId id="3870" r:id="rId125"/>
    <p:sldId id="3871" r:id="rId126"/>
    <p:sldId id="3872" r:id="rId127"/>
    <p:sldId id="3874" r:id="rId128"/>
    <p:sldId id="3875" r:id="rId129"/>
    <p:sldId id="2075" r:id="rId130"/>
    <p:sldId id="2076" r:id="rId131"/>
    <p:sldId id="3797" r:id="rId132"/>
    <p:sldId id="3798" r:id="rId133"/>
    <p:sldId id="2077" r:id="rId134"/>
    <p:sldId id="4787" r:id="rId135"/>
    <p:sldId id="4882" r:id="rId136"/>
  </p:sldIdLst>
  <p:sldSz cx="12192000" cy="6858000"/>
  <p:notesSz cx="6858000" cy="9144000"/>
  <p:embeddedFontLst>
    <p:embeddedFont>
      <p:font typeface="Agency FB" panose="020B0503020202020204" pitchFamily="34" charset="0"/>
      <p:regular r:id="rId139"/>
      <p:bold r:id="rId140"/>
    </p:embeddedFont>
    <p:embeddedFont>
      <p:font typeface="Algerian" panose="04020705040A02060702" pitchFamily="82" charset="0"/>
      <p:regular r:id="rId141"/>
    </p:embeddedFont>
    <p:embeddedFont>
      <p:font typeface="Calibri" panose="020F0502020204030204" pitchFamily="34" charset="0"/>
      <p:regular r:id="rId142"/>
      <p:bold r:id="rId143"/>
      <p:italic r:id="rId144"/>
      <p:boldItalic r:id="rId145"/>
    </p:embeddedFont>
    <p:embeddedFont>
      <p:font typeface="Consolas" panose="020B0609020204030204" pitchFamily="49" charset="0"/>
      <p:regular r:id="rId146"/>
      <p:bold r:id="rId147"/>
      <p:italic r:id="rId148"/>
      <p:boldItalic r:id="rId149"/>
    </p:embeddedFont>
    <p:embeddedFont>
      <p:font typeface="Helvetica" panose="020B0604020202020204" pitchFamily="34" charset="0"/>
      <p:regular r:id="rId150"/>
      <p:bold r:id="rId151"/>
      <p:italic r:id="rId152"/>
      <p:boldItalic r:id="rId153"/>
    </p:embeddedFont>
    <p:embeddedFont>
      <p:font typeface="Segoe UI" panose="020B0502040204020203" pitchFamily="34" charset="0"/>
      <p:regular r:id="rId154"/>
      <p:bold r:id="rId155"/>
      <p:italic r:id="rId156"/>
      <p:boldItalic r:id="rId157"/>
    </p:embeddedFont>
    <p:embeddedFont>
      <p:font typeface="Segoe UI Black" panose="020B0A02040204020203" pitchFamily="34" charset="0"/>
      <p:bold r:id="rId158"/>
      <p:boldItalic r:id="rId159"/>
    </p:embeddedFont>
    <p:embeddedFont>
      <p:font typeface="Verdana" panose="020B0604030504040204" pitchFamily="34" charset="0"/>
      <p:regular r:id="rId160"/>
      <p:bold r:id="rId161"/>
      <p:italic r:id="rId162"/>
      <p:boldItalic r:id="rId163"/>
    </p:embeddedFont>
    <p:embeddedFont>
      <p:font typeface="等线" panose="02010600030101010101" pitchFamily="2" charset="-122"/>
      <p:regular r:id="rId164"/>
      <p:bold r:id="rId165"/>
    </p:embeddedFont>
    <p:embeddedFont>
      <p:font typeface="等线 Light" panose="02010600030101010101" pitchFamily="2" charset="-122"/>
      <p:regular r:id="rId166"/>
    </p:embeddedFont>
    <p:embeddedFont>
      <p:font typeface="仿宋" panose="02010609060101010101" pitchFamily="49" charset="-122"/>
      <p:regular r:id="rId167"/>
    </p:embeddedFont>
    <p:embeddedFont>
      <p:font typeface="华文细黑" panose="02010600040101010101" pitchFamily="2" charset="-122"/>
      <p:regular r:id="rId168"/>
    </p:embeddedFont>
    <p:embeddedFont>
      <p:font typeface="华文新魏" panose="02010800040101010101" pitchFamily="2" charset="-122"/>
      <p:regular r:id="rId169"/>
    </p:embeddedFont>
    <p:embeddedFont>
      <p:font typeface="微软雅黑" panose="020B0503020204020204" pitchFamily="34" charset="-122"/>
      <p:regular r:id="rId170"/>
      <p:bold r:id="rId171"/>
    </p:embeddedFont>
    <p:embeddedFont>
      <p:font typeface="微软雅黑 Light" panose="020B0502040204020203" pitchFamily="34" charset="-122"/>
      <p:regular r:id="rId172"/>
    </p:embeddedFont>
    <p:embeddedFont>
      <p:font typeface="义启小楷书" panose="02010601030101010101" pitchFamily="2" charset="-128"/>
      <p:regular r:id="rId173"/>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8978B"/>
    <a:srgbClr val="244B61"/>
    <a:srgbClr val="1387B7"/>
    <a:srgbClr val="E9F3EF"/>
    <a:srgbClr val="D1E5DD"/>
    <a:srgbClr val="0E7C7F"/>
    <a:srgbClr val="FFFFFF"/>
    <a:srgbClr val="C5E0B4"/>
    <a:srgbClr val="BDD7EE"/>
    <a:srgbClr val="59B2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浅色样式 3 - 强调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41555" autoAdjust="0"/>
    <p:restoredTop sz="82139" autoAdjust="0"/>
  </p:normalViewPr>
  <p:slideViewPr>
    <p:cSldViewPr snapToGrid="0">
      <p:cViewPr varScale="1">
        <p:scale>
          <a:sx n="128" d="100"/>
          <a:sy n="128" d="100"/>
        </p:scale>
        <p:origin x="88" y="248"/>
      </p:cViewPr>
      <p:guideLst/>
    </p:cSldViewPr>
  </p:slideViewPr>
  <p:notesTextViewPr>
    <p:cViewPr>
      <p:scale>
        <a:sx n="1" d="1"/>
        <a:sy n="1" d="1"/>
      </p:scale>
      <p:origin x="0" y="0"/>
    </p:cViewPr>
  </p:notesTextViewPr>
  <p:sorterViewPr>
    <p:cViewPr varScale="1">
      <p:scale>
        <a:sx n="100" d="100"/>
        <a:sy n="100" d="100"/>
      </p:scale>
      <p:origin x="0" y="-1980"/>
    </p:cViewPr>
  </p:sorterViewPr>
  <p:notesViewPr>
    <p:cSldViewPr snapToGrid="0">
      <p:cViewPr varScale="1">
        <p:scale>
          <a:sx n="84" d="100"/>
          <a:sy n="84" d="100"/>
        </p:scale>
        <p:origin x="3828" y="108"/>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handoutMaster" Target="handoutMasters/handoutMaster1.xml"/><Relationship Id="rId159" Type="http://schemas.openxmlformats.org/officeDocument/2006/relationships/font" Target="fonts/font21.fntdata"/><Relationship Id="rId170" Type="http://schemas.openxmlformats.org/officeDocument/2006/relationships/font" Target="fonts/font32.fntdata"/><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font" Target="fonts/font11.fntdata"/><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font" Target="fonts/font22.fntdata"/><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font" Target="fonts/font1.fntdata"/><Relationship Id="rId85" Type="http://schemas.openxmlformats.org/officeDocument/2006/relationships/slide" Target="slides/slide84.xml"/><Relationship Id="rId150" Type="http://schemas.openxmlformats.org/officeDocument/2006/relationships/font" Target="fonts/font12.fntdata"/><Relationship Id="rId171" Type="http://schemas.openxmlformats.org/officeDocument/2006/relationships/font" Target="fonts/font33.fntdata"/><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font" Target="fonts/font2.fntdata"/><Relationship Id="rId161" Type="http://schemas.openxmlformats.org/officeDocument/2006/relationships/font" Target="fonts/font23.fntdata"/><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font" Target="fonts/font13.fntdata"/><Relationship Id="rId156" Type="http://schemas.openxmlformats.org/officeDocument/2006/relationships/font" Target="fonts/font18.fntdata"/><Relationship Id="rId177" Type="http://schemas.openxmlformats.org/officeDocument/2006/relationships/tableStyles" Target="tableStyles.xml"/><Relationship Id="rId172" Type="http://schemas.openxmlformats.org/officeDocument/2006/relationships/font" Target="fonts/font34.fntdata"/><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font" Target="fonts/font3.fntdata"/><Relationship Id="rId146" Type="http://schemas.openxmlformats.org/officeDocument/2006/relationships/font" Target="fonts/font8.fntdata"/><Relationship Id="rId167" Type="http://schemas.openxmlformats.org/officeDocument/2006/relationships/font" Target="fonts/font29.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font" Target="fonts/font24.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font" Target="fonts/font19.fntdata"/><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font" Target="fonts/font14.fntdata"/><Relationship Id="rId173" Type="http://schemas.openxmlformats.org/officeDocument/2006/relationships/font" Target="fonts/font35.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font" Target="fonts/font9.fntdata"/><Relationship Id="rId168" Type="http://schemas.openxmlformats.org/officeDocument/2006/relationships/font" Target="fonts/font30.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font" Target="fonts/font4.fntdata"/><Relationship Id="rId163" Type="http://schemas.openxmlformats.org/officeDocument/2006/relationships/font" Target="fonts/font25.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notesMaster" Target="notesMasters/notesMaster1.xml"/><Relationship Id="rId158" Type="http://schemas.openxmlformats.org/officeDocument/2006/relationships/font" Target="fonts/font20.fntdata"/><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font" Target="fonts/font15.fntdata"/><Relationship Id="rId174" Type="http://schemas.openxmlformats.org/officeDocument/2006/relationships/presProps" Target="pres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font" Target="fonts/font5.fntdata"/><Relationship Id="rId148" Type="http://schemas.openxmlformats.org/officeDocument/2006/relationships/font" Target="fonts/font10.fntdata"/><Relationship Id="rId164" Type="http://schemas.openxmlformats.org/officeDocument/2006/relationships/font" Target="fonts/font26.fntdata"/><Relationship Id="rId169" Type="http://schemas.openxmlformats.org/officeDocument/2006/relationships/font" Target="fonts/font31.fntdata"/><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font" Target="fonts/font16.fntdata"/><Relationship Id="rId175" Type="http://schemas.openxmlformats.org/officeDocument/2006/relationships/viewProps" Target="viewProps.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font" Target="fonts/font6.fntdata"/><Relationship Id="rId90" Type="http://schemas.openxmlformats.org/officeDocument/2006/relationships/slide" Target="slides/slide89.xml"/><Relationship Id="rId165" Type="http://schemas.openxmlformats.org/officeDocument/2006/relationships/font" Target="fonts/font27.fntdata"/><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font" Target="fonts/font17.fntdata"/><Relationship Id="rId176" Type="http://schemas.openxmlformats.org/officeDocument/2006/relationships/theme" Target="theme/theme1.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font" Target="fonts/font7.fntdata"/><Relationship Id="rId166" Type="http://schemas.openxmlformats.org/officeDocument/2006/relationships/font" Target="fonts/font28.fntdata"/><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3.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86.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65A9D10-00A1-4316-9DBF-1CFF2F39C327}" type="datetimeFigureOut">
              <a:rPr lang="zh-CN" altLang="en-US" smtClean="0"/>
              <a:t>2023/3/1</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C21E0D4-31D8-4080-A573-64BBB9E87E78}" type="slidenum">
              <a:rPr lang="zh-CN" altLang="en-US" smtClean="0"/>
              <a:t>‹#›</a:t>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117FD3C-5E99-4122-A1EC-C8FBF6B0781B}" type="datetimeFigureOut">
              <a:rPr lang="zh-CN" altLang="en-US" smtClean="0"/>
              <a:t>2023/3/1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CE584D-DA30-42E6-B6AB-C9D2BEA4D810}"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t>1</a:t>
            </a:fld>
            <a:endParaRPr lang="zh-CN" altLang="en-US"/>
          </a:p>
        </p:txBody>
      </p:sp>
    </p:spTree>
    <p:extLst>
      <p:ext uri="{BB962C8B-B14F-4D97-AF65-F5344CB8AC3E}">
        <p14:creationId xmlns:p14="http://schemas.microsoft.com/office/powerpoint/2010/main" val="27543766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幻灯片图像占位符 1"/>
          <p:cNvSpPr>
            <a:spLocks noGrp="1" noRot="1" noChangeAspect="1" noTextEdit="1"/>
          </p:cNvSpPr>
          <p:nvPr>
            <p:ph type="sldImg"/>
          </p:nvPr>
        </p:nvSpPr>
        <p:spPr>
          <a:ln/>
        </p:spPr>
      </p:sp>
      <p:sp>
        <p:nvSpPr>
          <p:cNvPr id="182275" name="备注占位符 2"/>
          <p:cNvSpPr>
            <a:spLocks noGrp="1"/>
          </p:cNvSpPr>
          <p:nvPr>
            <p:ph type="body" idx="1"/>
          </p:nvPr>
        </p:nvSpPr>
        <p:spPr>
          <a:noFill/>
        </p:spPr>
        <p:txBody>
          <a:bodyPr/>
          <a:lstStyle/>
          <a:p>
            <a:pPr eaLnBrk="1" hangingPunct="1"/>
            <a:endParaRPr lang="zh-CN" altLang="en-US"/>
          </a:p>
        </p:txBody>
      </p:sp>
      <p:sp>
        <p:nvSpPr>
          <p:cNvPr id="182276" name="灯片编号占位符 3"/>
          <p:cNvSpPr>
            <a:spLocks noGrp="1"/>
          </p:cNvSpPr>
          <p:nvPr>
            <p:ph type="sldNum" sz="quarter" idx="5"/>
          </p:nvPr>
        </p:nvSpPr>
        <p:spPr>
          <a:noFill/>
          <a:ln>
            <a:miter lim="800000"/>
            <a:headEnd/>
            <a:tailEnd/>
          </a:ln>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5771E358-4D0A-41F4-B5F6-A084B968F916}" type="slidenum">
              <a:rPr kumimoji="0" lang="en-US" altLang="zh-CN" sz="1200" b="0" i="0" u="none" strike="noStrike" kern="1200" cap="none" spc="0" normalizeH="0" baseline="0" noProof="0" smtClean="0">
                <a:ln>
                  <a:noFill/>
                </a:ln>
                <a:solidFill>
                  <a:srgbClr val="000000"/>
                </a:solidFill>
                <a:effectLst/>
                <a:uLnTx/>
                <a:uFillTx/>
                <a:latin typeface="Arial" charset="0"/>
                <a:ea typeface="华文细黑"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36</a:t>
            </a:fld>
            <a:endParaRPr kumimoji="0" lang="en-US" altLang="zh-CN" sz="1200" b="0" i="0" u="none" strike="noStrike" kern="1200" cap="none" spc="0" normalizeH="0" baseline="0" noProof="0">
              <a:ln>
                <a:noFill/>
              </a:ln>
              <a:solidFill>
                <a:srgbClr val="000000"/>
              </a:solidFill>
              <a:effectLst/>
              <a:uLnTx/>
              <a:uFillTx/>
              <a:latin typeface="Arial" charset="0"/>
              <a:ea typeface="华文细黑" pitchFamily="2" charset="-122"/>
              <a:cs typeface="+mn-cs"/>
            </a:endParaRPr>
          </a:p>
        </p:txBody>
      </p:sp>
    </p:spTree>
    <p:extLst>
      <p:ext uri="{BB962C8B-B14F-4D97-AF65-F5344CB8AC3E}">
        <p14:creationId xmlns:p14="http://schemas.microsoft.com/office/powerpoint/2010/main" val="38727254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幻灯片图像占位符 1"/>
          <p:cNvSpPr>
            <a:spLocks noGrp="1" noRot="1" noChangeAspect="1" noTextEdit="1"/>
          </p:cNvSpPr>
          <p:nvPr>
            <p:ph type="sldImg"/>
          </p:nvPr>
        </p:nvSpPr>
        <p:spPr>
          <a:ln/>
        </p:spPr>
      </p:sp>
      <p:sp>
        <p:nvSpPr>
          <p:cNvPr id="184323" name="备注占位符 2"/>
          <p:cNvSpPr>
            <a:spLocks noGrp="1"/>
          </p:cNvSpPr>
          <p:nvPr>
            <p:ph type="body" idx="1"/>
          </p:nvPr>
        </p:nvSpPr>
        <p:spPr>
          <a:noFill/>
        </p:spPr>
        <p:txBody>
          <a:bodyPr/>
          <a:lstStyle/>
          <a:p>
            <a:pPr eaLnBrk="1" hangingPunct="1"/>
            <a:endParaRPr lang="zh-CN" altLang="en-US"/>
          </a:p>
        </p:txBody>
      </p:sp>
      <p:sp>
        <p:nvSpPr>
          <p:cNvPr id="184324" name="灯片编号占位符 3"/>
          <p:cNvSpPr>
            <a:spLocks noGrp="1"/>
          </p:cNvSpPr>
          <p:nvPr>
            <p:ph type="sldNum" sz="quarter" idx="5"/>
          </p:nvPr>
        </p:nvSpPr>
        <p:spPr>
          <a:noFill/>
          <a:ln>
            <a:miter lim="800000"/>
            <a:headEnd/>
            <a:tailEnd/>
          </a:ln>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2A0E1BD-EDEE-4F70-A0DC-4DE0C87FA9D4}" type="slidenum">
              <a:rPr kumimoji="0" lang="en-US" altLang="zh-CN" sz="1200" b="0" i="0" u="none" strike="noStrike" kern="1200" cap="none" spc="0" normalizeH="0" baseline="0" noProof="0" smtClean="0">
                <a:ln>
                  <a:noFill/>
                </a:ln>
                <a:solidFill>
                  <a:srgbClr val="000000"/>
                </a:solidFill>
                <a:effectLst/>
                <a:uLnTx/>
                <a:uFillTx/>
                <a:latin typeface="Arial" charset="0"/>
                <a:ea typeface="华文细黑"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37</a:t>
            </a:fld>
            <a:endParaRPr kumimoji="0" lang="en-US" altLang="zh-CN" sz="1200" b="0" i="0" u="none" strike="noStrike" kern="1200" cap="none" spc="0" normalizeH="0" baseline="0" noProof="0">
              <a:ln>
                <a:noFill/>
              </a:ln>
              <a:solidFill>
                <a:srgbClr val="000000"/>
              </a:solidFill>
              <a:effectLst/>
              <a:uLnTx/>
              <a:uFillTx/>
              <a:latin typeface="Arial" charset="0"/>
              <a:ea typeface="华文细黑" pitchFamily="2" charset="-122"/>
              <a:cs typeface="+mn-cs"/>
            </a:endParaRPr>
          </a:p>
        </p:txBody>
      </p:sp>
    </p:spTree>
    <p:extLst>
      <p:ext uri="{BB962C8B-B14F-4D97-AF65-F5344CB8AC3E}">
        <p14:creationId xmlns:p14="http://schemas.microsoft.com/office/powerpoint/2010/main" val="569725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幻灯片图像占位符 1"/>
          <p:cNvSpPr>
            <a:spLocks noGrp="1" noRot="1" noChangeAspect="1" noTextEdit="1"/>
          </p:cNvSpPr>
          <p:nvPr>
            <p:ph type="sldImg"/>
          </p:nvPr>
        </p:nvSpPr>
        <p:spPr>
          <a:ln/>
        </p:spPr>
      </p:sp>
      <p:sp>
        <p:nvSpPr>
          <p:cNvPr id="185347" name="备注占位符 2"/>
          <p:cNvSpPr>
            <a:spLocks noGrp="1"/>
          </p:cNvSpPr>
          <p:nvPr>
            <p:ph type="body" idx="1"/>
          </p:nvPr>
        </p:nvSpPr>
        <p:spPr>
          <a:noFill/>
        </p:spPr>
        <p:txBody>
          <a:bodyPr/>
          <a:lstStyle/>
          <a:p>
            <a:pPr eaLnBrk="1" hangingPunct="1"/>
            <a:endParaRPr lang="zh-CN" altLang="en-US"/>
          </a:p>
        </p:txBody>
      </p:sp>
      <p:sp>
        <p:nvSpPr>
          <p:cNvPr id="185348" name="灯片编号占位符 3"/>
          <p:cNvSpPr>
            <a:spLocks noGrp="1"/>
          </p:cNvSpPr>
          <p:nvPr>
            <p:ph type="sldNum" sz="quarter" idx="5"/>
          </p:nvPr>
        </p:nvSpPr>
        <p:spPr>
          <a:noFill/>
          <a:ln>
            <a:miter lim="800000"/>
            <a:headEnd/>
            <a:tailEnd/>
          </a:ln>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8C6EED22-B773-45B4-B612-DE0632649EA8}" type="slidenum">
              <a:rPr kumimoji="0" lang="en-US" altLang="zh-CN" sz="1200" b="0" i="0" u="none" strike="noStrike" kern="1200" cap="none" spc="0" normalizeH="0" baseline="0" noProof="0" smtClean="0">
                <a:ln>
                  <a:noFill/>
                </a:ln>
                <a:solidFill>
                  <a:srgbClr val="000000"/>
                </a:solidFill>
                <a:effectLst/>
                <a:uLnTx/>
                <a:uFillTx/>
                <a:latin typeface="Arial" charset="0"/>
                <a:ea typeface="华文细黑"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38</a:t>
            </a:fld>
            <a:endParaRPr kumimoji="0" lang="en-US" altLang="zh-CN" sz="1200" b="0" i="0" u="none" strike="noStrike" kern="1200" cap="none" spc="0" normalizeH="0" baseline="0" noProof="0">
              <a:ln>
                <a:noFill/>
              </a:ln>
              <a:solidFill>
                <a:srgbClr val="000000"/>
              </a:solidFill>
              <a:effectLst/>
              <a:uLnTx/>
              <a:uFillTx/>
              <a:latin typeface="Arial" charset="0"/>
              <a:ea typeface="华文细黑" pitchFamily="2" charset="-122"/>
              <a:cs typeface="+mn-cs"/>
            </a:endParaRPr>
          </a:p>
        </p:txBody>
      </p:sp>
    </p:spTree>
    <p:extLst>
      <p:ext uri="{BB962C8B-B14F-4D97-AF65-F5344CB8AC3E}">
        <p14:creationId xmlns:p14="http://schemas.microsoft.com/office/powerpoint/2010/main" val="33462072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幻灯片图像占位符 1"/>
          <p:cNvSpPr>
            <a:spLocks noGrp="1" noRot="1" noChangeAspect="1" noTextEdit="1"/>
          </p:cNvSpPr>
          <p:nvPr>
            <p:ph type="sldImg"/>
          </p:nvPr>
        </p:nvSpPr>
        <p:spPr>
          <a:ln/>
        </p:spPr>
      </p:sp>
      <p:sp>
        <p:nvSpPr>
          <p:cNvPr id="188419" name="备注占位符 2"/>
          <p:cNvSpPr>
            <a:spLocks noGrp="1"/>
          </p:cNvSpPr>
          <p:nvPr>
            <p:ph type="body" idx="1"/>
          </p:nvPr>
        </p:nvSpPr>
        <p:spPr>
          <a:noFill/>
        </p:spPr>
        <p:txBody>
          <a:bodyPr/>
          <a:lstStyle/>
          <a:p>
            <a:pPr eaLnBrk="1" hangingPunct="1"/>
            <a:endParaRPr lang="zh-CN" altLang="en-US"/>
          </a:p>
        </p:txBody>
      </p:sp>
      <p:sp>
        <p:nvSpPr>
          <p:cNvPr id="188420" name="灯片编号占位符 3"/>
          <p:cNvSpPr>
            <a:spLocks noGrp="1"/>
          </p:cNvSpPr>
          <p:nvPr>
            <p:ph type="sldNum" sz="quarter" idx="5"/>
          </p:nvPr>
        </p:nvSpPr>
        <p:spPr>
          <a:noFill/>
          <a:ln>
            <a:miter lim="800000"/>
            <a:headEnd/>
            <a:tailEnd/>
          </a:ln>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564757A-F6D8-45BC-8741-40DBE49612D9}" type="slidenum">
              <a:rPr kumimoji="0" lang="en-US" altLang="zh-CN" sz="1200" b="0" i="0" u="none" strike="noStrike" kern="1200" cap="none" spc="0" normalizeH="0" baseline="0" noProof="0" smtClean="0">
                <a:ln>
                  <a:noFill/>
                </a:ln>
                <a:solidFill>
                  <a:srgbClr val="000000"/>
                </a:solidFill>
                <a:effectLst/>
                <a:uLnTx/>
                <a:uFillTx/>
                <a:latin typeface="Arial" charset="0"/>
                <a:ea typeface="华文细黑"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40</a:t>
            </a:fld>
            <a:endParaRPr kumimoji="0" lang="en-US" altLang="zh-CN" sz="1200" b="0" i="0" u="none" strike="noStrike" kern="1200" cap="none" spc="0" normalizeH="0" baseline="0" noProof="0">
              <a:ln>
                <a:noFill/>
              </a:ln>
              <a:solidFill>
                <a:srgbClr val="000000"/>
              </a:solidFill>
              <a:effectLst/>
              <a:uLnTx/>
              <a:uFillTx/>
              <a:latin typeface="Arial" charset="0"/>
              <a:ea typeface="华文细黑" pitchFamily="2" charset="-122"/>
              <a:cs typeface="+mn-cs"/>
            </a:endParaRPr>
          </a:p>
        </p:txBody>
      </p:sp>
    </p:spTree>
    <p:extLst>
      <p:ext uri="{BB962C8B-B14F-4D97-AF65-F5344CB8AC3E}">
        <p14:creationId xmlns:p14="http://schemas.microsoft.com/office/powerpoint/2010/main" val="9144967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幻灯片图像占位符 1"/>
          <p:cNvSpPr>
            <a:spLocks noGrp="1" noRot="1" noChangeAspect="1" noTextEdit="1"/>
          </p:cNvSpPr>
          <p:nvPr>
            <p:ph type="sldImg"/>
          </p:nvPr>
        </p:nvSpPr>
        <p:spPr>
          <a:ln/>
        </p:spPr>
      </p:sp>
      <p:sp>
        <p:nvSpPr>
          <p:cNvPr id="192515" name="备注占位符 2"/>
          <p:cNvSpPr>
            <a:spLocks noGrp="1"/>
          </p:cNvSpPr>
          <p:nvPr>
            <p:ph type="body" idx="1"/>
          </p:nvPr>
        </p:nvSpPr>
        <p:spPr>
          <a:noFill/>
        </p:spPr>
        <p:txBody>
          <a:bodyPr/>
          <a:lstStyle/>
          <a:p>
            <a:pPr eaLnBrk="1" hangingPunct="1"/>
            <a:endParaRPr lang="zh-CN" altLang="en-US"/>
          </a:p>
        </p:txBody>
      </p:sp>
      <p:sp>
        <p:nvSpPr>
          <p:cNvPr id="192516" name="灯片编号占位符 3"/>
          <p:cNvSpPr>
            <a:spLocks noGrp="1"/>
          </p:cNvSpPr>
          <p:nvPr>
            <p:ph type="sldNum" sz="quarter" idx="5"/>
          </p:nvPr>
        </p:nvSpPr>
        <p:spPr>
          <a:noFill/>
          <a:ln>
            <a:miter lim="800000"/>
            <a:headEnd/>
            <a:tailEnd/>
          </a:ln>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08BB671F-D4BD-49AB-AC8D-B5D2D72AC1D1}" type="slidenum">
              <a:rPr kumimoji="0" lang="en-US" altLang="zh-CN" sz="1200" b="0" i="0" u="none" strike="noStrike" kern="1200" cap="none" spc="0" normalizeH="0" baseline="0" noProof="0" smtClean="0">
                <a:ln>
                  <a:noFill/>
                </a:ln>
                <a:solidFill>
                  <a:srgbClr val="000000"/>
                </a:solidFill>
                <a:effectLst/>
                <a:uLnTx/>
                <a:uFillTx/>
                <a:latin typeface="Arial" charset="0"/>
                <a:ea typeface="华文细黑"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44</a:t>
            </a:fld>
            <a:endParaRPr kumimoji="0" lang="en-US" altLang="zh-CN" sz="1200" b="0" i="0" u="none" strike="noStrike" kern="1200" cap="none" spc="0" normalizeH="0" baseline="0" noProof="0">
              <a:ln>
                <a:noFill/>
              </a:ln>
              <a:solidFill>
                <a:srgbClr val="000000"/>
              </a:solidFill>
              <a:effectLst/>
              <a:uLnTx/>
              <a:uFillTx/>
              <a:latin typeface="Arial" charset="0"/>
              <a:ea typeface="华文细黑" pitchFamily="2" charset="-122"/>
              <a:cs typeface="+mn-cs"/>
            </a:endParaRPr>
          </a:p>
        </p:txBody>
      </p:sp>
    </p:spTree>
    <p:extLst>
      <p:ext uri="{BB962C8B-B14F-4D97-AF65-F5344CB8AC3E}">
        <p14:creationId xmlns:p14="http://schemas.microsoft.com/office/powerpoint/2010/main" val="34999162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幻灯片图像占位符 1"/>
          <p:cNvSpPr>
            <a:spLocks noGrp="1" noRot="1" noChangeAspect="1" noTextEdit="1"/>
          </p:cNvSpPr>
          <p:nvPr>
            <p:ph type="sldImg"/>
          </p:nvPr>
        </p:nvSpPr>
        <p:spPr>
          <a:ln/>
        </p:spPr>
      </p:sp>
      <p:sp>
        <p:nvSpPr>
          <p:cNvPr id="199683" name="备注占位符 2"/>
          <p:cNvSpPr>
            <a:spLocks noGrp="1"/>
          </p:cNvSpPr>
          <p:nvPr>
            <p:ph type="body" idx="1"/>
          </p:nvPr>
        </p:nvSpPr>
        <p:spPr>
          <a:noFill/>
        </p:spPr>
        <p:txBody>
          <a:bodyPr/>
          <a:lstStyle/>
          <a:p>
            <a:pPr eaLnBrk="1" hangingPunct="1"/>
            <a:r>
              <a:rPr lang="en-US" altLang="zh-CN" dirty="0"/>
              <a:t>45</a:t>
            </a:r>
            <a:r>
              <a:rPr lang="zh-CN" altLang="en-US" dirty="0"/>
              <a:t>年留学哈佛，</a:t>
            </a:r>
            <a:r>
              <a:rPr lang="en-US" altLang="zh-CN" dirty="0"/>
              <a:t>250</a:t>
            </a:r>
            <a:r>
              <a:rPr lang="zh-CN" altLang="en-US" dirty="0"/>
              <a:t>万压价到</a:t>
            </a:r>
            <a:r>
              <a:rPr lang="en-US" altLang="zh-CN" dirty="0"/>
              <a:t>50</a:t>
            </a:r>
            <a:r>
              <a:rPr lang="zh-CN" altLang="en-US" dirty="0"/>
              <a:t>万</a:t>
            </a:r>
          </a:p>
        </p:txBody>
      </p:sp>
      <p:sp>
        <p:nvSpPr>
          <p:cNvPr id="199684" name="灯片编号占位符 3"/>
          <p:cNvSpPr>
            <a:spLocks noGrp="1"/>
          </p:cNvSpPr>
          <p:nvPr>
            <p:ph type="sldNum" sz="quarter" idx="5"/>
          </p:nvPr>
        </p:nvSpPr>
        <p:spPr>
          <a:noFill/>
          <a:ln>
            <a:miter lim="800000"/>
            <a:headEnd/>
            <a:tailEnd/>
          </a:ln>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5EA5F019-BD03-4FE7-8B7B-CE9268DBBDD2}" type="slidenum">
              <a:rPr kumimoji="0" lang="en-US" altLang="zh-CN" sz="1200" b="0" i="0" u="none" strike="noStrike" kern="1200" cap="none" spc="0" normalizeH="0" baseline="0" noProof="0" smtClean="0">
                <a:ln>
                  <a:noFill/>
                </a:ln>
                <a:solidFill>
                  <a:srgbClr val="000000"/>
                </a:solidFill>
                <a:effectLst/>
                <a:uLnTx/>
                <a:uFillTx/>
                <a:latin typeface="Arial" charset="0"/>
                <a:ea typeface="华文细黑"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51</a:t>
            </a:fld>
            <a:endParaRPr kumimoji="0" lang="en-US" altLang="zh-CN" sz="1200" b="0" i="0" u="none" strike="noStrike" kern="1200" cap="none" spc="0" normalizeH="0" baseline="0" noProof="0">
              <a:ln>
                <a:noFill/>
              </a:ln>
              <a:solidFill>
                <a:srgbClr val="000000"/>
              </a:solidFill>
              <a:effectLst/>
              <a:uLnTx/>
              <a:uFillTx/>
              <a:latin typeface="Arial" charset="0"/>
              <a:ea typeface="华文细黑" pitchFamily="2" charset="-122"/>
              <a:cs typeface="+mn-cs"/>
            </a:endParaRPr>
          </a:p>
        </p:txBody>
      </p:sp>
    </p:spTree>
    <p:extLst>
      <p:ext uri="{BB962C8B-B14F-4D97-AF65-F5344CB8AC3E}">
        <p14:creationId xmlns:p14="http://schemas.microsoft.com/office/powerpoint/2010/main" val="20553538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幻灯片图像占位符 1"/>
          <p:cNvSpPr>
            <a:spLocks noGrp="1" noRot="1" noChangeAspect="1" noTextEdit="1"/>
          </p:cNvSpPr>
          <p:nvPr>
            <p:ph type="sldImg"/>
          </p:nvPr>
        </p:nvSpPr>
        <p:spPr>
          <a:ln/>
        </p:spPr>
      </p:sp>
      <p:sp>
        <p:nvSpPr>
          <p:cNvPr id="200707" name="备注占位符 2"/>
          <p:cNvSpPr>
            <a:spLocks noGrp="1"/>
          </p:cNvSpPr>
          <p:nvPr>
            <p:ph type="body" idx="1"/>
          </p:nvPr>
        </p:nvSpPr>
        <p:spPr>
          <a:noFill/>
        </p:spPr>
        <p:txBody>
          <a:bodyPr/>
          <a:lstStyle/>
          <a:p>
            <a:pPr eaLnBrk="1" hangingPunct="1"/>
            <a:r>
              <a:rPr lang="zh-CN" altLang="en-US" dirty="0"/>
              <a:t>计算器兴衰史</a:t>
            </a:r>
          </a:p>
        </p:txBody>
      </p:sp>
      <p:sp>
        <p:nvSpPr>
          <p:cNvPr id="200708" name="灯片编号占位符 3"/>
          <p:cNvSpPr>
            <a:spLocks noGrp="1"/>
          </p:cNvSpPr>
          <p:nvPr>
            <p:ph type="sldNum" sz="quarter" idx="5"/>
          </p:nvPr>
        </p:nvSpPr>
        <p:spPr>
          <a:noFill/>
          <a:ln>
            <a:miter lim="800000"/>
            <a:headEnd/>
            <a:tailEnd/>
          </a:ln>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83F247E1-E4A9-4A60-B424-D795C3E73AEB}" type="slidenum">
              <a:rPr kumimoji="0" lang="en-US" altLang="zh-CN" sz="1200" b="0" i="0" u="none" strike="noStrike" kern="1200" cap="none" spc="0" normalizeH="0" baseline="0" noProof="0" smtClean="0">
                <a:ln>
                  <a:noFill/>
                </a:ln>
                <a:solidFill>
                  <a:srgbClr val="000000"/>
                </a:solidFill>
                <a:effectLst/>
                <a:uLnTx/>
                <a:uFillTx/>
                <a:latin typeface="Arial" charset="0"/>
                <a:ea typeface="华文细黑"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52</a:t>
            </a:fld>
            <a:endParaRPr kumimoji="0" lang="en-US" altLang="zh-CN" sz="1200" b="0" i="0" u="none" strike="noStrike" kern="1200" cap="none" spc="0" normalizeH="0" baseline="0" noProof="0">
              <a:ln>
                <a:noFill/>
              </a:ln>
              <a:solidFill>
                <a:srgbClr val="000000"/>
              </a:solidFill>
              <a:effectLst/>
              <a:uLnTx/>
              <a:uFillTx/>
              <a:latin typeface="Arial" charset="0"/>
              <a:ea typeface="华文细黑" pitchFamily="2" charset="-122"/>
              <a:cs typeface="+mn-cs"/>
            </a:endParaRPr>
          </a:p>
        </p:txBody>
      </p:sp>
    </p:spTree>
    <p:extLst>
      <p:ext uri="{BB962C8B-B14F-4D97-AF65-F5344CB8AC3E}">
        <p14:creationId xmlns:p14="http://schemas.microsoft.com/office/powerpoint/2010/main" val="41982895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幻灯片图像占位符 1"/>
          <p:cNvSpPr>
            <a:spLocks noGrp="1" noRot="1" noChangeAspect="1" noTextEdit="1"/>
          </p:cNvSpPr>
          <p:nvPr>
            <p:ph type="sldImg"/>
          </p:nvPr>
        </p:nvSpPr>
        <p:spPr>
          <a:ln/>
        </p:spPr>
      </p:sp>
      <p:sp>
        <p:nvSpPr>
          <p:cNvPr id="201731" name="备注占位符 2"/>
          <p:cNvSpPr>
            <a:spLocks noGrp="1"/>
          </p:cNvSpPr>
          <p:nvPr>
            <p:ph type="body" idx="1"/>
          </p:nvPr>
        </p:nvSpPr>
        <p:spPr>
          <a:noFill/>
        </p:spPr>
        <p:txBody>
          <a:bodyPr/>
          <a:lstStyle/>
          <a:p>
            <a:pPr eaLnBrk="1" hangingPunct="1"/>
            <a:endParaRPr lang="zh-CN" altLang="en-US"/>
          </a:p>
        </p:txBody>
      </p:sp>
      <p:sp>
        <p:nvSpPr>
          <p:cNvPr id="201732" name="灯片编号占位符 3"/>
          <p:cNvSpPr>
            <a:spLocks noGrp="1"/>
          </p:cNvSpPr>
          <p:nvPr>
            <p:ph type="sldNum" sz="quarter" idx="5"/>
          </p:nvPr>
        </p:nvSpPr>
        <p:spPr>
          <a:noFill/>
          <a:ln>
            <a:miter lim="800000"/>
            <a:headEnd/>
            <a:tailEnd/>
          </a:ln>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8B84839E-5336-4BB6-A199-A9D8C0579D5A}" type="slidenum">
              <a:rPr kumimoji="0" lang="en-US" altLang="zh-CN" sz="1200" b="0" i="0" u="none" strike="noStrike" kern="1200" cap="none" spc="0" normalizeH="0" baseline="0" noProof="0" smtClean="0">
                <a:ln>
                  <a:noFill/>
                </a:ln>
                <a:solidFill>
                  <a:srgbClr val="000000"/>
                </a:solidFill>
                <a:effectLst/>
                <a:uLnTx/>
                <a:uFillTx/>
                <a:latin typeface="Arial" charset="0"/>
                <a:ea typeface="华文细黑"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53</a:t>
            </a:fld>
            <a:endParaRPr kumimoji="0" lang="en-US" altLang="zh-CN" sz="1200" b="0" i="0" u="none" strike="noStrike" kern="1200" cap="none" spc="0" normalizeH="0" baseline="0" noProof="0">
              <a:ln>
                <a:noFill/>
              </a:ln>
              <a:solidFill>
                <a:srgbClr val="000000"/>
              </a:solidFill>
              <a:effectLst/>
              <a:uLnTx/>
              <a:uFillTx/>
              <a:latin typeface="Arial" charset="0"/>
              <a:ea typeface="华文细黑" pitchFamily="2" charset="-122"/>
              <a:cs typeface="+mn-cs"/>
            </a:endParaRPr>
          </a:p>
        </p:txBody>
      </p:sp>
    </p:spTree>
    <p:extLst>
      <p:ext uri="{BB962C8B-B14F-4D97-AF65-F5344CB8AC3E}">
        <p14:creationId xmlns:p14="http://schemas.microsoft.com/office/powerpoint/2010/main" val="28062886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幻灯片图像占位符 1"/>
          <p:cNvSpPr>
            <a:spLocks noGrp="1" noRot="1" noChangeAspect="1" noTextEdit="1"/>
          </p:cNvSpPr>
          <p:nvPr>
            <p:ph type="sldImg"/>
          </p:nvPr>
        </p:nvSpPr>
        <p:spPr>
          <a:ln/>
        </p:spPr>
      </p:sp>
      <p:sp>
        <p:nvSpPr>
          <p:cNvPr id="202755" name="备注占位符 2"/>
          <p:cNvSpPr>
            <a:spLocks noGrp="1"/>
          </p:cNvSpPr>
          <p:nvPr>
            <p:ph type="body" idx="1"/>
          </p:nvPr>
        </p:nvSpPr>
        <p:spPr>
          <a:noFill/>
        </p:spPr>
        <p:txBody>
          <a:bodyPr/>
          <a:lstStyle/>
          <a:p>
            <a:pPr eaLnBrk="1" hangingPunct="1"/>
            <a:endParaRPr lang="zh-CN" altLang="en-US"/>
          </a:p>
        </p:txBody>
      </p:sp>
      <p:sp>
        <p:nvSpPr>
          <p:cNvPr id="202756" name="灯片编号占位符 3"/>
          <p:cNvSpPr>
            <a:spLocks noGrp="1"/>
          </p:cNvSpPr>
          <p:nvPr>
            <p:ph type="sldNum" sz="quarter" idx="5"/>
          </p:nvPr>
        </p:nvSpPr>
        <p:spPr>
          <a:noFill/>
          <a:ln>
            <a:miter lim="800000"/>
            <a:headEnd/>
            <a:tailEnd/>
          </a:ln>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67FE6232-C486-4C7A-83D5-16CC3EDD0ADB}" type="slidenum">
              <a:rPr kumimoji="0" lang="en-US" altLang="zh-CN" sz="1200" b="0" i="0" u="none" strike="noStrike" kern="1200" cap="none" spc="0" normalizeH="0" baseline="0" noProof="0" smtClean="0">
                <a:ln>
                  <a:noFill/>
                </a:ln>
                <a:solidFill>
                  <a:srgbClr val="000000"/>
                </a:solidFill>
                <a:effectLst/>
                <a:uLnTx/>
                <a:uFillTx/>
                <a:latin typeface="Arial" charset="0"/>
                <a:ea typeface="华文细黑"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54</a:t>
            </a:fld>
            <a:endParaRPr kumimoji="0" lang="en-US" altLang="zh-CN" sz="1200" b="0" i="0" u="none" strike="noStrike" kern="1200" cap="none" spc="0" normalizeH="0" baseline="0" noProof="0">
              <a:ln>
                <a:noFill/>
              </a:ln>
              <a:solidFill>
                <a:srgbClr val="000000"/>
              </a:solidFill>
              <a:effectLst/>
              <a:uLnTx/>
              <a:uFillTx/>
              <a:latin typeface="Arial" charset="0"/>
              <a:ea typeface="华文细黑" pitchFamily="2" charset="-122"/>
              <a:cs typeface="+mn-cs"/>
            </a:endParaRPr>
          </a:p>
        </p:txBody>
      </p:sp>
    </p:spTree>
    <p:extLst>
      <p:ext uri="{BB962C8B-B14F-4D97-AF65-F5344CB8AC3E}">
        <p14:creationId xmlns:p14="http://schemas.microsoft.com/office/powerpoint/2010/main" val="18083108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1958</a:t>
            </a:r>
            <a:r>
              <a:rPr lang="zh-CN" altLang="en-US" sz="1200" b="0" i="0" kern="1200" dirty="0">
                <a:solidFill>
                  <a:schemeClr val="tx1"/>
                </a:solidFill>
                <a:effectLst/>
                <a:latin typeface="+mn-lt"/>
                <a:ea typeface="+mn-ea"/>
                <a:cs typeface="+mn-cs"/>
              </a:rPr>
              <a:t>年</a:t>
            </a:r>
            <a:r>
              <a:rPr lang="en-US" altLang="zh-CN" sz="1200" b="0" i="0" kern="1200" dirty="0">
                <a:solidFill>
                  <a:schemeClr val="tx1"/>
                </a:solidFill>
                <a:effectLst/>
                <a:latin typeface="+mn-lt"/>
                <a:ea typeface="+mn-ea"/>
                <a:cs typeface="+mn-cs"/>
              </a:rPr>
              <a:t>Jean </a:t>
            </a:r>
            <a:r>
              <a:rPr lang="en-US" altLang="zh-CN" sz="1200" b="0" i="0" kern="1200" dirty="0" err="1">
                <a:solidFill>
                  <a:schemeClr val="tx1"/>
                </a:solidFill>
                <a:effectLst/>
                <a:latin typeface="+mn-lt"/>
                <a:ea typeface="+mn-ea"/>
                <a:cs typeface="+mn-cs"/>
              </a:rPr>
              <a:t>Hoerni</a:t>
            </a:r>
            <a:r>
              <a:rPr lang="zh-CN" altLang="en-US" sz="1200" b="0" i="0" kern="1200" dirty="0">
                <a:solidFill>
                  <a:schemeClr val="tx1"/>
                </a:solidFill>
                <a:effectLst/>
                <a:latin typeface="+mn-lt"/>
                <a:ea typeface="+mn-ea"/>
                <a:cs typeface="+mn-cs"/>
              </a:rPr>
              <a:t>将台面工艺</a:t>
            </a:r>
            <a:r>
              <a:rPr lang="zh-CN" altLang="en-US" dirty="0"/>
              <a:t>（</a:t>
            </a:r>
            <a:r>
              <a:rPr lang="en-US" altLang="zh-CN" sz="1200" b="0" i="0" kern="1200" dirty="0">
                <a:solidFill>
                  <a:schemeClr val="tx1"/>
                </a:solidFill>
                <a:effectLst/>
                <a:latin typeface="+mn-lt"/>
                <a:ea typeface="+mn-ea"/>
                <a:cs typeface="+mn-cs"/>
              </a:rPr>
              <a:t>Mesa process</a:t>
            </a:r>
            <a:r>
              <a:rPr lang="zh-CN" altLang="en-US" dirty="0"/>
              <a:t>）</a:t>
            </a:r>
            <a:r>
              <a:rPr lang="zh-CN" altLang="en-US" sz="1200" b="0" i="0" kern="1200" dirty="0">
                <a:solidFill>
                  <a:schemeClr val="tx1"/>
                </a:solidFill>
                <a:effectLst/>
                <a:latin typeface="+mn-lt"/>
                <a:ea typeface="+mn-ea"/>
                <a:cs typeface="+mn-cs"/>
              </a:rPr>
              <a:t>改进为平面工艺</a:t>
            </a:r>
            <a:r>
              <a:rPr lang="zh-CN" altLang="en-US" dirty="0"/>
              <a:t>（</a:t>
            </a:r>
            <a:r>
              <a:rPr lang="en-US" altLang="zh-CN" sz="1200" b="0" i="0" kern="1200" dirty="0">
                <a:solidFill>
                  <a:schemeClr val="tx1"/>
                </a:solidFill>
                <a:effectLst/>
                <a:latin typeface="+mn-lt"/>
                <a:ea typeface="+mn-ea"/>
                <a:cs typeface="+mn-cs"/>
              </a:rPr>
              <a:t>Planar process</a:t>
            </a:r>
            <a:r>
              <a:rPr lang="zh-CN" altLang="en-US" dirty="0"/>
              <a:t>），</a:t>
            </a:r>
            <a:r>
              <a:rPr lang="zh-CN" altLang="en-US" sz="1200" b="0" i="0" kern="1200" dirty="0">
                <a:solidFill>
                  <a:schemeClr val="tx1"/>
                </a:solidFill>
                <a:effectLst/>
                <a:latin typeface="+mn-lt"/>
                <a:ea typeface="+mn-ea"/>
                <a:cs typeface="+mn-cs"/>
              </a:rPr>
              <a:t>这是半导体工艺发展的一个巨大进步</a:t>
            </a:r>
            <a:r>
              <a:rPr lang="zh-CN" altLang="en-US" dirty="0"/>
              <a:t>，</a:t>
            </a:r>
            <a:r>
              <a:rPr lang="zh-CN" altLang="en-US" sz="1200" b="0" i="0" kern="1200" dirty="0">
                <a:solidFill>
                  <a:schemeClr val="tx1"/>
                </a:solidFill>
                <a:effectLst/>
                <a:latin typeface="+mn-lt"/>
                <a:ea typeface="+mn-ea"/>
                <a:cs typeface="+mn-cs"/>
              </a:rPr>
              <a:t>采用平面工艺可以减少加工难度</a:t>
            </a:r>
            <a:r>
              <a:rPr lang="zh-CN" altLang="en-US" dirty="0"/>
              <a:t>，</a:t>
            </a:r>
            <a:r>
              <a:rPr lang="zh-CN" altLang="en-US" sz="1200" b="0" i="0" kern="1200" dirty="0">
                <a:solidFill>
                  <a:schemeClr val="tx1"/>
                </a:solidFill>
                <a:effectLst/>
                <a:latin typeface="+mn-lt"/>
                <a:ea typeface="+mn-ea"/>
                <a:cs typeface="+mn-cs"/>
              </a:rPr>
              <a:t>降低生产成本并提高了晶体管的性能</a:t>
            </a:r>
            <a:br>
              <a:rPr lang="zh-CN" altLang="en-US" dirty="0"/>
            </a:br>
            <a:br>
              <a:rPr lang="zh-CN" altLang="en-US" dirty="0"/>
            </a:br>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t>55</a:t>
            </a:fld>
            <a:endParaRPr lang="zh-CN" altLang="en-US"/>
          </a:p>
        </p:txBody>
      </p:sp>
    </p:spTree>
    <p:extLst>
      <p:ext uri="{BB962C8B-B14F-4D97-AF65-F5344CB8AC3E}">
        <p14:creationId xmlns:p14="http://schemas.microsoft.com/office/powerpoint/2010/main" val="29122556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kern="1200" dirty="0">
              <a:solidFill>
                <a:schemeClr val="tx1"/>
              </a:solidFill>
              <a:effectLst/>
              <a:latin typeface="+mn-lt"/>
              <a:ea typeface="+mn-ea"/>
              <a:cs typeface="+mn-cs"/>
            </a:endParaRPr>
          </a:p>
          <a:p>
            <a:br>
              <a:rPr lang="zh-CN" altLang="en-US" dirty="0">
                <a:effectLst/>
              </a:rPr>
            </a:br>
            <a:endParaRPr lang="zh-CN" altLang="en-US" dirty="0"/>
          </a:p>
        </p:txBody>
      </p:sp>
      <p:sp>
        <p:nvSpPr>
          <p:cNvPr id="4" name="灯片编号占位符 3"/>
          <p:cNvSpPr>
            <a:spLocks noGrp="1"/>
          </p:cNvSpPr>
          <p:nvPr>
            <p:ph type="sldNum" sz="quarter" idx="10"/>
          </p:nvPr>
        </p:nvSpPr>
        <p:spPr/>
        <p:txBody>
          <a:bodyPr/>
          <a:lstStyle/>
          <a:p>
            <a:fld id="{7E259034-BEED-4024-A934-72E55E0D3101}" type="slidenum">
              <a:rPr lang="zh-CN" altLang="en-US" smtClean="0"/>
              <a:t>2</a:t>
            </a:fld>
            <a:endParaRPr lang="zh-CN" altLang="en-US"/>
          </a:p>
        </p:txBody>
      </p:sp>
    </p:spTree>
    <p:extLst>
      <p:ext uri="{BB962C8B-B14F-4D97-AF65-F5344CB8AC3E}">
        <p14:creationId xmlns:p14="http://schemas.microsoft.com/office/powerpoint/2010/main" val="93361757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幻灯片图像占位符 1"/>
          <p:cNvSpPr>
            <a:spLocks noGrp="1" noRot="1" noChangeAspect="1" noTextEdit="1"/>
          </p:cNvSpPr>
          <p:nvPr>
            <p:ph type="sldImg"/>
          </p:nvPr>
        </p:nvSpPr>
        <p:spPr>
          <a:ln/>
        </p:spPr>
      </p:sp>
      <p:sp>
        <p:nvSpPr>
          <p:cNvPr id="208899" name="备注占位符 2"/>
          <p:cNvSpPr>
            <a:spLocks noGrp="1"/>
          </p:cNvSpPr>
          <p:nvPr>
            <p:ph type="body" idx="1"/>
          </p:nvPr>
        </p:nvSpPr>
        <p:spPr>
          <a:noFill/>
        </p:spPr>
        <p:txBody>
          <a:bodyPr/>
          <a:lstStyle/>
          <a:p>
            <a:pPr eaLnBrk="1" hangingPunct="1"/>
            <a:endParaRPr lang="zh-CN" altLang="en-US"/>
          </a:p>
        </p:txBody>
      </p:sp>
      <p:sp>
        <p:nvSpPr>
          <p:cNvPr id="208900" name="灯片编号占位符 3"/>
          <p:cNvSpPr>
            <a:spLocks noGrp="1"/>
          </p:cNvSpPr>
          <p:nvPr>
            <p:ph type="sldNum" sz="quarter" idx="5"/>
          </p:nvPr>
        </p:nvSpPr>
        <p:spPr>
          <a:noFill/>
          <a:ln>
            <a:miter lim="800000"/>
            <a:headEnd/>
            <a:tailEnd/>
          </a:ln>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003C3C76-9D34-4AB0-826B-F9571347D2DD}" type="slidenum">
              <a:rPr kumimoji="0" lang="en-US" altLang="zh-CN" sz="1200" b="0" i="0" u="none" strike="noStrike" kern="1200" cap="none" spc="0" normalizeH="0" baseline="0" noProof="0" smtClean="0">
                <a:ln>
                  <a:noFill/>
                </a:ln>
                <a:solidFill>
                  <a:srgbClr val="000000"/>
                </a:solidFill>
                <a:effectLst/>
                <a:uLnTx/>
                <a:uFillTx/>
                <a:latin typeface="Arial" charset="0"/>
                <a:ea typeface="华文细黑"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59</a:t>
            </a:fld>
            <a:endParaRPr kumimoji="0" lang="en-US" altLang="zh-CN" sz="1200" b="0" i="0" u="none" strike="noStrike" kern="1200" cap="none" spc="0" normalizeH="0" baseline="0" noProof="0">
              <a:ln>
                <a:noFill/>
              </a:ln>
              <a:solidFill>
                <a:srgbClr val="000000"/>
              </a:solidFill>
              <a:effectLst/>
              <a:uLnTx/>
              <a:uFillTx/>
              <a:latin typeface="Arial" charset="0"/>
              <a:ea typeface="华文细黑" pitchFamily="2" charset="-122"/>
              <a:cs typeface="+mn-cs"/>
            </a:endParaRPr>
          </a:p>
        </p:txBody>
      </p:sp>
    </p:spTree>
    <p:extLst>
      <p:ext uri="{BB962C8B-B14F-4D97-AF65-F5344CB8AC3E}">
        <p14:creationId xmlns:p14="http://schemas.microsoft.com/office/powerpoint/2010/main" val="12423946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t>61</a:t>
            </a:fld>
            <a:endParaRPr lang="zh-CN" altLang="en-US"/>
          </a:p>
        </p:txBody>
      </p:sp>
    </p:spTree>
    <p:extLst>
      <p:ext uri="{BB962C8B-B14F-4D97-AF65-F5344CB8AC3E}">
        <p14:creationId xmlns:p14="http://schemas.microsoft.com/office/powerpoint/2010/main" val="396711174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幻灯片图像占位符 1"/>
          <p:cNvSpPr>
            <a:spLocks noGrp="1" noRot="1" noChangeAspect="1" noTextEdit="1"/>
          </p:cNvSpPr>
          <p:nvPr>
            <p:ph type="sldImg"/>
          </p:nvPr>
        </p:nvSpPr>
        <p:spPr>
          <a:ln/>
        </p:spPr>
      </p:sp>
      <p:sp>
        <p:nvSpPr>
          <p:cNvPr id="215043" name="备注占位符 2"/>
          <p:cNvSpPr>
            <a:spLocks noGrp="1"/>
          </p:cNvSpPr>
          <p:nvPr>
            <p:ph type="body" idx="1"/>
          </p:nvPr>
        </p:nvSpPr>
        <p:spPr>
          <a:noFill/>
        </p:spPr>
        <p:txBody>
          <a:bodyPr/>
          <a:lstStyle/>
          <a:p>
            <a:pPr eaLnBrk="1" hangingPunct="1"/>
            <a:endParaRPr lang="zh-CN" altLang="en-US"/>
          </a:p>
        </p:txBody>
      </p:sp>
      <p:sp>
        <p:nvSpPr>
          <p:cNvPr id="215044" name="灯片编号占位符 3"/>
          <p:cNvSpPr>
            <a:spLocks noGrp="1"/>
          </p:cNvSpPr>
          <p:nvPr>
            <p:ph type="sldNum" sz="quarter" idx="5"/>
          </p:nvPr>
        </p:nvSpPr>
        <p:spPr>
          <a:noFill/>
          <a:ln>
            <a:miter lim="800000"/>
            <a:headEnd/>
            <a:tailEnd/>
          </a:ln>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09F780D5-F057-4352-B53A-47F578ED1A60}" type="slidenum">
              <a:rPr kumimoji="0" lang="en-US" altLang="zh-CN" sz="1200" b="0" i="0" u="none" strike="noStrike" kern="1200" cap="none" spc="0" normalizeH="0" baseline="0" noProof="0" smtClean="0">
                <a:ln>
                  <a:noFill/>
                </a:ln>
                <a:solidFill>
                  <a:srgbClr val="000000"/>
                </a:solidFill>
                <a:effectLst/>
                <a:uLnTx/>
                <a:uFillTx/>
                <a:latin typeface="Arial" charset="0"/>
                <a:ea typeface="华文细黑"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63</a:t>
            </a:fld>
            <a:endParaRPr kumimoji="0" lang="en-US" altLang="zh-CN" sz="1200" b="0" i="0" u="none" strike="noStrike" kern="1200" cap="none" spc="0" normalizeH="0" baseline="0" noProof="0">
              <a:ln>
                <a:noFill/>
              </a:ln>
              <a:solidFill>
                <a:srgbClr val="000000"/>
              </a:solidFill>
              <a:effectLst/>
              <a:uLnTx/>
              <a:uFillTx/>
              <a:latin typeface="Arial" charset="0"/>
              <a:ea typeface="华文细黑" pitchFamily="2" charset="-122"/>
              <a:cs typeface="+mn-cs"/>
            </a:endParaRPr>
          </a:p>
        </p:txBody>
      </p:sp>
    </p:spTree>
    <p:extLst>
      <p:ext uri="{BB962C8B-B14F-4D97-AF65-F5344CB8AC3E}">
        <p14:creationId xmlns:p14="http://schemas.microsoft.com/office/powerpoint/2010/main" val="379598916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t>64</a:t>
            </a:fld>
            <a:endParaRPr lang="zh-CN" altLang="en-US"/>
          </a:p>
        </p:txBody>
      </p:sp>
    </p:spTree>
    <p:extLst>
      <p:ext uri="{BB962C8B-B14F-4D97-AF65-F5344CB8AC3E}">
        <p14:creationId xmlns:p14="http://schemas.microsoft.com/office/powerpoint/2010/main" val="331025375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幻灯片图像占位符 1"/>
          <p:cNvSpPr>
            <a:spLocks noGrp="1" noRot="1" noChangeAspect="1" noTextEdit="1"/>
          </p:cNvSpPr>
          <p:nvPr>
            <p:ph type="sldImg"/>
          </p:nvPr>
        </p:nvSpPr>
        <p:spPr>
          <a:ln/>
        </p:spPr>
      </p:sp>
      <p:sp>
        <p:nvSpPr>
          <p:cNvPr id="214019" name="备注占位符 2"/>
          <p:cNvSpPr>
            <a:spLocks noGrp="1"/>
          </p:cNvSpPr>
          <p:nvPr>
            <p:ph type="body" idx="1"/>
          </p:nvPr>
        </p:nvSpPr>
        <p:spPr>
          <a:noFill/>
        </p:spPr>
        <p:txBody>
          <a:bodyPr/>
          <a:lstStyle/>
          <a:p>
            <a:pPr eaLnBrk="1" hangingPunct="1"/>
            <a:endParaRPr lang="zh-CN" altLang="en-US" dirty="0"/>
          </a:p>
        </p:txBody>
      </p:sp>
      <p:sp>
        <p:nvSpPr>
          <p:cNvPr id="214020" name="灯片编号占位符 3"/>
          <p:cNvSpPr>
            <a:spLocks noGrp="1"/>
          </p:cNvSpPr>
          <p:nvPr>
            <p:ph type="sldNum" sz="quarter" idx="5"/>
          </p:nvPr>
        </p:nvSpPr>
        <p:spPr>
          <a:noFill/>
          <a:ln>
            <a:miter lim="800000"/>
            <a:headEnd/>
            <a:tailEnd/>
          </a:ln>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53EE7D38-12C0-45E4-A1ED-01F42871AC59}" type="slidenum">
              <a:rPr kumimoji="0" lang="en-US" altLang="zh-CN" sz="1200" b="0" i="0" u="none" strike="noStrike" kern="1200" cap="none" spc="0" normalizeH="0" baseline="0" noProof="0" smtClean="0">
                <a:ln>
                  <a:noFill/>
                </a:ln>
                <a:solidFill>
                  <a:srgbClr val="000000"/>
                </a:solidFill>
                <a:effectLst/>
                <a:uLnTx/>
                <a:uFillTx/>
                <a:latin typeface="Arial" charset="0"/>
                <a:ea typeface="华文细黑"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65</a:t>
            </a:fld>
            <a:endParaRPr kumimoji="0" lang="en-US" altLang="zh-CN" sz="1200" b="0" i="0" u="none" strike="noStrike" kern="1200" cap="none" spc="0" normalizeH="0" baseline="0" noProof="0">
              <a:ln>
                <a:noFill/>
              </a:ln>
              <a:solidFill>
                <a:srgbClr val="000000"/>
              </a:solidFill>
              <a:effectLst/>
              <a:uLnTx/>
              <a:uFillTx/>
              <a:latin typeface="Arial" charset="0"/>
              <a:ea typeface="华文细黑" pitchFamily="2" charset="-122"/>
              <a:cs typeface="+mn-cs"/>
            </a:endParaRPr>
          </a:p>
        </p:txBody>
      </p:sp>
    </p:spTree>
    <p:extLst>
      <p:ext uri="{BB962C8B-B14F-4D97-AF65-F5344CB8AC3E}">
        <p14:creationId xmlns:p14="http://schemas.microsoft.com/office/powerpoint/2010/main" val="115714695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幻灯片图像占位符 1"/>
          <p:cNvSpPr>
            <a:spLocks noGrp="1" noRot="1" noChangeAspect="1" noTextEdit="1"/>
          </p:cNvSpPr>
          <p:nvPr>
            <p:ph type="sldImg"/>
          </p:nvPr>
        </p:nvSpPr>
        <p:spPr>
          <a:ln/>
        </p:spPr>
      </p:sp>
      <p:sp>
        <p:nvSpPr>
          <p:cNvPr id="218115" name="备注占位符 2"/>
          <p:cNvSpPr>
            <a:spLocks noGrp="1"/>
          </p:cNvSpPr>
          <p:nvPr>
            <p:ph type="body" idx="1"/>
          </p:nvPr>
        </p:nvSpPr>
        <p:spPr>
          <a:noFill/>
        </p:spPr>
        <p:txBody>
          <a:bodyPr/>
          <a:lstStyle/>
          <a:p>
            <a:pPr eaLnBrk="1" hangingPunct="1"/>
            <a:endParaRPr lang="zh-CN" altLang="en-US"/>
          </a:p>
        </p:txBody>
      </p:sp>
      <p:sp>
        <p:nvSpPr>
          <p:cNvPr id="218116" name="灯片编号占位符 3"/>
          <p:cNvSpPr>
            <a:spLocks noGrp="1"/>
          </p:cNvSpPr>
          <p:nvPr>
            <p:ph type="sldNum" sz="quarter" idx="5"/>
          </p:nvPr>
        </p:nvSpPr>
        <p:spPr>
          <a:noFill/>
          <a:ln>
            <a:miter lim="800000"/>
            <a:headEnd/>
            <a:tailEnd/>
          </a:ln>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90DEE4B3-3C28-4F42-A833-383A1E58A854}" type="slidenum">
              <a:rPr kumimoji="0" lang="en-US" altLang="zh-CN" sz="1200" b="0" i="0" u="none" strike="noStrike" kern="1200" cap="none" spc="0" normalizeH="0" baseline="0" noProof="0" smtClean="0">
                <a:ln>
                  <a:noFill/>
                </a:ln>
                <a:solidFill>
                  <a:srgbClr val="000000"/>
                </a:solidFill>
                <a:effectLst/>
                <a:uLnTx/>
                <a:uFillTx/>
                <a:latin typeface="Arial" charset="0"/>
                <a:ea typeface="华文细黑"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69</a:t>
            </a:fld>
            <a:endParaRPr kumimoji="0" lang="en-US" altLang="zh-CN" sz="1200" b="0" i="0" u="none" strike="noStrike" kern="1200" cap="none" spc="0" normalizeH="0" baseline="0" noProof="0">
              <a:ln>
                <a:noFill/>
              </a:ln>
              <a:solidFill>
                <a:srgbClr val="000000"/>
              </a:solidFill>
              <a:effectLst/>
              <a:uLnTx/>
              <a:uFillTx/>
              <a:latin typeface="Arial" charset="0"/>
              <a:ea typeface="华文细黑" pitchFamily="2" charset="-122"/>
              <a:cs typeface="+mn-cs"/>
            </a:endParaRPr>
          </a:p>
        </p:txBody>
      </p:sp>
    </p:spTree>
    <p:extLst>
      <p:ext uri="{BB962C8B-B14F-4D97-AF65-F5344CB8AC3E}">
        <p14:creationId xmlns:p14="http://schemas.microsoft.com/office/powerpoint/2010/main" val="28531364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2" name="幻灯片图像占位符 1"/>
          <p:cNvSpPr>
            <a:spLocks noGrp="1" noRot="1" noChangeAspect="1" noTextEdit="1"/>
          </p:cNvSpPr>
          <p:nvPr>
            <p:ph type="sldImg"/>
          </p:nvPr>
        </p:nvSpPr>
        <p:spPr>
          <a:ln/>
        </p:spPr>
      </p:sp>
      <p:sp>
        <p:nvSpPr>
          <p:cNvPr id="220163" name="备注占位符 2"/>
          <p:cNvSpPr>
            <a:spLocks noGrp="1"/>
          </p:cNvSpPr>
          <p:nvPr>
            <p:ph type="body" idx="1"/>
          </p:nvPr>
        </p:nvSpPr>
        <p:spPr>
          <a:noFill/>
        </p:spPr>
        <p:txBody>
          <a:bodyPr/>
          <a:lstStyle/>
          <a:p>
            <a:pPr eaLnBrk="1" hangingPunct="1"/>
            <a:endParaRPr lang="zh-CN" altLang="en-US"/>
          </a:p>
        </p:txBody>
      </p:sp>
      <p:sp>
        <p:nvSpPr>
          <p:cNvPr id="220164" name="灯片编号占位符 3"/>
          <p:cNvSpPr>
            <a:spLocks noGrp="1"/>
          </p:cNvSpPr>
          <p:nvPr>
            <p:ph type="sldNum" sz="quarter" idx="5"/>
          </p:nvPr>
        </p:nvSpPr>
        <p:spPr>
          <a:noFill/>
          <a:ln>
            <a:miter lim="800000"/>
            <a:headEnd/>
            <a:tailEnd/>
          </a:ln>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06F79BB-D035-452C-95E6-54F31BA271E7}" type="slidenum">
              <a:rPr kumimoji="0" lang="en-US" altLang="zh-CN" sz="1200" b="0" i="0" u="none" strike="noStrike" kern="1200" cap="none" spc="0" normalizeH="0" baseline="0" noProof="0" smtClean="0">
                <a:ln>
                  <a:noFill/>
                </a:ln>
                <a:solidFill>
                  <a:srgbClr val="000000"/>
                </a:solidFill>
                <a:effectLst/>
                <a:uLnTx/>
                <a:uFillTx/>
                <a:latin typeface="Arial" charset="0"/>
                <a:ea typeface="华文细黑"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72</a:t>
            </a:fld>
            <a:endParaRPr kumimoji="0" lang="en-US" altLang="zh-CN" sz="1200" b="0" i="0" u="none" strike="noStrike" kern="1200" cap="none" spc="0" normalizeH="0" baseline="0" noProof="0">
              <a:ln>
                <a:noFill/>
              </a:ln>
              <a:solidFill>
                <a:srgbClr val="000000"/>
              </a:solidFill>
              <a:effectLst/>
              <a:uLnTx/>
              <a:uFillTx/>
              <a:latin typeface="Arial" charset="0"/>
              <a:ea typeface="华文细黑" pitchFamily="2" charset="-122"/>
              <a:cs typeface="+mn-cs"/>
            </a:endParaRPr>
          </a:p>
        </p:txBody>
      </p:sp>
    </p:spTree>
    <p:extLst>
      <p:ext uri="{BB962C8B-B14F-4D97-AF65-F5344CB8AC3E}">
        <p14:creationId xmlns:p14="http://schemas.microsoft.com/office/powerpoint/2010/main" val="56302275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幻灯片图像占位符 1"/>
          <p:cNvSpPr>
            <a:spLocks noGrp="1" noRot="1" noChangeAspect="1" noTextEdit="1"/>
          </p:cNvSpPr>
          <p:nvPr>
            <p:ph type="sldImg"/>
          </p:nvPr>
        </p:nvSpPr>
        <p:spPr>
          <a:ln/>
        </p:spPr>
      </p:sp>
      <p:sp>
        <p:nvSpPr>
          <p:cNvPr id="230403" name="备注占位符 2"/>
          <p:cNvSpPr>
            <a:spLocks noGrp="1"/>
          </p:cNvSpPr>
          <p:nvPr>
            <p:ph type="body" idx="1"/>
          </p:nvPr>
        </p:nvSpPr>
        <p:spPr>
          <a:noFill/>
        </p:spPr>
        <p:txBody>
          <a:bodyPr/>
          <a:lstStyle/>
          <a:p>
            <a:pPr eaLnBrk="1" hangingPunct="1"/>
            <a:endParaRPr lang="zh-CN" altLang="en-US"/>
          </a:p>
        </p:txBody>
      </p:sp>
      <p:sp>
        <p:nvSpPr>
          <p:cNvPr id="230404" name="灯片编号占位符 3"/>
          <p:cNvSpPr>
            <a:spLocks noGrp="1"/>
          </p:cNvSpPr>
          <p:nvPr>
            <p:ph type="sldNum" sz="quarter" idx="5"/>
          </p:nvPr>
        </p:nvSpPr>
        <p:spPr>
          <a:noFill/>
          <a:ln>
            <a:miter lim="800000"/>
            <a:headEnd/>
            <a:tailEnd/>
          </a:ln>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C98FDDA-284E-4172-9B2C-26D107A28C39}" type="slidenum">
              <a:rPr kumimoji="0" lang="en-US" altLang="zh-CN" sz="1200" b="0" i="0" u="none" strike="noStrike" kern="1200" cap="none" spc="0" normalizeH="0" baseline="0" noProof="0" smtClean="0">
                <a:ln>
                  <a:noFill/>
                </a:ln>
                <a:solidFill>
                  <a:srgbClr val="000000"/>
                </a:solidFill>
                <a:effectLst/>
                <a:uLnTx/>
                <a:uFillTx/>
                <a:latin typeface="Arial" charset="0"/>
                <a:ea typeface="华文细黑"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74</a:t>
            </a:fld>
            <a:endParaRPr kumimoji="0" lang="en-US" altLang="zh-CN" sz="1200" b="0" i="0" u="none" strike="noStrike" kern="1200" cap="none" spc="0" normalizeH="0" baseline="0" noProof="0">
              <a:ln>
                <a:noFill/>
              </a:ln>
              <a:solidFill>
                <a:srgbClr val="000000"/>
              </a:solidFill>
              <a:effectLst/>
              <a:uLnTx/>
              <a:uFillTx/>
              <a:latin typeface="Arial" charset="0"/>
              <a:ea typeface="华文细黑" pitchFamily="2" charset="-122"/>
              <a:cs typeface="+mn-cs"/>
            </a:endParaRPr>
          </a:p>
        </p:txBody>
      </p:sp>
    </p:spTree>
    <p:extLst>
      <p:ext uri="{BB962C8B-B14F-4D97-AF65-F5344CB8AC3E}">
        <p14:creationId xmlns:p14="http://schemas.microsoft.com/office/powerpoint/2010/main" val="383255346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8" name="幻灯片图像占位符 1"/>
          <p:cNvSpPr>
            <a:spLocks noGrp="1" noRot="1" noChangeAspect="1" noTextEdit="1"/>
          </p:cNvSpPr>
          <p:nvPr>
            <p:ph type="sldImg"/>
          </p:nvPr>
        </p:nvSpPr>
        <p:spPr>
          <a:ln/>
        </p:spPr>
      </p:sp>
      <p:sp>
        <p:nvSpPr>
          <p:cNvPr id="229379" name="备注占位符 2"/>
          <p:cNvSpPr>
            <a:spLocks noGrp="1"/>
          </p:cNvSpPr>
          <p:nvPr>
            <p:ph type="body" idx="1"/>
          </p:nvPr>
        </p:nvSpPr>
        <p:spPr>
          <a:noFill/>
        </p:spPr>
        <p:txBody>
          <a:bodyPr/>
          <a:lstStyle/>
          <a:p>
            <a:pPr eaLnBrk="1" hangingPunct="1"/>
            <a:endParaRPr lang="zh-CN" altLang="en-US"/>
          </a:p>
        </p:txBody>
      </p:sp>
      <p:sp>
        <p:nvSpPr>
          <p:cNvPr id="229380" name="灯片编号占位符 3"/>
          <p:cNvSpPr>
            <a:spLocks noGrp="1"/>
          </p:cNvSpPr>
          <p:nvPr>
            <p:ph type="sldNum" sz="quarter" idx="5"/>
          </p:nvPr>
        </p:nvSpPr>
        <p:spPr>
          <a:noFill/>
          <a:ln>
            <a:miter lim="800000"/>
            <a:headEnd/>
            <a:tailEnd/>
          </a:ln>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DC9A102-FC8C-453D-B4EC-A4B6DC1968D5}" type="slidenum">
              <a:rPr kumimoji="0" lang="en-US" altLang="zh-CN" sz="1200" b="0" i="0" u="none" strike="noStrike" kern="1200" cap="none" spc="0" normalizeH="0" baseline="0" noProof="0" smtClean="0">
                <a:ln>
                  <a:noFill/>
                </a:ln>
                <a:solidFill>
                  <a:srgbClr val="000000"/>
                </a:solidFill>
                <a:effectLst/>
                <a:uLnTx/>
                <a:uFillTx/>
                <a:latin typeface="Arial" charset="0"/>
                <a:ea typeface="华文细黑"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77</a:t>
            </a:fld>
            <a:endParaRPr kumimoji="0" lang="en-US" altLang="zh-CN" sz="1200" b="0" i="0" u="none" strike="noStrike" kern="1200" cap="none" spc="0" normalizeH="0" baseline="0" noProof="0">
              <a:ln>
                <a:noFill/>
              </a:ln>
              <a:solidFill>
                <a:srgbClr val="000000"/>
              </a:solidFill>
              <a:effectLst/>
              <a:uLnTx/>
              <a:uFillTx/>
              <a:latin typeface="Arial" charset="0"/>
              <a:ea typeface="华文细黑" pitchFamily="2" charset="-122"/>
              <a:cs typeface="+mn-cs"/>
            </a:endParaRPr>
          </a:p>
        </p:txBody>
      </p:sp>
    </p:spTree>
    <p:extLst>
      <p:ext uri="{BB962C8B-B14F-4D97-AF65-F5344CB8AC3E}">
        <p14:creationId xmlns:p14="http://schemas.microsoft.com/office/powerpoint/2010/main" val="34512200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170" name="幻灯片图像占位符 1"/>
          <p:cNvSpPr>
            <a:spLocks noGrp="1" noRot="1" noChangeAspect="1" noTextEdit="1"/>
          </p:cNvSpPr>
          <p:nvPr>
            <p:ph type="sldImg"/>
          </p:nvPr>
        </p:nvSpPr>
        <p:spPr>
          <a:ln/>
        </p:spPr>
      </p:sp>
      <p:sp>
        <p:nvSpPr>
          <p:cNvPr id="263171" name="备注占位符 2"/>
          <p:cNvSpPr>
            <a:spLocks noGrp="1"/>
          </p:cNvSpPr>
          <p:nvPr>
            <p:ph type="body" idx="1"/>
          </p:nvPr>
        </p:nvSpPr>
        <p:spPr>
          <a:noFill/>
        </p:spPr>
        <p:txBody>
          <a:bodyPr/>
          <a:lstStyle/>
          <a:p>
            <a:pPr eaLnBrk="1" hangingPunct="1"/>
            <a:endParaRPr lang="zh-CN" altLang="en-US"/>
          </a:p>
        </p:txBody>
      </p:sp>
      <p:sp>
        <p:nvSpPr>
          <p:cNvPr id="263172" name="灯片编号占位符 3"/>
          <p:cNvSpPr>
            <a:spLocks noGrp="1"/>
          </p:cNvSpPr>
          <p:nvPr>
            <p:ph type="sldNum" sz="quarter" idx="5"/>
          </p:nvPr>
        </p:nvSpPr>
        <p:spPr>
          <a:noFill/>
          <a:ln>
            <a:miter lim="800000"/>
            <a:headEnd/>
            <a:tailEnd/>
          </a:ln>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69D3403B-7301-4F10-A1AC-62B15F630FC8}" type="slidenum">
              <a:rPr kumimoji="0" lang="en-US" altLang="zh-CN" sz="1200" b="0" i="0" u="none" strike="noStrike" kern="1200" cap="none" spc="0" normalizeH="0" baseline="0" noProof="0" smtClean="0">
                <a:ln>
                  <a:noFill/>
                </a:ln>
                <a:solidFill>
                  <a:srgbClr val="000000"/>
                </a:solidFill>
                <a:effectLst/>
                <a:uLnTx/>
                <a:uFillTx/>
                <a:latin typeface="Arial" charset="0"/>
                <a:ea typeface="华文细黑"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82</a:t>
            </a:fld>
            <a:endParaRPr kumimoji="0" lang="en-US" altLang="zh-CN" sz="1200" b="0" i="0" u="none" strike="noStrike" kern="1200" cap="none" spc="0" normalizeH="0" baseline="0" noProof="0">
              <a:ln>
                <a:noFill/>
              </a:ln>
              <a:solidFill>
                <a:srgbClr val="000000"/>
              </a:solidFill>
              <a:effectLst/>
              <a:uLnTx/>
              <a:uFillTx/>
              <a:latin typeface="Arial" charset="0"/>
              <a:ea typeface="华文细黑" pitchFamily="2" charset="-122"/>
              <a:cs typeface="+mn-cs"/>
            </a:endParaRPr>
          </a:p>
        </p:txBody>
      </p:sp>
    </p:spTree>
    <p:extLst>
      <p:ext uri="{BB962C8B-B14F-4D97-AF65-F5344CB8AC3E}">
        <p14:creationId xmlns:p14="http://schemas.microsoft.com/office/powerpoint/2010/main" val="39489507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幻灯片图像占位符 1"/>
          <p:cNvSpPr>
            <a:spLocks noGrp="1" noRot="1" noChangeAspect="1" noTextEdit="1"/>
          </p:cNvSpPr>
          <p:nvPr>
            <p:ph type="sldImg"/>
          </p:nvPr>
        </p:nvSpPr>
        <p:spPr>
          <a:ln/>
        </p:spPr>
      </p:sp>
      <p:sp>
        <p:nvSpPr>
          <p:cNvPr id="156675" name="备注占位符 2"/>
          <p:cNvSpPr>
            <a:spLocks noGrp="1"/>
          </p:cNvSpPr>
          <p:nvPr>
            <p:ph type="body" idx="1"/>
          </p:nvPr>
        </p:nvSpPr>
        <p:spPr>
          <a:noFill/>
        </p:spPr>
        <p:txBody>
          <a:bodyPr/>
          <a:lstStyle/>
          <a:p>
            <a:pPr eaLnBrk="1" hangingPunct="1"/>
            <a:endParaRPr lang="zh-CN" altLang="en-US"/>
          </a:p>
        </p:txBody>
      </p:sp>
      <p:sp>
        <p:nvSpPr>
          <p:cNvPr id="156676" name="灯片编号占位符 3"/>
          <p:cNvSpPr>
            <a:spLocks noGrp="1"/>
          </p:cNvSpPr>
          <p:nvPr>
            <p:ph type="sldNum" sz="quarter" idx="5"/>
          </p:nvPr>
        </p:nvSpPr>
        <p:spPr>
          <a:noFill/>
          <a:ln>
            <a:miter lim="800000"/>
            <a:headEnd/>
            <a:tailEnd/>
          </a:ln>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71424CB9-DE3C-4C4C-885C-49CE23ECD2AE}" type="slidenum">
              <a:rPr kumimoji="0" lang="en-US" altLang="zh-CN" sz="1200" b="0" i="0" u="none" strike="noStrike" kern="1200" cap="none" spc="0" normalizeH="0" baseline="0" noProof="0" smtClean="0">
                <a:ln>
                  <a:noFill/>
                </a:ln>
                <a:solidFill>
                  <a:srgbClr val="000000"/>
                </a:solidFill>
                <a:effectLst/>
                <a:uLnTx/>
                <a:uFillTx/>
                <a:latin typeface="Arial" charset="0"/>
                <a:ea typeface="华文细黑"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14</a:t>
            </a:fld>
            <a:endParaRPr kumimoji="0" lang="en-US" altLang="zh-CN" sz="1200" b="0" i="0" u="none" strike="noStrike" kern="1200" cap="none" spc="0" normalizeH="0" baseline="0" noProof="0">
              <a:ln>
                <a:noFill/>
              </a:ln>
              <a:solidFill>
                <a:srgbClr val="000000"/>
              </a:solidFill>
              <a:effectLst/>
              <a:uLnTx/>
              <a:uFillTx/>
              <a:latin typeface="Arial" charset="0"/>
              <a:ea typeface="华文细黑" pitchFamily="2" charset="-122"/>
              <a:cs typeface="+mn-cs"/>
            </a:endParaRPr>
          </a:p>
        </p:txBody>
      </p:sp>
    </p:spTree>
    <p:extLst>
      <p:ext uri="{BB962C8B-B14F-4D97-AF65-F5344CB8AC3E}">
        <p14:creationId xmlns:p14="http://schemas.microsoft.com/office/powerpoint/2010/main" val="338428143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2" name="幻灯片图像占位符 1"/>
          <p:cNvSpPr>
            <a:spLocks noGrp="1" noRot="1" noChangeAspect="1" noTextEdit="1"/>
          </p:cNvSpPr>
          <p:nvPr>
            <p:ph type="sldImg"/>
          </p:nvPr>
        </p:nvSpPr>
        <p:spPr>
          <a:ln/>
        </p:spPr>
      </p:sp>
      <p:sp>
        <p:nvSpPr>
          <p:cNvPr id="245763" name="备注占位符 2"/>
          <p:cNvSpPr>
            <a:spLocks noGrp="1"/>
          </p:cNvSpPr>
          <p:nvPr>
            <p:ph type="body" idx="1"/>
          </p:nvPr>
        </p:nvSpPr>
        <p:spPr>
          <a:noFill/>
        </p:spPr>
        <p:txBody>
          <a:bodyPr/>
          <a:lstStyle/>
          <a:p>
            <a:pPr eaLnBrk="1" hangingPunct="1"/>
            <a:endParaRPr lang="zh-CN" altLang="en-US"/>
          </a:p>
        </p:txBody>
      </p:sp>
      <p:sp>
        <p:nvSpPr>
          <p:cNvPr id="245764" name="灯片编号占位符 3"/>
          <p:cNvSpPr>
            <a:spLocks noGrp="1"/>
          </p:cNvSpPr>
          <p:nvPr>
            <p:ph type="sldNum" sz="quarter" idx="5"/>
          </p:nvPr>
        </p:nvSpPr>
        <p:spPr>
          <a:noFill/>
          <a:ln>
            <a:miter lim="800000"/>
            <a:headEnd/>
            <a:tailEnd/>
          </a:ln>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6E93AF22-A167-4700-92B4-E52CEA9D9B7B}" type="slidenum">
              <a:rPr kumimoji="0" lang="en-US" altLang="zh-CN" sz="1200" b="0" i="0" u="none" strike="noStrike" kern="1200" cap="none" spc="0" normalizeH="0" baseline="0" noProof="0" smtClean="0">
                <a:ln>
                  <a:noFill/>
                </a:ln>
                <a:solidFill>
                  <a:srgbClr val="000000"/>
                </a:solidFill>
                <a:effectLst/>
                <a:uLnTx/>
                <a:uFillTx/>
                <a:latin typeface="Arial" charset="0"/>
                <a:ea typeface="华文细黑"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87</a:t>
            </a:fld>
            <a:endParaRPr kumimoji="0" lang="en-US" altLang="zh-CN" sz="1200" b="0" i="0" u="none" strike="noStrike" kern="1200" cap="none" spc="0" normalizeH="0" baseline="0" noProof="0">
              <a:ln>
                <a:noFill/>
              </a:ln>
              <a:solidFill>
                <a:srgbClr val="000000"/>
              </a:solidFill>
              <a:effectLst/>
              <a:uLnTx/>
              <a:uFillTx/>
              <a:latin typeface="Arial" charset="0"/>
              <a:ea typeface="华文细黑" pitchFamily="2" charset="-122"/>
              <a:cs typeface="+mn-cs"/>
            </a:endParaRPr>
          </a:p>
        </p:txBody>
      </p:sp>
    </p:spTree>
    <p:extLst>
      <p:ext uri="{BB962C8B-B14F-4D97-AF65-F5344CB8AC3E}">
        <p14:creationId xmlns:p14="http://schemas.microsoft.com/office/powerpoint/2010/main" val="265923882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8" name="幻灯片图像占位符 1"/>
          <p:cNvSpPr>
            <a:spLocks noGrp="1" noRot="1" noChangeAspect="1" noTextEdit="1"/>
          </p:cNvSpPr>
          <p:nvPr>
            <p:ph type="sldImg"/>
          </p:nvPr>
        </p:nvSpPr>
        <p:spPr>
          <a:ln/>
        </p:spPr>
      </p:sp>
      <p:sp>
        <p:nvSpPr>
          <p:cNvPr id="249859" name="备注占位符 2"/>
          <p:cNvSpPr>
            <a:spLocks noGrp="1"/>
          </p:cNvSpPr>
          <p:nvPr>
            <p:ph type="body" idx="1"/>
          </p:nvPr>
        </p:nvSpPr>
        <p:spPr>
          <a:noFill/>
        </p:spPr>
        <p:txBody>
          <a:bodyPr/>
          <a:lstStyle/>
          <a:p>
            <a:pPr eaLnBrk="1" hangingPunct="1"/>
            <a:endParaRPr lang="zh-CN" altLang="en-US"/>
          </a:p>
        </p:txBody>
      </p:sp>
      <p:sp>
        <p:nvSpPr>
          <p:cNvPr id="249860" name="灯片编号占位符 3"/>
          <p:cNvSpPr>
            <a:spLocks noGrp="1"/>
          </p:cNvSpPr>
          <p:nvPr>
            <p:ph type="sldNum" sz="quarter" idx="5"/>
          </p:nvPr>
        </p:nvSpPr>
        <p:spPr>
          <a:noFill/>
          <a:ln>
            <a:miter lim="800000"/>
            <a:headEnd/>
            <a:tailEnd/>
          </a:ln>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56B490DD-BA73-4875-B819-F37A18B24CA9}" type="slidenum">
              <a:rPr kumimoji="0" lang="en-US" altLang="zh-CN" sz="1200" b="0" i="0" u="none" strike="noStrike" kern="1200" cap="none" spc="0" normalizeH="0" baseline="0" noProof="0" smtClean="0">
                <a:ln>
                  <a:noFill/>
                </a:ln>
                <a:solidFill>
                  <a:srgbClr val="000000"/>
                </a:solidFill>
                <a:effectLst/>
                <a:uLnTx/>
                <a:uFillTx/>
                <a:latin typeface="Arial" charset="0"/>
                <a:ea typeface="华文细黑"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88</a:t>
            </a:fld>
            <a:endParaRPr kumimoji="0" lang="en-US" altLang="zh-CN" sz="1200" b="0" i="0" u="none" strike="noStrike" kern="1200" cap="none" spc="0" normalizeH="0" baseline="0" noProof="0">
              <a:ln>
                <a:noFill/>
              </a:ln>
              <a:solidFill>
                <a:srgbClr val="000000"/>
              </a:solidFill>
              <a:effectLst/>
              <a:uLnTx/>
              <a:uFillTx/>
              <a:latin typeface="Arial" charset="0"/>
              <a:ea typeface="华文细黑" pitchFamily="2" charset="-122"/>
              <a:cs typeface="+mn-cs"/>
            </a:endParaRPr>
          </a:p>
        </p:txBody>
      </p:sp>
    </p:spTree>
    <p:extLst>
      <p:ext uri="{BB962C8B-B14F-4D97-AF65-F5344CB8AC3E}">
        <p14:creationId xmlns:p14="http://schemas.microsoft.com/office/powerpoint/2010/main" val="267099171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FFA38593-AEA2-4E91-9A9C-1DDDCA0D5382}" type="slidenum">
              <a:rPr kumimoji="0" lang="zh-CN" altLang="en-US"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89</a:t>
            </a:fld>
            <a:endParaRPr kumimoji="0"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72707" name="Rectangle 2"/>
          <p:cNvSpPr>
            <a:spLocks noGrp="1" noRot="1" noChangeAspect="1" noChangeArrowheads="1" noTextEdit="1"/>
          </p:cNvSpPr>
          <p:nvPr>
            <p:ph type="sldImg"/>
          </p:nvPr>
        </p:nvSpPr>
        <p:spPr>
          <a:ln/>
        </p:spPr>
      </p:sp>
      <p:sp>
        <p:nvSpPr>
          <p:cNvPr id="727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Tree>
    <p:extLst>
      <p:ext uri="{BB962C8B-B14F-4D97-AF65-F5344CB8AC3E}">
        <p14:creationId xmlns:p14="http://schemas.microsoft.com/office/powerpoint/2010/main" val="332449385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1F134910-8A52-4BEA-A89B-D070EDCD3D55}" type="slidenum">
              <a:rPr lang="zh-CN" altLang="en-US"/>
              <a:t>90</a:t>
            </a:fld>
            <a:endParaRPr lang="en-US" altLang="zh-CN"/>
          </a:p>
        </p:txBody>
      </p:sp>
      <p:sp>
        <p:nvSpPr>
          <p:cNvPr id="74755" name="Rectangle 2"/>
          <p:cNvSpPr>
            <a:spLocks noGrp="1" noRot="1" noChangeAspect="1" noChangeArrowheads="1" noTextEdit="1"/>
          </p:cNvSpPr>
          <p:nvPr>
            <p:ph type="sldImg"/>
          </p:nvPr>
        </p:nvSpPr>
        <p:spPr/>
      </p:sp>
      <p:sp>
        <p:nvSpPr>
          <p:cNvPr id="7475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D6324EB1-F0FE-4AB6-B632-EE3B210B6F19}" type="slidenum">
              <a:rPr lang="zh-CN" altLang="en-US"/>
              <a:t>91</a:t>
            </a:fld>
            <a:endParaRPr lang="en-US" altLang="zh-CN"/>
          </a:p>
        </p:txBody>
      </p:sp>
      <p:sp>
        <p:nvSpPr>
          <p:cNvPr id="78851" name="Rectangle 2"/>
          <p:cNvSpPr>
            <a:spLocks noGrp="1" noRot="1" noChangeAspect="1" noChangeArrowheads="1" noTextEdit="1"/>
          </p:cNvSpPr>
          <p:nvPr>
            <p:ph type="sldImg"/>
          </p:nvPr>
        </p:nvSpPr>
        <p:spPr/>
      </p:sp>
      <p:sp>
        <p:nvSpPr>
          <p:cNvPr id="7885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Tree>
    <p:extLst>
      <p:ext uri="{BB962C8B-B14F-4D97-AF65-F5344CB8AC3E}">
        <p14:creationId xmlns:p14="http://schemas.microsoft.com/office/powerpoint/2010/main" val="264192578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D6324EB1-F0FE-4AB6-B632-EE3B210B6F19}" type="slidenum">
              <a:rPr lang="zh-CN" altLang="en-US"/>
              <a:t>92</a:t>
            </a:fld>
            <a:endParaRPr lang="en-US" altLang="zh-CN"/>
          </a:p>
        </p:txBody>
      </p:sp>
      <p:sp>
        <p:nvSpPr>
          <p:cNvPr id="78851" name="Rectangle 2"/>
          <p:cNvSpPr>
            <a:spLocks noGrp="1" noRot="1" noChangeAspect="1" noChangeArrowheads="1" noTextEdit="1"/>
          </p:cNvSpPr>
          <p:nvPr>
            <p:ph type="sldImg"/>
          </p:nvPr>
        </p:nvSpPr>
        <p:spPr/>
      </p:sp>
      <p:sp>
        <p:nvSpPr>
          <p:cNvPr id="7885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Tree>
    <p:extLst>
      <p:ext uri="{BB962C8B-B14F-4D97-AF65-F5344CB8AC3E}">
        <p14:creationId xmlns:p14="http://schemas.microsoft.com/office/powerpoint/2010/main" val="329645509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930" name="幻灯片图像占位符 1"/>
          <p:cNvSpPr>
            <a:spLocks noGrp="1" noRot="1" noChangeAspect="1" noTextEdit="1"/>
          </p:cNvSpPr>
          <p:nvPr>
            <p:ph type="sldImg"/>
          </p:nvPr>
        </p:nvSpPr>
        <p:spPr>
          <a:ln/>
        </p:spPr>
      </p:sp>
      <p:sp>
        <p:nvSpPr>
          <p:cNvPr id="252931" name="备注占位符 2"/>
          <p:cNvSpPr>
            <a:spLocks noGrp="1"/>
          </p:cNvSpPr>
          <p:nvPr>
            <p:ph type="body" idx="1"/>
          </p:nvPr>
        </p:nvSpPr>
        <p:spPr>
          <a:noFill/>
        </p:spPr>
        <p:txBody>
          <a:bodyPr/>
          <a:lstStyle/>
          <a:p>
            <a:pPr eaLnBrk="1" hangingPunct="1"/>
            <a:endParaRPr lang="zh-CN" altLang="en-US"/>
          </a:p>
        </p:txBody>
      </p:sp>
      <p:sp>
        <p:nvSpPr>
          <p:cNvPr id="252932" name="灯片编号占位符 3"/>
          <p:cNvSpPr>
            <a:spLocks noGrp="1"/>
          </p:cNvSpPr>
          <p:nvPr>
            <p:ph type="sldNum" sz="quarter" idx="5"/>
          </p:nvPr>
        </p:nvSpPr>
        <p:spPr>
          <a:noFill/>
          <a:ln>
            <a:miter lim="800000"/>
            <a:headEnd/>
            <a:tailEnd/>
          </a:ln>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7823D686-21A6-406E-AA3B-C47E57BAF1F0}" type="slidenum">
              <a:rPr kumimoji="0" lang="en-US" altLang="zh-CN" sz="1200" b="0" i="0" u="none" strike="noStrike" kern="1200" cap="none" spc="0" normalizeH="0" baseline="0" noProof="0" smtClean="0">
                <a:ln>
                  <a:noFill/>
                </a:ln>
                <a:solidFill>
                  <a:srgbClr val="000000"/>
                </a:solidFill>
                <a:effectLst/>
                <a:uLnTx/>
                <a:uFillTx/>
                <a:latin typeface="Arial" charset="0"/>
                <a:ea typeface="华文细黑"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93</a:t>
            </a:fld>
            <a:endParaRPr kumimoji="0" lang="en-US" altLang="zh-CN" sz="1200" b="0" i="0" u="none" strike="noStrike" kern="1200" cap="none" spc="0" normalizeH="0" baseline="0" noProof="0">
              <a:ln>
                <a:noFill/>
              </a:ln>
              <a:solidFill>
                <a:srgbClr val="000000"/>
              </a:solidFill>
              <a:effectLst/>
              <a:uLnTx/>
              <a:uFillTx/>
              <a:latin typeface="Arial" charset="0"/>
              <a:ea typeface="华文细黑" pitchFamily="2" charset="-122"/>
              <a:cs typeface="+mn-cs"/>
            </a:endParaRPr>
          </a:p>
        </p:txBody>
      </p:sp>
    </p:spTree>
    <p:extLst>
      <p:ext uri="{BB962C8B-B14F-4D97-AF65-F5344CB8AC3E}">
        <p14:creationId xmlns:p14="http://schemas.microsoft.com/office/powerpoint/2010/main" val="237125785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601FCF2B-3355-4C45-B3BB-8BB9BF315A1E}" type="slidenum">
              <a:rPr kumimoji="0" lang="zh-CN" altLang="en-US"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97</a:t>
            </a:fld>
            <a:endParaRPr kumimoji="0"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91139" name="Rectangle 2"/>
          <p:cNvSpPr>
            <a:spLocks noGrp="1" noRot="1" noChangeAspect="1" noChangeArrowheads="1" noTextEdit="1"/>
          </p:cNvSpPr>
          <p:nvPr>
            <p:ph type="sldImg"/>
          </p:nvPr>
        </p:nvSpPr>
        <p:spPr>
          <a:ln/>
        </p:spPr>
      </p:sp>
      <p:sp>
        <p:nvSpPr>
          <p:cNvPr id="911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
        <p:nvSpPr>
          <p:cNvPr id="91141" name="页脚占位符 4"/>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W 87</a:t>
            </a:r>
          </a:p>
        </p:txBody>
      </p:sp>
    </p:spTree>
    <p:extLst>
      <p:ext uri="{BB962C8B-B14F-4D97-AF65-F5344CB8AC3E}">
        <p14:creationId xmlns:p14="http://schemas.microsoft.com/office/powerpoint/2010/main" val="194559650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购买计算机考虑什么？  学生电脑应用，编译</a:t>
            </a:r>
            <a:r>
              <a:rPr lang="en-US" altLang="zh-CN" dirty="0"/>
              <a:t>OS</a:t>
            </a:r>
            <a:r>
              <a:rPr lang="zh-CN" altLang="en-US" dirty="0"/>
              <a:t>内核，</a:t>
            </a:r>
            <a:r>
              <a:rPr lang="en-US" altLang="zh-CN" dirty="0" err="1"/>
              <a:t>vivado</a:t>
            </a:r>
            <a:r>
              <a:rPr lang="zh-CN" altLang="en-US" dirty="0"/>
              <a:t>，游戏。。。。教师电脑。。。。。什么最重要？？？</a:t>
            </a:r>
          </a:p>
        </p:txBody>
      </p:sp>
      <p:sp>
        <p:nvSpPr>
          <p:cNvPr id="4" name="灯片编号占位符 3"/>
          <p:cNvSpPr>
            <a:spLocks noGrp="1"/>
          </p:cNvSpPr>
          <p:nvPr>
            <p:ph type="sldNum" sz="quarter" idx="5"/>
          </p:nvPr>
        </p:nvSpPr>
        <p:spPr/>
        <p:txBody>
          <a:bodyPr/>
          <a:lstStyle/>
          <a:p>
            <a:fld id="{D5CE584D-DA30-42E6-B6AB-C9D2BEA4D810}" type="slidenum">
              <a:rPr lang="zh-CN" altLang="en-US" smtClean="0"/>
              <a:t>103</a:t>
            </a:fld>
            <a:endParaRPr lang="zh-CN" altLang="en-US"/>
          </a:p>
        </p:txBody>
      </p:sp>
    </p:spTree>
    <p:extLst>
      <p:ext uri="{BB962C8B-B14F-4D97-AF65-F5344CB8AC3E}">
        <p14:creationId xmlns:p14="http://schemas.microsoft.com/office/powerpoint/2010/main" val="350262853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字长与机器速度的关系，</a:t>
            </a:r>
            <a:r>
              <a:rPr lang="en-US" altLang="zh-CN" dirty="0"/>
              <a:t>OS</a:t>
            </a:r>
            <a:r>
              <a:rPr lang="zh-CN" altLang="en-US" dirty="0"/>
              <a:t>不同版本，软件不同的版本？  </a:t>
            </a:r>
            <a:r>
              <a:rPr lang="en-US" altLang="zh-CN" dirty="0"/>
              <a:t>32</a:t>
            </a:r>
            <a:r>
              <a:rPr lang="zh-CN" altLang="en-US" dirty="0"/>
              <a:t>位程序能在</a:t>
            </a:r>
            <a:r>
              <a:rPr lang="en-US" altLang="zh-CN" dirty="0"/>
              <a:t>64</a:t>
            </a:r>
            <a:r>
              <a:rPr lang="zh-CN" altLang="en-US" dirty="0"/>
              <a:t>位机器，</a:t>
            </a:r>
            <a:r>
              <a:rPr lang="en-US" altLang="zh-CN" dirty="0"/>
              <a:t>64</a:t>
            </a:r>
            <a:r>
              <a:rPr lang="zh-CN" altLang="en-US" dirty="0"/>
              <a:t>位</a:t>
            </a:r>
            <a:r>
              <a:rPr lang="en-US" altLang="zh-CN" dirty="0"/>
              <a:t>OS</a:t>
            </a:r>
            <a:r>
              <a:rPr lang="zh-CN" altLang="en-US" dirty="0"/>
              <a:t>上运行吗，</a:t>
            </a:r>
            <a:r>
              <a:rPr lang="en-US" altLang="zh-CN" dirty="0"/>
              <a:t>64</a:t>
            </a:r>
            <a:r>
              <a:rPr lang="zh-CN" altLang="en-US" dirty="0"/>
              <a:t>位程序能在</a:t>
            </a:r>
            <a:r>
              <a:rPr lang="en-US" altLang="zh-CN" dirty="0"/>
              <a:t>32</a:t>
            </a:r>
            <a:r>
              <a:rPr lang="zh-CN" altLang="en-US" dirty="0"/>
              <a:t>位</a:t>
            </a:r>
            <a:r>
              <a:rPr lang="en-US" altLang="zh-CN" dirty="0" err="1"/>
              <a:t>os</a:t>
            </a:r>
            <a:r>
              <a:rPr lang="zh-CN" altLang="en-US" dirty="0"/>
              <a:t>，</a:t>
            </a:r>
            <a:r>
              <a:rPr lang="en-US" altLang="zh-CN" dirty="0"/>
              <a:t>64</a:t>
            </a:r>
            <a:r>
              <a:rPr lang="zh-CN" altLang="en-US" dirty="0"/>
              <a:t>位系统上运行吗？</a:t>
            </a:r>
          </a:p>
        </p:txBody>
      </p:sp>
      <p:sp>
        <p:nvSpPr>
          <p:cNvPr id="4" name="灯片编号占位符 3"/>
          <p:cNvSpPr>
            <a:spLocks noGrp="1"/>
          </p:cNvSpPr>
          <p:nvPr>
            <p:ph type="sldNum" sz="quarter" idx="5"/>
          </p:nvPr>
        </p:nvSpPr>
        <p:spPr/>
        <p:txBody>
          <a:bodyPr/>
          <a:lstStyle/>
          <a:p>
            <a:fld id="{D5CE584D-DA30-42E6-B6AB-C9D2BEA4D810}" type="slidenum">
              <a:rPr lang="zh-CN" altLang="en-US" smtClean="0"/>
              <a:t>104</a:t>
            </a:fld>
            <a:endParaRPr lang="zh-CN" altLang="en-US"/>
          </a:p>
        </p:txBody>
      </p:sp>
    </p:spTree>
    <p:extLst>
      <p:ext uri="{BB962C8B-B14F-4D97-AF65-F5344CB8AC3E}">
        <p14:creationId xmlns:p14="http://schemas.microsoft.com/office/powerpoint/2010/main" val="9995209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t>17</a:t>
            </a:fld>
            <a:endParaRPr lang="zh-CN" altLang="en-US"/>
          </a:p>
        </p:txBody>
      </p:sp>
    </p:spTree>
    <p:extLst>
      <p:ext uri="{BB962C8B-B14F-4D97-AF65-F5344CB8AC3E}">
        <p14:creationId xmlns:p14="http://schemas.microsoft.com/office/powerpoint/2010/main" val="180596831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零拷贝技术解决带宽问题？</a:t>
            </a:r>
          </a:p>
        </p:txBody>
      </p:sp>
      <p:sp>
        <p:nvSpPr>
          <p:cNvPr id="4" name="灯片编号占位符 3"/>
          <p:cNvSpPr>
            <a:spLocks noGrp="1"/>
          </p:cNvSpPr>
          <p:nvPr>
            <p:ph type="sldNum" sz="quarter" idx="10"/>
          </p:nvPr>
        </p:nvSpPr>
        <p:spPr/>
        <p:txBody>
          <a:bodyPr/>
          <a:lstStyle/>
          <a:p>
            <a:fld id="{D5CE584D-DA30-42E6-B6AB-C9D2BEA4D810}" type="slidenum">
              <a:rPr lang="zh-CN" altLang="en-US" smtClean="0"/>
              <a:t>106</a:t>
            </a:fld>
            <a:endParaRPr lang="zh-CN" altLang="en-US"/>
          </a:p>
        </p:txBody>
      </p:sp>
    </p:spTree>
    <p:extLst>
      <p:ext uri="{BB962C8B-B14F-4D97-AF65-F5344CB8AC3E}">
        <p14:creationId xmlns:p14="http://schemas.microsoft.com/office/powerpoint/2010/main" val="294790539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主频和什么有关系？</a:t>
            </a:r>
          </a:p>
        </p:txBody>
      </p:sp>
      <p:sp>
        <p:nvSpPr>
          <p:cNvPr id="4" name="灯片编号占位符 3"/>
          <p:cNvSpPr>
            <a:spLocks noGrp="1"/>
          </p:cNvSpPr>
          <p:nvPr>
            <p:ph type="sldNum" sz="quarter" idx="5"/>
          </p:nvPr>
        </p:nvSpPr>
        <p:spPr/>
        <p:txBody>
          <a:bodyPr/>
          <a:lstStyle/>
          <a:p>
            <a:fld id="{D5CE584D-DA30-42E6-B6AB-C9D2BEA4D810}" type="slidenum">
              <a:rPr lang="zh-CN" altLang="en-US" smtClean="0"/>
              <a:t>108</a:t>
            </a:fld>
            <a:endParaRPr lang="zh-CN" altLang="en-US"/>
          </a:p>
        </p:txBody>
      </p:sp>
    </p:spTree>
    <p:extLst>
      <p:ext uri="{BB962C8B-B14F-4D97-AF65-F5344CB8AC3E}">
        <p14:creationId xmlns:p14="http://schemas.microsoft.com/office/powerpoint/2010/main" val="51860878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CPI</a:t>
            </a:r>
            <a:r>
              <a:rPr lang="zh-CN" altLang="en-US" dirty="0"/>
              <a:t>可变，比如教材中</a:t>
            </a:r>
            <a:r>
              <a:rPr lang="en-US" altLang="zh-CN" dirty="0" err="1"/>
              <a:t>beq</a:t>
            </a:r>
            <a:r>
              <a:rPr lang="zh-CN" altLang="en-US" dirty="0"/>
              <a:t>指令在单总线结构中可能有两种不同的执行周期数，</a:t>
            </a:r>
            <a:r>
              <a:rPr lang="en-US" altLang="zh-CN" dirty="0"/>
              <a:t>x86</a:t>
            </a:r>
            <a:r>
              <a:rPr lang="zh-CN" altLang="en-US" dirty="0"/>
              <a:t>指令</a:t>
            </a:r>
            <a:r>
              <a:rPr lang="en-US" altLang="zh-CN" dirty="0" err="1"/>
              <a:t>mul</a:t>
            </a:r>
            <a:r>
              <a:rPr lang="zh-CN" altLang="en-US" dirty="0"/>
              <a:t>指令</a:t>
            </a:r>
            <a:r>
              <a:rPr lang="en-US" altLang="zh-CN" dirty="0" err="1"/>
              <a:t>cpi</a:t>
            </a:r>
            <a:r>
              <a:rPr lang="zh-CN" altLang="en-US" dirty="0"/>
              <a:t>可变</a:t>
            </a:r>
          </a:p>
        </p:txBody>
      </p:sp>
      <p:sp>
        <p:nvSpPr>
          <p:cNvPr id="4" name="灯片编号占位符 3"/>
          <p:cNvSpPr>
            <a:spLocks noGrp="1"/>
          </p:cNvSpPr>
          <p:nvPr>
            <p:ph type="sldNum" sz="quarter" idx="5"/>
          </p:nvPr>
        </p:nvSpPr>
        <p:spPr/>
        <p:txBody>
          <a:bodyPr/>
          <a:lstStyle/>
          <a:p>
            <a:fld id="{D5CE584D-DA30-42E6-B6AB-C9D2BEA4D810}" type="slidenum">
              <a:rPr lang="zh-CN" altLang="en-US" smtClean="0"/>
              <a:t>110</a:t>
            </a:fld>
            <a:endParaRPr lang="zh-CN" altLang="en-US"/>
          </a:p>
        </p:txBody>
      </p:sp>
    </p:spTree>
    <p:extLst>
      <p:ext uri="{BB962C8B-B14F-4D97-AF65-F5344CB8AC3E}">
        <p14:creationId xmlns:p14="http://schemas.microsoft.com/office/powerpoint/2010/main" val="418178145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乘法为什么</a:t>
            </a:r>
            <a:r>
              <a:rPr lang="en-US" altLang="zh-CN" dirty="0"/>
              <a:t>CPI</a:t>
            </a:r>
            <a:r>
              <a:rPr lang="zh-CN" altLang="en-US" dirty="0"/>
              <a:t>是变化的，和乘法算法有关系，乘法运算时间和运算数相关</a:t>
            </a:r>
          </a:p>
        </p:txBody>
      </p:sp>
      <p:sp>
        <p:nvSpPr>
          <p:cNvPr id="4" name="灯片编号占位符 3"/>
          <p:cNvSpPr>
            <a:spLocks noGrp="1"/>
          </p:cNvSpPr>
          <p:nvPr>
            <p:ph type="sldNum" sz="quarter" idx="5"/>
          </p:nvPr>
        </p:nvSpPr>
        <p:spPr/>
        <p:txBody>
          <a:bodyPr/>
          <a:lstStyle/>
          <a:p>
            <a:fld id="{D5CE584D-DA30-42E6-B6AB-C9D2BEA4D810}" type="slidenum">
              <a:rPr lang="zh-CN" altLang="en-US" smtClean="0"/>
              <a:t>113</a:t>
            </a:fld>
            <a:endParaRPr lang="zh-CN" altLang="en-US"/>
          </a:p>
        </p:txBody>
      </p:sp>
    </p:spTree>
    <p:extLst>
      <p:ext uri="{BB962C8B-B14F-4D97-AF65-F5344CB8AC3E}">
        <p14:creationId xmlns:p14="http://schemas.microsoft.com/office/powerpoint/2010/main" val="405897026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编译器编译</a:t>
            </a:r>
            <a:r>
              <a:rPr lang="en-US" altLang="zh-CN" dirty="0" err="1"/>
              <a:t>os</a:t>
            </a:r>
            <a:r>
              <a:rPr lang="zh-CN" altLang="en-US" dirty="0"/>
              <a:t>内核需要用到浮点指令吗，你写的程序经常使用浮点数吗？  操作系统运行需要浮点指令吗？</a:t>
            </a:r>
          </a:p>
        </p:txBody>
      </p:sp>
      <p:sp>
        <p:nvSpPr>
          <p:cNvPr id="4" name="灯片编号占位符 3"/>
          <p:cNvSpPr>
            <a:spLocks noGrp="1"/>
          </p:cNvSpPr>
          <p:nvPr>
            <p:ph type="sldNum" sz="quarter" idx="10"/>
          </p:nvPr>
        </p:nvSpPr>
        <p:spPr/>
        <p:txBody>
          <a:bodyPr/>
          <a:lstStyle/>
          <a:p>
            <a:fld id="{D5CE584D-DA30-42E6-B6AB-C9D2BEA4D810}" type="slidenum">
              <a:rPr lang="zh-CN" altLang="en-US" smtClean="0"/>
              <a:t>116</a:t>
            </a:fld>
            <a:endParaRPr lang="zh-CN" altLang="en-US"/>
          </a:p>
        </p:txBody>
      </p:sp>
    </p:spTree>
    <p:extLst>
      <p:ext uri="{BB962C8B-B14F-4D97-AF65-F5344CB8AC3E}">
        <p14:creationId xmlns:p14="http://schemas.microsoft.com/office/powerpoint/2010/main" val="274986444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深入理解计算机中存储山的概念</a:t>
            </a:r>
          </a:p>
        </p:txBody>
      </p:sp>
      <p:sp>
        <p:nvSpPr>
          <p:cNvPr id="4" name="灯片编号占位符 3"/>
          <p:cNvSpPr>
            <a:spLocks noGrp="1"/>
          </p:cNvSpPr>
          <p:nvPr>
            <p:ph type="sldNum" sz="quarter" idx="5"/>
          </p:nvPr>
        </p:nvSpPr>
        <p:spPr/>
        <p:txBody>
          <a:bodyPr/>
          <a:lstStyle/>
          <a:p>
            <a:fld id="{D5CE584D-DA30-42E6-B6AB-C9D2BEA4D810}" type="slidenum">
              <a:rPr lang="zh-CN" altLang="en-US" smtClean="0"/>
              <a:t>122</a:t>
            </a:fld>
            <a:endParaRPr lang="zh-CN" altLang="en-US"/>
          </a:p>
        </p:txBody>
      </p:sp>
    </p:spTree>
    <p:extLst>
      <p:ext uri="{BB962C8B-B14F-4D97-AF65-F5344CB8AC3E}">
        <p14:creationId xmlns:p14="http://schemas.microsoft.com/office/powerpoint/2010/main" val="282822947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不服跑个分，安安兔的例子</a:t>
            </a:r>
          </a:p>
        </p:txBody>
      </p:sp>
      <p:sp>
        <p:nvSpPr>
          <p:cNvPr id="4" name="灯片编号占位符 3"/>
          <p:cNvSpPr>
            <a:spLocks noGrp="1"/>
          </p:cNvSpPr>
          <p:nvPr>
            <p:ph type="sldNum" sz="quarter" idx="10"/>
          </p:nvPr>
        </p:nvSpPr>
        <p:spPr/>
        <p:txBody>
          <a:bodyPr/>
          <a:lstStyle/>
          <a:p>
            <a:fld id="{D5CE584D-DA30-42E6-B6AB-C9D2BEA4D810}" type="slidenum">
              <a:rPr lang="zh-CN" altLang="en-US" smtClean="0"/>
              <a:t>127</a:t>
            </a:fld>
            <a:endParaRPr lang="zh-CN" altLang="en-US"/>
          </a:p>
        </p:txBody>
      </p:sp>
    </p:spTree>
    <p:extLst>
      <p:ext uri="{BB962C8B-B14F-4D97-AF65-F5344CB8AC3E}">
        <p14:creationId xmlns:p14="http://schemas.microsoft.com/office/powerpoint/2010/main" val="350380536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Wintel</a:t>
            </a:r>
            <a:r>
              <a:rPr lang="zh-CN" altLang="en-US" dirty="0"/>
              <a:t>联盟双寡头，中兴事件，华为事件，</a:t>
            </a:r>
            <a:r>
              <a:rPr lang="en-US" altLang="zh-CN" dirty="0"/>
              <a:t>google</a:t>
            </a:r>
            <a:r>
              <a:rPr lang="zh-CN" altLang="en-US" dirty="0"/>
              <a:t>，</a:t>
            </a:r>
            <a:r>
              <a:rPr lang="en-US" altLang="zh-CN" dirty="0"/>
              <a:t>arm</a:t>
            </a:r>
            <a:r>
              <a:rPr lang="zh-CN" altLang="en-US" dirty="0"/>
              <a:t>断供，国家战略，吾辈仍需共同努力</a:t>
            </a:r>
          </a:p>
        </p:txBody>
      </p:sp>
      <p:sp>
        <p:nvSpPr>
          <p:cNvPr id="4" name="灯片编号占位符 3"/>
          <p:cNvSpPr>
            <a:spLocks noGrp="1"/>
          </p:cNvSpPr>
          <p:nvPr>
            <p:ph type="sldNum" sz="quarter" idx="10"/>
          </p:nvPr>
        </p:nvSpPr>
        <p:spPr/>
        <p:txBody>
          <a:bodyPr/>
          <a:lstStyle/>
          <a:p>
            <a:fld id="{D5CE584D-DA30-42E6-B6AB-C9D2BEA4D810}" type="slidenum">
              <a:rPr lang="zh-CN" altLang="en-US" smtClean="0"/>
              <a:t>133</a:t>
            </a:fld>
            <a:endParaRPr lang="zh-CN" altLang="en-US"/>
          </a:p>
        </p:txBody>
      </p:sp>
    </p:spTree>
    <p:extLst>
      <p:ext uri="{BB962C8B-B14F-4D97-AF65-F5344CB8AC3E}">
        <p14:creationId xmlns:p14="http://schemas.microsoft.com/office/powerpoint/2010/main" val="273734477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t>135</a:t>
            </a:fld>
            <a:endParaRPr lang="zh-CN" altLang="en-US"/>
          </a:p>
        </p:txBody>
      </p:sp>
    </p:spTree>
    <p:extLst>
      <p:ext uri="{BB962C8B-B14F-4D97-AF65-F5344CB8AC3E}">
        <p14:creationId xmlns:p14="http://schemas.microsoft.com/office/powerpoint/2010/main" val="30247660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幻灯片图像占位符 1"/>
          <p:cNvSpPr>
            <a:spLocks noGrp="1" noRot="1" noChangeAspect="1" noTextEdit="1"/>
          </p:cNvSpPr>
          <p:nvPr>
            <p:ph type="sldImg"/>
          </p:nvPr>
        </p:nvSpPr>
        <p:spPr>
          <a:ln/>
        </p:spPr>
      </p:sp>
      <p:sp>
        <p:nvSpPr>
          <p:cNvPr id="162819" name="备注占位符 2"/>
          <p:cNvSpPr>
            <a:spLocks noGrp="1"/>
          </p:cNvSpPr>
          <p:nvPr>
            <p:ph type="body" idx="1"/>
          </p:nvPr>
        </p:nvSpPr>
        <p:spPr>
          <a:noFill/>
        </p:spPr>
        <p:txBody>
          <a:bodyPr/>
          <a:lstStyle/>
          <a:p>
            <a:pPr eaLnBrk="1" hangingPunct="1"/>
            <a:endParaRPr lang="zh-CN" altLang="en-US"/>
          </a:p>
        </p:txBody>
      </p:sp>
      <p:sp>
        <p:nvSpPr>
          <p:cNvPr id="162820" name="灯片编号占位符 3"/>
          <p:cNvSpPr>
            <a:spLocks noGrp="1"/>
          </p:cNvSpPr>
          <p:nvPr>
            <p:ph type="sldNum" sz="quarter" idx="5"/>
          </p:nvPr>
        </p:nvSpPr>
        <p:spPr>
          <a:noFill/>
          <a:ln>
            <a:miter lim="800000"/>
            <a:headEnd/>
            <a:tailEnd/>
          </a:ln>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BCCE171-ED53-4AB7-8AB7-467DDC0438CD}" type="slidenum">
              <a:rPr kumimoji="0" lang="en-US" altLang="zh-CN" sz="1200" b="0" i="0" u="none" strike="noStrike" kern="1200" cap="none" spc="0" normalizeH="0" baseline="0" noProof="0" smtClean="0">
                <a:ln>
                  <a:noFill/>
                </a:ln>
                <a:solidFill>
                  <a:srgbClr val="000000"/>
                </a:solidFill>
                <a:effectLst/>
                <a:uLnTx/>
                <a:uFillTx/>
                <a:latin typeface="Arial" charset="0"/>
                <a:ea typeface="华文细黑"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18</a:t>
            </a:fld>
            <a:endParaRPr kumimoji="0" lang="en-US" altLang="zh-CN" sz="1200" b="0" i="0" u="none" strike="noStrike" kern="1200" cap="none" spc="0" normalizeH="0" baseline="0" noProof="0">
              <a:ln>
                <a:noFill/>
              </a:ln>
              <a:solidFill>
                <a:srgbClr val="000000"/>
              </a:solidFill>
              <a:effectLst/>
              <a:uLnTx/>
              <a:uFillTx/>
              <a:latin typeface="Arial" charset="0"/>
              <a:ea typeface="华文细黑" pitchFamily="2" charset="-122"/>
              <a:cs typeface="+mn-cs"/>
            </a:endParaRPr>
          </a:p>
        </p:txBody>
      </p:sp>
    </p:spTree>
    <p:extLst>
      <p:ext uri="{BB962C8B-B14F-4D97-AF65-F5344CB8AC3E}">
        <p14:creationId xmlns:p14="http://schemas.microsoft.com/office/powerpoint/2010/main" val="3041014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幻灯片图像占位符 1"/>
          <p:cNvSpPr>
            <a:spLocks noGrp="1" noRot="1" noChangeAspect="1" noTextEdit="1"/>
          </p:cNvSpPr>
          <p:nvPr>
            <p:ph type="sldImg"/>
          </p:nvPr>
        </p:nvSpPr>
        <p:spPr>
          <a:ln/>
        </p:spPr>
      </p:sp>
      <p:sp>
        <p:nvSpPr>
          <p:cNvPr id="163843" name="备注占位符 2"/>
          <p:cNvSpPr>
            <a:spLocks noGrp="1"/>
          </p:cNvSpPr>
          <p:nvPr>
            <p:ph type="body" idx="1"/>
          </p:nvPr>
        </p:nvSpPr>
        <p:spPr>
          <a:noFill/>
        </p:spPr>
        <p:txBody>
          <a:bodyPr/>
          <a:lstStyle/>
          <a:p>
            <a:pPr eaLnBrk="1" hangingPunct="1"/>
            <a:endParaRPr lang="zh-CN" altLang="en-US"/>
          </a:p>
        </p:txBody>
      </p:sp>
      <p:sp>
        <p:nvSpPr>
          <p:cNvPr id="163844" name="灯片编号占位符 3"/>
          <p:cNvSpPr>
            <a:spLocks noGrp="1"/>
          </p:cNvSpPr>
          <p:nvPr>
            <p:ph type="sldNum" sz="quarter" idx="5"/>
          </p:nvPr>
        </p:nvSpPr>
        <p:spPr>
          <a:noFill/>
          <a:ln>
            <a:miter lim="800000"/>
            <a:headEnd/>
            <a:tailEnd/>
          </a:ln>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9FCD0A66-3CF2-49EE-B86C-2A8E4D123AED}" type="slidenum">
              <a:rPr kumimoji="0" lang="en-US" altLang="zh-CN" sz="1200" b="0" i="0" u="none" strike="noStrike" kern="1200" cap="none" spc="0" normalizeH="0" baseline="0" noProof="0" smtClean="0">
                <a:ln>
                  <a:noFill/>
                </a:ln>
                <a:solidFill>
                  <a:srgbClr val="000000"/>
                </a:solidFill>
                <a:effectLst/>
                <a:uLnTx/>
                <a:uFillTx/>
                <a:latin typeface="Arial" charset="0"/>
                <a:ea typeface="华文细黑"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19</a:t>
            </a:fld>
            <a:endParaRPr kumimoji="0" lang="en-US" altLang="zh-CN" sz="1200" b="0" i="0" u="none" strike="noStrike" kern="1200" cap="none" spc="0" normalizeH="0" baseline="0" noProof="0">
              <a:ln>
                <a:noFill/>
              </a:ln>
              <a:solidFill>
                <a:srgbClr val="000000"/>
              </a:solidFill>
              <a:effectLst/>
              <a:uLnTx/>
              <a:uFillTx/>
              <a:latin typeface="Arial" charset="0"/>
              <a:ea typeface="华文细黑" pitchFamily="2" charset="-122"/>
              <a:cs typeface="+mn-cs"/>
            </a:endParaRPr>
          </a:p>
        </p:txBody>
      </p:sp>
    </p:spTree>
    <p:extLst>
      <p:ext uri="{BB962C8B-B14F-4D97-AF65-F5344CB8AC3E}">
        <p14:creationId xmlns:p14="http://schemas.microsoft.com/office/powerpoint/2010/main" val="39212793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幻灯片图像占位符 1"/>
          <p:cNvSpPr>
            <a:spLocks noGrp="1" noRot="1" noChangeAspect="1" noTextEdit="1"/>
          </p:cNvSpPr>
          <p:nvPr>
            <p:ph type="sldImg"/>
          </p:nvPr>
        </p:nvSpPr>
        <p:spPr>
          <a:ln/>
        </p:spPr>
      </p:sp>
      <p:sp>
        <p:nvSpPr>
          <p:cNvPr id="165891" name="备注占位符 2"/>
          <p:cNvSpPr>
            <a:spLocks noGrp="1"/>
          </p:cNvSpPr>
          <p:nvPr>
            <p:ph type="body" idx="1"/>
          </p:nvPr>
        </p:nvSpPr>
        <p:spPr>
          <a:noFill/>
        </p:spPr>
        <p:txBody>
          <a:bodyPr/>
          <a:lstStyle/>
          <a:p>
            <a:pPr eaLnBrk="1" hangingPunct="1"/>
            <a:endParaRPr lang="zh-CN" altLang="en-US"/>
          </a:p>
        </p:txBody>
      </p:sp>
      <p:sp>
        <p:nvSpPr>
          <p:cNvPr id="165892" name="灯片编号占位符 3"/>
          <p:cNvSpPr>
            <a:spLocks noGrp="1"/>
          </p:cNvSpPr>
          <p:nvPr>
            <p:ph type="sldNum" sz="quarter" idx="5"/>
          </p:nvPr>
        </p:nvSpPr>
        <p:spPr>
          <a:noFill/>
          <a:ln>
            <a:miter lim="800000"/>
            <a:headEnd/>
            <a:tailEnd/>
          </a:ln>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79785F7E-4707-4C62-B104-67159BFC3E7D}" type="slidenum">
              <a:rPr kumimoji="0" lang="en-US" altLang="zh-CN" sz="1200" b="0" i="0" u="none" strike="noStrike" kern="1200" cap="none" spc="0" normalizeH="0" baseline="0" noProof="0" smtClean="0">
                <a:ln>
                  <a:noFill/>
                </a:ln>
                <a:solidFill>
                  <a:srgbClr val="000000"/>
                </a:solidFill>
                <a:effectLst/>
                <a:uLnTx/>
                <a:uFillTx/>
                <a:latin typeface="Arial" charset="0"/>
                <a:ea typeface="华文细黑"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20</a:t>
            </a:fld>
            <a:endParaRPr kumimoji="0" lang="en-US" altLang="zh-CN" sz="1200" b="0" i="0" u="none" strike="noStrike" kern="1200" cap="none" spc="0" normalizeH="0" baseline="0" noProof="0">
              <a:ln>
                <a:noFill/>
              </a:ln>
              <a:solidFill>
                <a:srgbClr val="000000"/>
              </a:solidFill>
              <a:effectLst/>
              <a:uLnTx/>
              <a:uFillTx/>
              <a:latin typeface="Arial" charset="0"/>
              <a:ea typeface="华文细黑" pitchFamily="2" charset="-122"/>
              <a:cs typeface="+mn-cs"/>
            </a:endParaRPr>
          </a:p>
        </p:txBody>
      </p:sp>
    </p:spTree>
    <p:extLst>
      <p:ext uri="{BB962C8B-B14F-4D97-AF65-F5344CB8AC3E}">
        <p14:creationId xmlns:p14="http://schemas.microsoft.com/office/powerpoint/2010/main" val="3662755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幻灯片图像占位符 1"/>
          <p:cNvSpPr>
            <a:spLocks noGrp="1" noRot="1" noChangeAspect="1" noTextEdit="1"/>
          </p:cNvSpPr>
          <p:nvPr>
            <p:ph type="sldImg"/>
          </p:nvPr>
        </p:nvSpPr>
        <p:spPr>
          <a:ln/>
        </p:spPr>
      </p:sp>
      <p:sp>
        <p:nvSpPr>
          <p:cNvPr id="169987" name="备注占位符 2"/>
          <p:cNvSpPr>
            <a:spLocks noGrp="1"/>
          </p:cNvSpPr>
          <p:nvPr>
            <p:ph type="body" idx="1"/>
          </p:nvPr>
        </p:nvSpPr>
        <p:spPr>
          <a:noFill/>
        </p:spPr>
        <p:txBody>
          <a:bodyPr/>
          <a:lstStyle/>
          <a:p>
            <a:pPr eaLnBrk="1" hangingPunct="1"/>
            <a:endParaRPr lang="zh-CN" altLang="en-US"/>
          </a:p>
        </p:txBody>
      </p:sp>
      <p:sp>
        <p:nvSpPr>
          <p:cNvPr id="169988" name="灯片编号占位符 3"/>
          <p:cNvSpPr>
            <a:spLocks noGrp="1"/>
          </p:cNvSpPr>
          <p:nvPr>
            <p:ph type="sldNum" sz="quarter" idx="5"/>
          </p:nvPr>
        </p:nvSpPr>
        <p:spPr>
          <a:noFill/>
          <a:ln>
            <a:miter lim="800000"/>
            <a:headEnd/>
            <a:tailEnd/>
          </a:ln>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7686181-C0A6-44A9-8A87-3EA9C6E899E9}" type="slidenum">
              <a:rPr kumimoji="0" lang="en-US" altLang="zh-CN" sz="1200" b="0" i="0" u="none" strike="noStrike" kern="1200" cap="none" spc="0" normalizeH="0" baseline="0" noProof="0" smtClean="0">
                <a:ln>
                  <a:noFill/>
                </a:ln>
                <a:solidFill>
                  <a:srgbClr val="000000"/>
                </a:solidFill>
                <a:effectLst/>
                <a:uLnTx/>
                <a:uFillTx/>
                <a:latin typeface="Arial" charset="0"/>
                <a:ea typeface="华文细黑"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24</a:t>
            </a:fld>
            <a:endParaRPr kumimoji="0" lang="en-US" altLang="zh-CN" sz="1200" b="0" i="0" u="none" strike="noStrike" kern="1200" cap="none" spc="0" normalizeH="0" baseline="0" noProof="0">
              <a:ln>
                <a:noFill/>
              </a:ln>
              <a:solidFill>
                <a:srgbClr val="000000"/>
              </a:solidFill>
              <a:effectLst/>
              <a:uLnTx/>
              <a:uFillTx/>
              <a:latin typeface="Arial" charset="0"/>
              <a:ea typeface="华文细黑" pitchFamily="2" charset="-122"/>
              <a:cs typeface="+mn-cs"/>
            </a:endParaRPr>
          </a:p>
        </p:txBody>
      </p:sp>
    </p:spTree>
    <p:extLst>
      <p:ext uri="{BB962C8B-B14F-4D97-AF65-F5344CB8AC3E}">
        <p14:creationId xmlns:p14="http://schemas.microsoft.com/office/powerpoint/2010/main" val="34022634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幻灯片图像占位符 1"/>
          <p:cNvSpPr>
            <a:spLocks noGrp="1" noRot="1" noChangeAspect="1" noTextEdit="1"/>
          </p:cNvSpPr>
          <p:nvPr>
            <p:ph type="sldImg"/>
          </p:nvPr>
        </p:nvSpPr>
        <p:spPr>
          <a:ln/>
        </p:spPr>
      </p:sp>
      <p:sp>
        <p:nvSpPr>
          <p:cNvPr id="173059" name="备注占位符 2"/>
          <p:cNvSpPr>
            <a:spLocks noGrp="1"/>
          </p:cNvSpPr>
          <p:nvPr>
            <p:ph type="body" idx="1"/>
          </p:nvPr>
        </p:nvSpPr>
        <p:spPr>
          <a:noFill/>
        </p:spPr>
        <p:txBody>
          <a:bodyPr/>
          <a:lstStyle/>
          <a:p>
            <a:pPr eaLnBrk="1" hangingPunct="1"/>
            <a:endParaRPr lang="zh-CN" altLang="en-US"/>
          </a:p>
        </p:txBody>
      </p:sp>
      <p:sp>
        <p:nvSpPr>
          <p:cNvPr id="173060" name="灯片编号占位符 3"/>
          <p:cNvSpPr>
            <a:spLocks noGrp="1"/>
          </p:cNvSpPr>
          <p:nvPr>
            <p:ph type="sldNum" sz="quarter" idx="5"/>
          </p:nvPr>
        </p:nvSpPr>
        <p:spPr>
          <a:noFill/>
          <a:ln>
            <a:miter lim="800000"/>
            <a:headEnd/>
            <a:tailEnd/>
          </a:ln>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B45CFFF-3A13-4E4E-8A1D-0C7BD50EB84F}" type="slidenum">
              <a:rPr kumimoji="0" lang="en-US" altLang="zh-CN" sz="1200" b="0" i="0" u="none" strike="noStrike" kern="1200" cap="none" spc="0" normalizeH="0" baseline="0" noProof="0" smtClean="0">
                <a:ln>
                  <a:noFill/>
                </a:ln>
                <a:solidFill>
                  <a:srgbClr val="000000"/>
                </a:solidFill>
                <a:effectLst/>
                <a:uLnTx/>
                <a:uFillTx/>
                <a:latin typeface="Arial" charset="0"/>
                <a:ea typeface="华文细黑"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26</a:t>
            </a:fld>
            <a:endParaRPr kumimoji="0" lang="en-US" altLang="zh-CN" sz="1200" b="0" i="0" u="none" strike="noStrike" kern="1200" cap="none" spc="0" normalizeH="0" baseline="0" noProof="0">
              <a:ln>
                <a:noFill/>
              </a:ln>
              <a:solidFill>
                <a:srgbClr val="000000"/>
              </a:solidFill>
              <a:effectLst/>
              <a:uLnTx/>
              <a:uFillTx/>
              <a:latin typeface="Arial" charset="0"/>
              <a:ea typeface="华文细黑" pitchFamily="2" charset="-122"/>
              <a:cs typeface="+mn-cs"/>
            </a:endParaRPr>
          </a:p>
        </p:txBody>
      </p:sp>
    </p:spTree>
    <p:extLst>
      <p:ext uri="{BB962C8B-B14F-4D97-AF65-F5344CB8AC3E}">
        <p14:creationId xmlns:p14="http://schemas.microsoft.com/office/powerpoint/2010/main" val="20283614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bg>
      <p:bgPr>
        <a:gradFill>
          <a:gsLst>
            <a:gs pos="0">
              <a:schemeClr val="accent1">
                <a:lumMod val="5000"/>
                <a:lumOff val="95000"/>
              </a:schemeClr>
            </a:gs>
            <a:gs pos="63000">
              <a:schemeClr val="bg1">
                <a:lumMod val="95000"/>
              </a:schemeClr>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bg>
      <p:bgPr>
        <a:solidFill>
          <a:srgbClr val="FFFFFF"/>
        </a:solidFill>
        <a:effectLst/>
      </p:bgPr>
    </p:bg>
    <p:spTree>
      <p:nvGrpSpPr>
        <p:cNvPr id="1" name=""/>
        <p:cNvGrpSpPr/>
        <p:nvPr/>
      </p:nvGrpSpPr>
      <p:grpSpPr>
        <a:xfrm>
          <a:off x="0" y="0"/>
          <a:ext cx="0" cy="0"/>
          <a:chOff x="0" y="0"/>
          <a:chExt cx="0" cy="0"/>
        </a:xfrm>
      </p:grpSpPr>
      <p:grpSp>
        <p:nvGrpSpPr>
          <p:cNvPr id="11" name="组合 10">
            <a:extLst>
              <a:ext uri="{FF2B5EF4-FFF2-40B4-BE49-F238E27FC236}">
                <a16:creationId xmlns:a16="http://schemas.microsoft.com/office/drawing/2014/main" id="{7B738697-4F1D-4824-ACB4-9B87F1C43318}"/>
              </a:ext>
            </a:extLst>
          </p:cNvPr>
          <p:cNvGrpSpPr/>
          <p:nvPr userDrawn="1"/>
        </p:nvGrpSpPr>
        <p:grpSpPr>
          <a:xfrm>
            <a:off x="4049" y="-2356"/>
            <a:ext cx="12194512" cy="6993161"/>
            <a:chOff x="4049" y="26519"/>
            <a:chExt cx="12194512" cy="6993161"/>
          </a:xfrm>
        </p:grpSpPr>
        <p:pic>
          <p:nvPicPr>
            <p:cNvPr id="14" name="图片 13">
              <a:extLst>
                <a:ext uri="{FF2B5EF4-FFF2-40B4-BE49-F238E27FC236}">
                  <a16:creationId xmlns:a16="http://schemas.microsoft.com/office/drawing/2014/main" id="{9DF4F357-C994-4D86-A351-8FF5D4AB311C}"/>
                </a:ext>
              </a:extLst>
            </p:cNvPr>
            <p:cNvPicPr>
              <a:picLocks noChangeAspect="1"/>
            </p:cNvPicPr>
            <p:nvPr userDrawn="1"/>
          </p:nvPicPr>
          <p:blipFill rotWithShape="1">
            <a:blip r:embed="rId2">
              <a:clrChange>
                <a:clrFrom>
                  <a:srgbClr val="01182D"/>
                </a:clrFrom>
                <a:clrTo>
                  <a:srgbClr val="01182D">
                    <a:alpha val="0"/>
                  </a:srgbClr>
                </a:clrTo>
              </a:clrChange>
              <a:extLst>
                <a:ext uri="{28A0092B-C50C-407E-A947-70E740481C1C}">
                  <a14:useLocalDpi xmlns:a14="http://schemas.microsoft.com/office/drawing/2010/main" val="0"/>
                </a:ext>
              </a:extLst>
            </a:blip>
            <a:srcRect l="3056" t="50499"/>
            <a:stretch/>
          </p:blipFill>
          <p:spPr>
            <a:xfrm>
              <a:off x="6561" y="3618316"/>
              <a:ext cx="12192000" cy="3401364"/>
            </a:xfrm>
            <a:prstGeom prst="rect">
              <a:avLst/>
            </a:prstGeom>
          </p:spPr>
        </p:pic>
        <p:sp>
          <p:nvSpPr>
            <p:cNvPr id="16" name="矩形 15">
              <a:extLst>
                <a:ext uri="{FF2B5EF4-FFF2-40B4-BE49-F238E27FC236}">
                  <a16:creationId xmlns:a16="http://schemas.microsoft.com/office/drawing/2014/main" id="{2391C08E-3D13-4023-9C88-C6D4C1F407D3}"/>
                </a:ext>
              </a:extLst>
            </p:cNvPr>
            <p:cNvSpPr/>
            <p:nvPr userDrawn="1"/>
          </p:nvSpPr>
          <p:spPr>
            <a:xfrm>
              <a:off x="4049" y="26519"/>
              <a:ext cx="12192000" cy="6692474"/>
            </a:xfrm>
            <a:prstGeom prst="rect">
              <a:avLst/>
            </a:prstGeom>
            <a:gradFill flip="none" rotWithShape="1">
              <a:gsLst>
                <a:gs pos="3000">
                  <a:schemeClr val="accent1">
                    <a:alpha val="97000"/>
                    <a:lumMod val="5000"/>
                    <a:lumOff val="95000"/>
                  </a:schemeClr>
                </a:gs>
                <a:gs pos="89000">
                  <a:schemeClr val="bg1">
                    <a:lumMod val="95000"/>
                  </a:schemeClr>
                </a:gs>
                <a:gs pos="100000">
                  <a:schemeClr val="bg1">
                    <a:lumMod val="85000"/>
                  </a:scheme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13" name="内容占位符 2"/>
          <p:cNvSpPr>
            <a:spLocks noGrp="1"/>
          </p:cNvSpPr>
          <p:nvPr>
            <p:ph idx="1"/>
          </p:nvPr>
        </p:nvSpPr>
        <p:spPr>
          <a:xfrm>
            <a:off x="487822" y="942764"/>
            <a:ext cx="10515599" cy="5637024"/>
          </a:xfrm>
          <a:prstGeom prst="rect">
            <a:avLst/>
          </a:prstGeom>
        </p:spPr>
        <p:txBody>
          <a:bodyPr/>
          <a:lstStyle>
            <a:lvl1pPr marL="342900" indent="-342900">
              <a:lnSpc>
                <a:spcPct val="120000"/>
              </a:lnSpc>
              <a:buClr>
                <a:srgbClr val="FFC000"/>
              </a:buClr>
              <a:buFont typeface="Wingdings" panose="05000000000000000000" pitchFamily="2" charset="2"/>
              <a:buChar char="n"/>
              <a:defRPr sz="2600" b="0">
                <a:latin typeface="微软雅黑" panose="020B0503020204020204" pitchFamily="34" charset="-122"/>
                <a:ea typeface="微软雅黑" panose="020B0503020204020204" pitchFamily="34" charset="-122"/>
              </a:defRPr>
            </a:lvl1pPr>
            <a:lvl2pPr marL="812800" indent="-355600">
              <a:lnSpc>
                <a:spcPct val="120000"/>
              </a:lnSpc>
              <a:buClr>
                <a:srgbClr val="FFC000"/>
              </a:buClr>
              <a:buFont typeface="Wingdings" panose="05000000000000000000" pitchFamily="2" charset="2"/>
              <a:buChar char="p"/>
              <a:defRPr sz="2400">
                <a:solidFill>
                  <a:srgbClr val="18978B"/>
                </a:solidFill>
                <a:latin typeface="微软雅黑" panose="020B0503020204020204" pitchFamily="34" charset="-122"/>
                <a:ea typeface="微软雅黑" panose="020B0503020204020204" pitchFamily="34" charset="-122"/>
              </a:defRPr>
            </a:lvl2pPr>
            <a:lvl3pPr marL="1143000" indent="-228600">
              <a:lnSpc>
                <a:spcPct val="120000"/>
              </a:lnSpc>
              <a:buClr>
                <a:srgbClr val="FFC000"/>
              </a:buClr>
              <a:buFont typeface="Wingdings" panose="05000000000000000000" pitchFamily="2" charset="2"/>
              <a:buChar char="u"/>
              <a:defRPr sz="2000">
                <a:latin typeface="微软雅黑" panose="020B0503020204020204" pitchFamily="34" charset="-122"/>
                <a:ea typeface="微软雅黑" panose="020B0503020204020204" pitchFamily="34" charset="-122"/>
              </a:defRPr>
            </a:lvl3pPr>
            <a:lvl4pPr>
              <a:lnSpc>
                <a:spcPct val="120000"/>
              </a:lnSpc>
              <a:defRPr sz="1600">
                <a:latin typeface="微软雅黑" panose="020B0503020204020204" pitchFamily="34" charset="-122"/>
                <a:ea typeface="微软雅黑" panose="020B0503020204020204" pitchFamily="34" charset="-122"/>
              </a:defRPr>
            </a:lvl4pPr>
            <a:lvl5pPr>
              <a:lnSpc>
                <a:spcPct val="120000"/>
              </a:lnSpc>
              <a:defRPr sz="1600">
                <a:latin typeface="微软雅黑" panose="020B0503020204020204" pitchFamily="34" charset="-122"/>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7" name="标题 1">
            <a:extLst>
              <a:ext uri="{FF2B5EF4-FFF2-40B4-BE49-F238E27FC236}">
                <a16:creationId xmlns:a16="http://schemas.microsoft.com/office/drawing/2014/main" id="{43E2156B-2918-4C15-A549-658C5CA761F0}"/>
              </a:ext>
            </a:extLst>
          </p:cNvPr>
          <p:cNvSpPr>
            <a:spLocks noGrp="1"/>
          </p:cNvSpPr>
          <p:nvPr>
            <p:ph type="title"/>
          </p:nvPr>
        </p:nvSpPr>
        <p:spPr>
          <a:xfrm>
            <a:off x="487822" y="257614"/>
            <a:ext cx="10515600" cy="617641"/>
          </a:xfrm>
        </p:spPr>
        <p:txBody>
          <a:bodyPr>
            <a:normAutofit/>
          </a:bodyPr>
          <a:lstStyle>
            <a:lvl1pPr>
              <a:defRPr sz="2800" b="1">
                <a:solidFill>
                  <a:srgbClr val="244B6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pic>
        <p:nvPicPr>
          <p:cNvPr id="18" name="图片 17">
            <a:extLst>
              <a:ext uri="{FF2B5EF4-FFF2-40B4-BE49-F238E27FC236}">
                <a16:creationId xmlns:a16="http://schemas.microsoft.com/office/drawing/2014/main" id="{F606A295-E3F1-4CB2-8CE3-A13FFEBFE31F}"/>
              </a:ext>
            </a:extLst>
          </p:cNvPr>
          <p:cNvPicPr>
            <a:picLocks noChangeAspect="1"/>
          </p:cNvPicPr>
          <p:nvPr userDrawn="1"/>
        </p:nvPicPr>
        <p:blipFill>
          <a:blip r:embed="rId3"/>
          <a:stretch>
            <a:fillRect/>
          </a:stretch>
        </p:blipFill>
        <p:spPr>
          <a:xfrm>
            <a:off x="10310585" y="364350"/>
            <a:ext cx="1554844" cy="353947"/>
          </a:xfrm>
          <a:prstGeom prst="rect">
            <a:avLst/>
          </a:prstGeom>
        </p:spPr>
      </p:pic>
      <p:sp>
        <p:nvSpPr>
          <p:cNvPr id="19" name="任意多边形 20">
            <a:extLst>
              <a:ext uri="{FF2B5EF4-FFF2-40B4-BE49-F238E27FC236}">
                <a16:creationId xmlns:a16="http://schemas.microsoft.com/office/drawing/2014/main" id="{28CC780A-5787-4868-842C-0BF543C94C3F}"/>
              </a:ext>
            </a:extLst>
          </p:cNvPr>
          <p:cNvSpPr/>
          <p:nvPr userDrawn="1"/>
        </p:nvSpPr>
        <p:spPr>
          <a:xfrm flipV="1">
            <a:off x="326571" y="359908"/>
            <a:ext cx="1386789" cy="432000"/>
          </a:xfrm>
          <a:custGeom>
            <a:avLst/>
            <a:gdLst>
              <a:gd name="connsiteX0" fmla="*/ 167822 w 1386790"/>
              <a:gd name="connsiteY0" fmla="*/ 524933 h 524933"/>
              <a:gd name="connsiteX1" fmla="*/ 168846 w 1386790"/>
              <a:gd name="connsiteY1" fmla="*/ 524933 h 524933"/>
              <a:gd name="connsiteX2" fmla="*/ 168846 w 1386790"/>
              <a:gd name="connsiteY2" fmla="*/ 14598 h 524933"/>
              <a:gd name="connsiteX3" fmla="*/ 1386790 w 1386790"/>
              <a:gd name="connsiteY3" fmla="*/ 14598 h 524933"/>
              <a:gd name="connsiteX4" fmla="*/ 1386790 w 1386790"/>
              <a:gd name="connsiteY4" fmla="*/ 0 h 524933"/>
              <a:gd name="connsiteX5" fmla="*/ 167822 w 1386790"/>
              <a:gd name="connsiteY5" fmla="*/ 0 h 524933"/>
              <a:gd name="connsiteX6" fmla="*/ 152999 w 1386790"/>
              <a:gd name="connsiteY6" fmla="*/ 0 h 524933"/>
              <a:gd name="connsiteX7" fmla="*/ 152999 w 1386790"/>
              <a:gd name="connsiteY7" fmla="*/ 507260 h 524933"/>
              <a:gd name="connsiteX8" fmla="*/ 107280 w 1386790"/>
              <a:gd name="connsiteY8" fmla="*/ 507260 h 524933"/>
              <a:gd name="connsiteX9" fmla="*/ 107280 w 1386790"/>
              <a:gd name="connsiteY9" fmla="*/ 0 h 524933"/>
              <a:gd name="connsiteX10" fmla="*/ 0 w 1386790"/>
              <a:gd name="connsiteY10" fmla="*/ 0 h 524933"/>
              <a:gd name="connsiteX11" fmla="*/ 0 w 1386790"/>
              <a:gd name="connsiteY11" fmla="*/ 524932 h 524933"/>
              <a:gd name="connsiteX12" fmla="*/ 33834 w 1386790"/>
              <a:gd name="connsiteY12" fmla="*/ 524932 h 524933"/>
              <a:gd name="connsiteX13" fmla="*/ 33834 w 1386790"/>
              <a:gd name="connsiteY13" fmla="*/ 23810 h 524933"/>
              <a:gd name="connsiteX14" fmla="*/ 79553 w 1386790"/>
              <a:gd name="connsiteY14" fmla="*/ 23810 h 524933"/>
              <a:gd name="connsiteX15" fmla="*/ 79553 w 1386790"/>
              <a:gd name="connsiteY15" fmla="*/ 524932 h 524933"/>
              <a:gd name="connsiteX16" fmla="*/ 167822 w 1386790"/>
              <a:gd name="connsiteY16" fmla="*/ 524932 h 524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86790" h="524933">
                <a:moveTo>
                  <a:pt x="167822" y="524933"/>
                </a:moveTo>
                <a:lnTo>
                  <a:pt x="168846" y="524933"/>
                </a:lnTo>
                <a:lnTo>
                  <a:pt x="168846" y="14598"/>
                </a:lnTo>
                <a:lnTo>
                  <a:pt x="1386790" y="14598"/>
                </a:lnTo>
                <a:lnTo>
                  <a:pt x="1386790" y="0"/>
                </a:lnTo>
                <a:lnTo>
                  <a:pt x="167822" y="0"/>
                </a:lnTo>
                <a:lnTo>
                  <a:pt x="152999" y="0"/>
                </a:lnTo>
                <a:lnTo>
                  <a:pt x="152999" y="507260"/>
                </a:lnTo>
                <a:lnTo>
                  <a:pt x="107280" y="507260"/>
                </a:lnTo>
                <a:lnTo>
                  <a:pt x="107280" y="0"/>
                </a:lnTo>
                <a:lnTo>
                  <a:pt x="0" y="0"/>
                </a:lnTo>
                <a:lnTo>
                  <a:pt x="0" y="524932"/>
                </a:lnTo>
                <a:lnTo>
                  <a:pt x="33834" y="524932"/>
                </a:lnTo>
                <a:lnTo>
                  <a:pt x="33834" y="23810"/>
                </a:lnTo>
                <a:lnTo>
                  <a:pt x="79553" y="23810"/>
                </a:lnTo>
                <a:lnTo>
                  <a:pt x="79553" y="524932"/>
                </a:lnTo>
                <a:lnTo>
                  <a:pt x="167822" y="524932"/>
                </a:lnTo>
                <a:close/>
              </a:path>
            </a:pathLst>
          </a:custGeom>
          <a:solidFill>
            <a:srgbClr val="189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20" name="椭圆 19">
            <a:extLst>
              <a:ext uri="{FF2B5EF4-FFF2-40B4-BE49-F238E27FC236}">
                <a16:creationId xmlns:a16="http://schemas.microsoft.com/office/drawing/2014/main" id="{B1E06AA4-19BB-4B23-8148-C9FD14C02D3A}"/>
              </a:ext>
            </a:extLst>
          </p:cNvPr>
          <p:cNvSpPr/>
          <p:nvPr userDrawn="1"/>
        </p:nvSpPr>
        <p:spPr>
          <a:xfrm>
            <a:off x="11290928" y="6595549"/>
            <a:ext cx="246888" cy="246888"/>
          </a:xfrm>
          <a:prstGeom prst="ellipse">
            <a:avLst/>
          </a:prstGeom>
          <a:solidFill>
            <a:srgbClr val="18978B"/>
          </a:solidFill>
          <a:ln>
            <a:solidFill>
              <a:srgbClr val="1387B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egoe UI" panose="020B0502040204020203" pitchFamily="34" charset="0"/>
              <a:cs typeface="Segoe UI" panose="020B0502040204020203" pitchFamily="34" charset="0"/>
            </a:endParaRPr>
          </a:p>
        </p:txBody>
      </p:sp>
      <p:sp>
        <p:nvSpPr>
          <p:cNvPr id="22" name="矩形 21">
            <a:extLst>
              <a:ext uri="{FF2B5EF4-FFF2-40B4-BE49-F238E27FC236}">
                <a16:creationId xmlns:a16="http://schemas.microsoft.com/office/drawing/2014/main" id="{05F76099-CF08-4251-A95B-93DC3A04E282}"/>
              </a:ext>
            </a:extLst>
          </p:cNvPr>
          <p:cNvSpPr/>
          <p:nvPr userDrawn="1"/>
        </p:nvSpPr>
        <p:spPr>
          <a:xfrm>
            <a:off x="11430" y="6692474"/>
            <a:ext cx="12180570" cy="169469"/>
          </a:xfrm>
          <a:prstGeom prst="rect">
            <a:avLst/>
          </a:prstGeom>
          <a:solidFill>
            <a:srgbClr val="189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3" name="矩形 22">
            <a:extLst>
              <a:ext uri="{FF2B5EF4-FFF2-40B4-BE49-F238E27FC236}">
                <a16:creationId xmlns:a16="http://schemas.microsoft.com/office/drawing/2014/main" id="{FDA83B30-7141-4B15-9B8F-EF8A5F1E63D0}"/>
              </a:ext>
            </a:extLst>
          </p:cNvPr>
          <p:cNvSpPr/>
          <p:nvPr userDrawn="1"/>
        </p:nvSpPr>
        <p:spPr>
          <a:xfrm>
            <a:off x="-1270" y="6692474"/>
            <a:ext cx="759220" cy="169469"/>
          </a:xfrm>
          <a:prstGeom prst="rect">
            <a:avLst/>
          </a:prstGeom>
          <a:solidFill>
            <a:srgbClr val="244B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灯片编号占位符 3">
            <a:extLst>
              <a:ext uri="{FF2B5EF4-FFF2-40B4-BE49-F238E27FC236}">
                <a16:creationId xmlns:a16="http://schemas.microsoft.com/office/drawing/2014/main" id="{45D993A3-A1F6-4BFC-B8C0-D149CE9FFC82}"/>
              </a:ext>
            </a:extLst>
          </p:cNvPr>
          <p:cNvSpPr txBox="1"/>
          <p:nvPr userDrawn="1"/>
        </p:nvSpPr>
        <p:spPr>
          <a:xfrm>
            <a:off x="11268341" y="6589899"/>
            <a:ext cx="292061" cy="283147"/>
          </a:xfrm>
          <a:prstGeom prst="rect">
            <a:avLst/>
          </a:prstGeom>
        </p:spPr>
        <p:txBody>
          <a:bodyPr vert="horz" wrap="square" lIns="0" tIns="0" rIns="0" bIns="0" rtlCol="0" anchor="ctr" anchorCtr="1"/>
          <a:lstStyle>
            <a:defPPr>
              <a:defRPr lang="zh-CN"/>
            </a:defPPr>
            <a:lvl1pPr marL="0" algn="ct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5183D58-648D-4475-BEF8-624F48514A30}" type="slidenum">
              <a:rPr lang="zh-CN" altLang="en-US" smtClean="0">
                <a:solidFill>
                  <a:schemeClr val="bg1"/>
                </a:solidFill>
                <a:latin typeface="微软雅黑" panose="020B0503020204020204" pitchFamily="34" charset="-122"/>
                <a:ea typeface="微软雅黑" panose="020B0503020204020204" pitchFamily="34" charset="-122"/>
                <a:cs typeface="Segoe UI" panose="020B0502040204020203" pitchFamily="34" charset="0"/>
              </a:rPr>
              <a:t>‹#›</a:t>
            </a:fld>
            <a:endParaRPr lang="zh-CN" altLang="en-US" dirty="0">
              <a:solidFill>
                <a:schemeClr val="bg1"/>
              </a:solidFill>
              <a:latin typeface="微软雅黑" panose="020B0503020204020204" pitchFamily="34" charset="-122"/>
              <a:ea typeface="微软雅黑" panose="020B0503020204020204" pitchFamily="34" charset="-122"/>
              <a:cs typeface="Segoe UI" panose="020B0502040204020203" pitchFamily="34" charset="0"/>
            </a:endParaRPr>
          </a:p>
        </p:txBody>
      </p:sp>
      <p:pic>
        <p:nvPicPr>
          <p:cNvPr id="25" name="图片 24">
            <a:extLst>
              <a:ext uri="{FF2B5EF4-FFF2-40B4-BE49-F238E27FC236}">
                <a16:creationId xmlns:a16="http://schemas.microsoft.com/office/drawing/2014/main" id="{26F8F64C-072E-4062-9D57-2FA0A693E60A}"/>
              </a:ext>
            </a:extLst>
          </p:cNvPr>
          <p:cNvPicPr>
            <a:picLocks noChangeAspect="1"/>
          </p:cNvPicPr>
          <p:nvPr userDrawn="1"/>
        </p:nvPicPr>
        <p:blipFill>
          <a:blip r:embed="rId4">
            <a:biLevel thresh="50000"/>
          </a:blip>
          <a:stretch>
            <a:fillRect/>
          </a:stretch>
        </p:blipFill>
        <p:spPr>
          <a:xfrm>
            <a:off x="617443" y="6665667"/>
            <a:ext cx="1380275" cy="25502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wipe(left)">
                                      <p:cBhvr>
                                        <p:cTn id="7" dur="500"/>
                                        <p:tgtEl>
                                          <p:spTgt spid="1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3">
                                            <p:txEl>
                                              <p:pRg st="1" end="1"/>
                                            </p:txEl>
                                          </p:spTgt>
                                        </p:tgtEl>
                                        <p:attrNameLst>
                                          <p:attrName>style.visibility</p:attrName>
                                        </p:attrNameLst>
                                      </p:cBhvr>
                                      <p:to>
                                        <p:strVal val="visible"/>
                                      </p:to>
                                    </p:set>
                                    <p:animEffect transition="in" filter="wipe(left)">
                                      <p:cBhvr>
                                        <p:cTn id="12" dur="500"/>
                                        <p:tgtEl>
                                          <p:spTgt spid="1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3">
                                            <p:txEl>
                                              <p:pRg st="2" end="2"/>
                                            </p:txEl>
                                          </p:spTgt>
                                        </p:tgtEl>
                                        <p:attrNameLst>
                                          <p:attrName>style.visibility</p:attrName>
                                        </p:attrNameLst>
                                      </p:cBhvr>
                                      <p:to>
                                        <p:strVal val="visible"/>
                                      </p:to>
                                    </p:set>
                                    <p:animEffect transition="in" filter="wipe(left)">
                                      <p:cBhvr>
                                        <p:cTn id="17" dur="500"/>
                                        <p:tgtEl>
                                          <p:spTgt spid="1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3">
                                            <p:txEl>
                                              <p:pRg st="3" end="3"/>
                                            </p:txEl>
                                          </p:spTgt>
                                        </p:tgtEl>
                                        <p:attrNameLst>
                                          <p:attrName>style.visibility</p:attrName>
                                        </p:attrNameLst>
                                      </p:cBhvr>
                                      <p:to>
                                        <p:strVal val="visible"/>
                                      </p:to>
                                    </p:set>
                                    <p:animEffect transition="in" filter="wipe(left)">
                                      <p:cBhvr>
                                        <p:cTn id="22" dur="500"/>
                                        <p:tgtEl>
                                          <p:spTgt spid="1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3">
                                            <p:txEl>
                                              <p:pRg st="4" end="4"/>
                                            </p:txEl>
                                          </p:spTgt>
                                        </p:tgtEl>
                                        <p:attrNameLst>
                                          <p:attrName>style.visibility</p:attrName>
                                        </p:attrNameLst>
                                      </p:cBhvr>
                                      <p:to>
                                        <p:strVal val="visible"/>
                                      </p:to>
                                    </p:set>
                                    <p:animEffect transition="in" filter="wipe(left)">
                                      <p:cBhvr>
                                        <p:cTn id="27" dur="500"/>
                                        <p:tgtEl>
                                          <p:spTgt spid="1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uiExpand="1" build="p">
        <p:tmplLst>
          <p:tmpl lvl="1">
            <p:tnLst>
              <p:par>
                <p:cTn presetID="22" presetClass="entr" presetSubtype="8"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wipe(left)">
                      <p:cBhvr>
                        <p:cTn dur="500"/>
                        <p:tgtEl>
                          <p:spTgt spid="13"/>
                        </p:tgtEl>
                      </p:cBhvr>
                    </p:animEffect>
                  </p:childTnLst>
                </p:cTn>
              </p:par>
            </p:tnLst>
          </p:tmpl>
          <p:tmpl lvl="2">
            <p:tnLst>
              <p:par>
                <p:cTn presetID="22" presetClass="entr" presetSubtype="8"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wipe(left)">
                      <p:cBhvr>
                        <p:cTn dur="500"/>
                        <p:tgtEl>
                          <p:spTgt spid="13"/>
                        </p:tgtEl>
                      </p:cBhvr>
                    </p:animEffect>
                  </p:childTnLst>
                </p:cTn>
              </p:par>
            </p:tnLst>
          </p:tmpl>
          <p:tmpl lvl="3">
            <p:tnLst>
              <p:par>
                <p:cTn presetID="22" presetClass="entr" presetSubtype="8"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wipe(left)">
                      <p:cBhvr>
                        <p:cTn dur="500"/>
                        <p:tgtEl>
                          <p:spTgt spid="13"/>
                        </p:tgtEl>
                      </p:cBhvr>
                    </p:animEffect>
                  </p:childTnLst>
                </p:cTn>
              </p:par>
            </p:tnLst>
          </p:tmpl>
          <p:tmpl lvl="4">
            <p:tnLst>
              <p:par>
                <p:cTn presetID="22" presetClass="entr" presetSubtype="8"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wipe(left)">
                      <p:cBhvr>
                        <p:cTn dur="500"/>
                        <p:tgtEl>
                          <p:spTgt spid="13"/>
                        </p:tgtEl>
                      </p:cBhvr>
                    </p:animEffect>
                  </p:childTnLst>
                </p:cTn>
              </p:par>
            </p:tnLst>
          </p:tmpl>
          <p:tmpl lvl="5">
            <p:tnLst>
              <p:par>
                <p:cTn presetID="22" presetClass="entr" presetSubtype="8"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wipe(left)">
                      <p:cBhvr>
                        <p:cTn dur="500"/>
                        <p:tgtEl>
                          <p:spTgt spid="13"/>
                        </p:tgtEl>
                      </p:cBhvr>
                    </p:animEffect>
                  </p:childTnLst>
                </p:cTn>
              </p:par>
            </p:tnLst>
          </p:tmpl>
        </p:tmplLst>
      </p:bldP>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32B2F23B-AF66-41A9-897D-44609AD9DFB7}" type="datetimeFigureOut">
              <a:rPr lang="zh-CN" altLang="en-US" smtClean="0"/>
              <a:t>2023/3/1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2F030DD-4EA3-4D16-8C1C-D1952208EE99}"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p>
            <a:fld id="{BE9DA9CF-03F6-42E8-909A-D8D840B3AC4D}" type="datetimeFigureOut">
              <a:rPr lang="zh-CN" altLang="en-US" smtClean="0"/>
              <a:t>2023/3/1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3BB504D-74F3-442C-BEA0-A4B04CBF9628}" type="slidenum">
              <a:rPr lang="zh-CN" altLang="en-US" smtClean="0"/>
              <a:t>‹#›</a:t>
            </a:fld>
            <a:endParaRPr lang="zh-CN" altLang="en-US"/>
          </a:p>
        </p:txBody>
      </p:sp>
    </p:spTree>
    <p:extLst>
      <p:ext uri="{BB962C8B-B14F-4D97-AF65-F5344CB8AC3E}">
        <p14:creationId xmlns:p14="http://schemas.microsoft.com/office/powerpoint/2010/main" val="135881037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微软雅黑" panose="020B0503020204020204" pitchFamily="34" charset="-122"/>
                <a:ea typeface="微软雅黑" panose="020B0503020204020204" pitchFamily="34" charset="-122"/>
              </a:defRPr>
            </a:lvl1pPr>
          </a:lstStyle>
          <a:p>
            <a:fld id="{32B2F23B-AF66-41A9-897D-44609AD9DFB7}" type="datetimeFigureOut">
              <a:rPr lang="zh-CN" altLang="en-US" smtClean="0"/>
              <a:t>2023/3/1</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微软雅黑" panose="020B0503020204020204" pitchFamily="34" charset="-122"/>
                <a:ea typeface="微软雅黑" panose="020B0503020204020204" pitchFamily="34" charset="-122"/>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微软雅黑" panose="020B0503020204020204" pitchFamily="34" charset="-122"/>
                <a:ea typeface="微软雅黑" panose="020B0503020204020204" pitchFamily="34" charset="-122"/>
              </a:defRPr>
            </a:lvl1pPr>
          </a:lstStyle>
          <a:p>
            <a:fld id="{A2F030DD-4EA3-4D16-8C1C-D1952208EE99}"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94" r:id="rId4"/>
  </p:sldLayoutIdLst>
  <p:txStyles>
    <p:titleStyle>
      <a:lvl1pPr algn="l" defTabSz="914400" rtl="0" eaLnBrk="1" latinLnBrk="0" hangingPunct="1">
        <a:lnSpc>
          <a:spcPct val="90000"/>
        </a:lnSpc>
        <a:spcBef>
          <a:spcPct val="0"/>
        </a:spcBef>
        <a:buNone/>
        <a:defRPr sz="4400" kern="1200">
          <a:solidFill>
            <a:schemeClr val="tx1"/>
          </a:solidFill>
          <a:latin typeface="微软雅黑" panose="020B0503020204020204" pitchFamily="34" charset="-122"/>
          <a:ea typeface="微软雅黑" panose="020B0503020204020204" pitchFamily="34"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4.xml"/><Relationship Id="rId5" Type="http://schemas.openxmlformats.org/officeDocument/2006/relationships/image" Target="../media/image6.pn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218.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219.jp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73.wmf"/></Relationships>
</file>

<file path=ppt/slides/_rels/slide104.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221.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22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223.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224.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225.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226.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jpg"/></Relationships>
</file>

<file path=ppt/slides/_rels/slide120.xml.rels><?xml version="1.0" encoding="UTF-8" standalone="yes"?>
<Relationships xmlns="http://schemas.openxmlformats.org/package/2006/relationships"><Relationship Id="rId3" Type="http://schemas.openxmlformats.org/officeDocument/2006/relationships/image" Target="../media/image227.jpg"/><Relationship Id="rId2" Type="http://schemas.openxmlformats.org/officeDocument/2006/relationships/hyperlink" Target="http://baike.baidu.com/view/1818373.htm" TargetMode="External"/><Relationship Id="rId1" Type="http://schemas.openxmlformats.org/officeDocument/2006/relationships/slideLayout" Target="../slideLayouts/slideLayout2.xml"/><Relationship Id="rId5" Type="http://schemas.openxmlformats.org/officeDocument/2006/relationships/image" Target="../media/image229.jpeg"/><Relationship Id="rId4" Type="http://schemas.openxmlformats.org/officeDocument/2006/relationships/image" Target="../media/image228.jp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219.jp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230.jpe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231.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232.jp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233.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hyperlink" Target="https://www.top500.org/"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jpeg"/><Relationship Id="rId1" Type="http://schemas.openxmlformats.org/officeDocument/2006/relationships/slideLayout" Target="../slideLayouts/slideLayout2.xml"/><Relationship Id="rId4" Type="http://schemas.openxmlformats.org/officeDocument/2006/relationships/image" Target="../media/image37.jpeg"/></Relationships>
</file>

<file path=ppt/slides/_rels/slide130.xml.rels><?xml version="1.0" encoding="UTF-8" standalone="yes"?>
<Relationships xmlns="http://schemas.openxmlformats.org/package/2006/relationships"><Relationship Id="rId2" Type="http://schemas.openxmlformats.org/officeDocument/2006/relationships/image" Target="../media/image234.jp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235.jp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236.jp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237.jp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238.png"/></Relationships>
</file>

<file path=ppt/slides/_rels/slide134.xml.rels><?xml version="1.0" encoding="UTF-8" standalone="yes"?>
<Relationships xmlns="http://schemas.openxmlformats.org/package/2006/relationships"><Relationship Id="rId2" Type="http://schemas.openxmlformats.org/officeDocument/2006/relationships/image" Target="../media/image239.e07a68ec4784bc26687dafddb2b6c304"/><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8.xml"/><Relationship Id="rId1" Type="http://schemas.openxmlformats.org/officeDocument/2006/relationships/slideLayout" Target="../slideLayouts/slideLayout4.xml"/><Relationship Id="rId5" Type="http://schemas.openxmlformats.org/officeDocument/2006/relationships/image" Target="../media/image6.png"/><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9.jpeg"/></Relationships>
</file>

<file path=ppt/slides/_rels/slide15.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46.jpg"/><Relationship Id="rId4" Type="http://schemas.openxmlformats.org/officeDocument/2006/relationships/image" Target="../media/image45.jpe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0.gif"/><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9.png"/><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48.jpg"/></Relationships>
</file>

<file path=ppt/slides/_rels/slide21.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image" Target="../media/image50.jpg"/><Relationship Id="rId1" Type="http://schemas.openxmlformats.org/officeDocument/2006/relationships/slideLayout" Target="../slideLayouts/slideLayout2.xml"/><Relationship Id="rId4" Type="http://schemas.openxmlformats.org/officeDocument/2006/relationships/image" Target="../media/image52.jpg"/></Relationships>
</file>

<file path=ppt/slides/_rels/slide23.xml.rels><?xml version="1.0" encoding="UTF-8" standalone="yes"?>
<Relationships xmlns="http://schemas.openxmlformats.org/package/2006/relationships"><Relationship Id="rId3" Type="http://schemas.openxmlformats.org/officeDocument/2006/relationships/oleObject" Target="../embeddings/oleObject1.bin"/><Relationship Id="rId7" Type="http://schemas.openxmlformats.org/officeDocument/2006/relationships/image" Target="../media/image56.jpeg"/><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55.jpeg"/><Relationship Id="rId5" Type="http://schemas.openxmlformats.org/officeDocument/2006/relationships/image" Target="../media/image54.jpeg"/><Relationship Id="rId4" Type="http://schemas.openxmlformats.org/officeDocument/2006/relationships/image" Target="../media/image53.png"/></Relationships>
</file>

<file path=ppt/slides/_rels/slide24.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59.jpeg"/><Relationship Id="rId4" Type="http://schemas.openxmlformats.org/officeDocument/2006/relationships/image" Target="../media/image58.jpeg"/></Relationships>
</file>

<file path=ppt/slides/_rels/slide2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2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64.jpg"/></Relationships>
</file>

<file path=ppt/slides/_rels/slide27.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image" Target="../media/image65.jpg"/><Relationship Id="rId1" Type="http://schemas.openxmlformats.org/officeDocument/2006/relationships/slideLayout" Target="../slideLayouts/slideLayout2.xml"/><Relationship Id="rId5" Type="http://schemas.openxmlformats.org/officeDocument/2006/relationships/image" Target="../media/image68.jpeg"/><Relationship Id="rId4" Type="http://schemas.openxmlformats.org/officeDocument/2006/relationships/image" Target="../media/image67.jpg"/></Relationships>
</file>

<file path=ppt/slides/_rels/slide2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27.jpg"/><Relationship Id="rId1" Type="http://schemas.openxmlformats.org/officeDocument/2006/relationships/slideLayout" Target="../slideLayouts/slideLayout2.xml"/><Relationship Id="rId4" Type="http://schemas.openxmlformats.org/officeDocument/2006/relationships/image" Target="../media/image70.jpg"/></Relationships>
</file>

<file path=ppt/slides/_rels/slide29.xml.rels><?xml version="1.0" encoding="UTF-8" standalone="yes"?>
<Relationships xmlns="http://schemas.openxmlformats.org/package/2006/relationships"><Relationship Id="rId3" Type="http://schemas.openxmlformats.org/officeDocument/2006/relationships/image" Target="../media/image72.jpg"/><Relationship Id="rId2" Type="http://schemas.openxmlformats.org/officeDocument/2006/relationships/image" Target="../media/image71.jpeg"/><Relationship Id="rId1" Type="http://schemas.openxmlformats.org/officeDocument/2006/relationships/slideLayout" Target="../slideLayouts/slideLayout2.xml"/><Relationship Id="rId5" Type="http://schemas.openxmlformats.org/officeDocument/2006/relationships/image" Target="../media/image74.07388e1b3fb6a7047f88fdbdcd0a2bb6"/><Relationship Id="rId4" Type="http://schemas.openxmlformats.org/officeDocument/2006/relationships/image" Target="../media/image73.wmf"/></Relationships>
</file>

<file path=ppt/slides/_rels/slide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75.jpg"/><Relationship Id="rId1" Type="http://schemas.openxmlformats.org/officeDocument/2006/relationships/slideLayout" Target="../slideLayouts/slideLayout2.xml"/><Relationship Id="rId5" Type="http://schemas.openxmlformats.org/officeDocument/2006/relationships/image" Target="../media/image77.jpeg"/><Relationship Id="rId4" Type="http://schemas.openxmlformats.org/officeDocument/2006/relationships/image" Target="../media/image76.jpeg"/></Relationships>
</file>

<file path=ppt/slides/_rels/slide31.xml.rels><?xml version="1.0" encoding="UTF-8" standalone="yes"?>
<Relationships xmlns="http://schemas.openxmlformats.org/package/2006/relationships"><Relationship Id="rId3" Type="http://schemas.openxmlformats.org/officeDocument/2006/relationships/image" Target="../media/image79.jpg"/><Relationship Id="rId2" Type="http://schemas.openxmlformats.org/officeDocument/2006/relationships/image" Target="../media/image78.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80.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82.jpg"/><Relationship Id="rId2" Type="http://schemas.openxmlformats.org/officeDocument/2006/relationships/image" Target="../media/image81.jp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85.jp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5.jpg"/></Relationships>
</file>

<file path=ppt/slides/_rels/slide37.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88.jpeg"/></Relationships>
</file>

<file path=ppt/slides/_rels/slide38.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90.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wmf"/><Relationship Id="rId1" Type="http://schemas.openxmlformats.org/officeDocument/2006/relationships/slideLayout" Target="../slideLayouts/slideLayout2.xml"/><Relationship Id="rId5" Type="http://schemas.openxmlformats.org/officeDocument/2006/relationships/image" Target="../media/image15.jpg"/><Relationship Id="rId4" Type="http://schemas.openxmlformats.org/officeDocument/2006/relationships/image" Target="../media/image14.png"/></Relationships>
</file>

<file path=ppt/slides/_rels/slide40.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92.JP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image" Target="../media/image94.gif"/><Relationship Id="rId1" Type="http://schemas.openxmlformats.org/officeDocument/2006/relationships/slideLayout" Target="../slideLayouts/slideLayout2.xml"/><Relationship Id="rId4" Type="http://schemas.openxmlformats.org/officeDocument/2006/relationships/image" Target="../media/image96.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97.jp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99.jpg"/><Relationship Id="rId2" Type="http://schemas.openxmlformats.org/officeDocument/2006/relationships/image" Target="../media/image98.jp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01.jpeg"/><Relationship Id="rId2" Type="http://schemas.openxmlformats.org/officeDocument/2006/relationships/image" Target="../media/image100.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02.wmf"/><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03.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106.eadcb273b6c92d1072fe7eaea1851ebc"/><Relationship Id="rId4" Type="http://schemas.openxmlformats.org/officeDocument/2006/relationships/image" Target="../media/image105.jpg"/></Relationships>
</file>

<file path=ppt/slides/_rels/slide52.xml.rels><?xml version="1.0" encoding="UTF-8" standalone="yes"?>
<Relationships xmlns="http://schemas.openxmlformats.org/package/2006/relationships"><Relationship Id="rId3" Type="http://schemas.openxmlformats.org/officeDocument/2006/relationships/image" Target="../media/image107.jp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08.jpg"/></Relationships>
</file>

<file path=ppt/slides/_rels/slide53.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111.jpeg"/><Relationship Id="rId5" Type="http://schemas.openxmlformats.org/officeDocument/2006/relationships/image" Target="../media/image110.jpg"/><Relationship Id="rId4" Type="http://schemas.openxmlformats.org/officeDocument/2006/relationships/image" Target="../media/image109.jpeg"/></Relationships>
</file>

<file path=ppt/slides/_rels/slide54.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115.jpeg"/><Relationship Id="rId5" Type="http://schemas.openxmlformats.org/officeDocument/2006/relationships/image" Target="../media/image114.png"/><Relationship Id="rId4" Type="http://schemas.openxmlformats.org/officeDocument/2006/relationships/image" Target="../media/image113.png"/></Relationships>
</file>

<file path=ppt/slides/_rels/slide55.xml.rels><?xml version="1.0" encoding="UTF-8" standalone="yes"?>
<Relationships xmlns="http://schemas.openxmlformats.org/package/2006/relationships"><Relationship Id="rId3" Type="http://schemas.openxmlformats.org/officeDocument/2006/relationships/image" Target="../media/image116.jp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17.png"/></Relationships>
</file>

<file path=ppt/slides/_rels/slide56.xml.rels><?xml version="1.0" encoding="UTF-8" standalone="yes"?>
<Relationships xmlns="http://schemas.openxmlformats.org/package/2006/relationships"><Relationship Id="rId3" Type="http://schemas.openxmlformats.org/officeDocument/2006/relationships/image" Target="../media/image119.jpg"/><Relationship Id="rId2" Type="http://schemas.openxmlformats.org/officeDocument/2006/relationships/image" Target="../media/image118.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2.xml"/><Relationship Id="rId5" Type="http://schemas.openxmlformats.org/officeDocument/2006/relationships/image" Target="../media/image122.jpeg"/><Relationship Id="rId4" Type="http://schemas.openxmlformats.org/officeDocument/2006/relationships/image" Target="../media/image27.jpg"/></Relationships>
</file>

<file path=ppt/slides/_rels/slide58.xml.rels><?xml version="1.0" encoding="UTF-8" standalone="yes"?>
<Relationships xmlns="http://schemas.openxmlformats.org/package/2006/relationships"><Relationship Id="rId8" Type="http://schemas.openxmlformats.org/officeDocument/2006/relationships/image" Target="../media/image128.jpg"/><Relationship Id="rId3" Type="http://schemas.openxmlformats.org/officeDocument/2006/relationships/image" Target="../media/image123.jpeg"/><Relationship Id="rId7" Type="http://schemas.openxmlformats.org/officeDocument/2006/relationships/image" Target="../media/image127.png"/><Relationship Id="rId2" Type="http://schemas.openxmlformats.org/officeDocument/2006/relationships/image" Target="../media/image27.jpg"/><Relationship Id="rId1" Type="http://schemas.openxmlformats.org/officeDocument/2006/relationships/slideLayout" Target="../slideLayouts/slideLayout2.xml"/><Relationship Id="rId6" Type="http://schemas.openxmlformats.org/officeDocument/2006/relationships/image" Target="../media/image126.jpg"/><Relationship Id="rId5" Type="http://schemas.openxmlformats.org/officeDocument/2006/relationships/image" Target="../media/image125.jpeg"/><Relationship Id="rId10" Type="http://schemas.openxmlformats.org/officeDocument/2006/relationships/image" Target="../media/image130.jpg"/><Relationship Id="rId4" Type="http://schemas.openxmlformats.org/officeDocument/2006/relationships/image" Target="../media/image124.jpeg"/><Relationship Id="rId9" Type="http://schemas.openxmlformats.org/officeDocument/2006/relationships/image" Target="../media/image129.jpg"/></Relationships>
</file>

<file path=ppt/slides/_rels/slide59.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132.jpg"/><Relationship Id="rId4" Type="http://schemas.openxmlformats.org/officeDocument/2006/relationships/image" Target="../media/image131.png"/></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34.jpg"/><Relationship Id="rId2" Type="http://schemas.openxmlformats.org/officeDocument/2006/relationships/image" Target="../media/image133.jp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35.jpe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137.png"/><Relationship Id="rId4" Type="http://schemas.openxmlformats.org/officeDocument/2006/relationships/image" Target="../media/image136.jpeg"/></Relationships>
</file>

<file path=ppt/slides/_rels/slide62.xml.rels><?xml version="1.0" encoding="UTF-8" standalone="yes"?>
<Relationships xmlns="http://schemas.openxmlformats.org/package/2006/relationships"><Relationship Id="rId3" Type="http://schemas.openxmlformats.org/officeDocument/2006/relationships/image" Target="../media/image139.jpg"/><Relationship Id="rId2" Type="http://schemas.openxmlformats.org/officeDocument/2006/relationships/image" Target="../media/image138.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140.jpe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41.jpeg"/></Relationships>
</file>

<file path=ppt/slides/_rels/slide64.xml.rels><?xml version="1.0" encoding="UTF-8" standalone="yes"?>
<Relationships xmlns="http://schemas.openxmlformats.org/package/2006/relationships"><Relationship Id="rId3" Type="http://schemas.openxmlformats.org/officeDocument/2006/relationships/image" Target="../media/image142.jpe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143.jpeg"/></Relationships>
</file>

<file path=ppt/slides/_rels/slide65.xml.rels><?xml version="1.0" encoding="UTF-8" standalone="yes"?>
<Relationships xmlns="http://schemas.openxmlformats.org/package/2006/relationships"><Relationship Id="rId3" Type="http://schemas.openxmlformats.org/officeDocument/2006/relationships/image" Target="../media/image144.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146.JPG"/><Relationship Id="rId2" Type="http://schemas.openxmlformats.org/officeDocument/2006/relationships/image" Target="../media/image145.jp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148.jpeg"/><Relationship Id="rId2" Type="http://schemas.openxmlformats.org/officeDocument/2006/relationships/image" Target="../media/image147.png"/><Relationship Id="rId1" Type="http://schemas.openxmlformats.org/officeDocument/2006/relationships/slideLayout" Target="../slideLayouts/slideLayout2.xml"/><Relationship Id="rId5" Type="http://schemas.openxmlformats.org/officeDocument/2006/relationships/image" Target="../media/image150.jpg"/><Relationship Id="rId4" Type="http://schemas.openxmlformats.org/officeDocument/2006/relationships/image" Target="../media/image149.jpg"/></Relationships>
</file>

<file path=ppt/slides/_rels/slide68.xml.rels><?xml version="1.0" encoding="UTF-8" standalone="yes"?>
<Relationships xmlns="http://schemas.openxmlformats.org/package/2006/relationships"><Relationship Id="rId2" Type="http://schemas.openxmlformats.org/officeDocument/2006/relationships/image" Target="../media/image151.jp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http://www.sliderule.com.cn/images/map/faber%201-98m-z.gif" TargetMode="Externa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70.xml.rels><?xml version="1.0" encoding="UTF-8" standalone="yes"?>
<Relationships xmlns="http://schemas.openxmlformats.org/package/2006/relationships"><Relationship Id="rId8" Type="http://schemas.openxmlformats.org/officeDocument/2006/relationships/image" Target="../media/image155.png"/><Relationship Id="rId3" Type="http://schemas.openxmlformats.org/officeDocument/2006/relationships/image" Target="../media/image137.png"/><Relationship Id="rId7" Type="http://schemas.openxmlformats.org/officeDocument/2006/relationships/image" Target="../media/image154.jpg"/><Relationship Id="rId2" Type="http://schemas.openxmlformats.org/officeDocument/2006/relationships/image" Target="../media/image131.png"/><Relationship Id="rId1" Type="http://schemas.openxmlformats.org/officeDocument/2006/relationships/slideLayout" Target="../slideLayouts/slideLayout2.xml"/><Relationship Id="rId6" Type="http://schemas.openxmlformats.org/officeDocument/2006/relationships/image" Target="../media/image153.png"/><Relationship Id="rId5" Type="http://schemas.openxmlformats.org/officeDocument/2006/relationships/image" Target="../media/image152.jpg"/><Relationship Id="rId4" Type="http://schemas.openxmlformats.org/officeDocument/2006/relationships/image" Target="../media/image139.jpg"/><Relationship Id="rId9" Type="http://schemas.openxmlformats.org/officeDocument/2006/relationships/image" Target="../media/image156.png"/></Relationships>
</file>

<file path=ppt/slides/_rels/slide71.xml.rels><?xml version="1.0" encoding="UTF-8" standalone="yes"?>
<Relationships xmlns="http://schemas.openxmlformats.org/package/2006/relationships"><Relationship Id="rId8" Type="http://schemas.openxmlformats.org/officeDocument/2006/relationships/image" Target="../media/image163.png"/><Relationship Id="rId3" Type="http://schemas.openxmlformats.org/officeDocument/2006/relationships/image" Target="../media/image158.png"/><Relationship Id="rId7" Type="http://schemas.openxmlformats.org/officeDocument/2006/relationships/image" Target="../media/image162.png"/><Relationship Id="rId2" Type="http://schemas.openxmlformats.org/officeDocument/2006/relationships/image" Target="../media/image157.png"/><Relationship Id="rId1" Type="http://schemas.openxmlformats.org/officeDocument/2006/relationships/slideLayout" Target="../slideLayouts/slideLayout2.xml"/><Relationship Id="rId6" Type="http://schemas.openxmlformats.org/officeDocument/2006/relationships/image" Target="../media/image161.png"/><Relationship Id="rId5" Type="http://schemas.openxmlformats.org/officeDocument/2006/relationships/image" Target="../media/image160.png"/><Relationship Id="rId10" Type="http://schemas.openxmlformats.org/officeDocument/2006/relationships/image" Target="../media/image165.png"/><Relationship Id="rId4" Type="http://schemas.openxmlformats.org/officeDocument/2006/relationships/image" Target="../media/image159.png"/><Relationship Id="rId9" Type="http://schemas.openxmlformats.org/officeDocument/2006/relationships/image" Target="../media/image164.png"/></Relationships>
</file>

<file path=ppt/slides/_rels/slide72.xml.rels><?xml version="1.0" encoding="UTF-8" standalone="yes"?>
<Relationships xmlns="http://schemas.openxmlformats.org/package/2006/relationships"><Relationship Id="rId8" Type="http://schemas.openxmlformats.org/officeDocument/2006/relationships/image" Target="../media/image171.jpeg"/><Relationship Id="rId3" Type="http://schemas.openxmlformats.org/officeDocument/2006/relationships/image" Target="../media/image166.jpeg"/><Relationship Id="rId7" Type="http://schemas.openxmlformats.org/officeDocument/2006/relationships/image" Target="../media/image170.jpe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169.jpeg"/><Relationship Id="rId5" Type="http://schemas.openxmlformats.org/officeDocument/2006/relationships/image" Target="../media/image168.jpeg"/><Relationship Id="rId4" Type="http://schemas.openxmlformats.org/officeDocument/2006/relationships/image" Target="../media/image167.jpeg"/><Relationship Id="rId9" Type="http://schemas.openxmlformats.org/officeDocument/2006/relationships/image" Target="../media/image172.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173.jpe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27.jpg"/><Relationship Id="rId4" Type="http://schemas.openxmlformats.org/officeDocument/2006/relationships/image" Target="../media/image174.png"/></Relationships>
</file>

<file path=ppt/slides/_rels/slide78.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g"/><Relationship Id="rId1" Type="http://schemas.openxmlformats.org/officeDocument/2006/relationships/slideLayout" Target="../slideLayouts/slideLayout2.xml"/><Relationship Id="rId5" Type="http://schemas.openxmlformats.org/officeDocument/2006/relationships/image" Target="../media/image25.jpg"/><Relationship Id="rId4" Type="http://schemas.openxmlformats.org/officeDocument/2006/relationships/image" Target="../media/image24.jpeg"/></Relationships>
</file>

<file path=ppt/slides/_rels/slide80.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image" Target="../media/image176.jp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8" Type="http://schemas.openxmlformats.org/officeDocument/2006/relationships/image" Target="../media/image184.png"/><Relationship Id="rId3" Type="http://schemas.openxmlformats.org/officeDocument/2006/relationships/image" Target="../media/image179.png"/><Relationship Id="rId7" Type="http://schemas.openxmlformats.org/officeDocument/2006/relationships/image" Target="../media/image183.png"/><Relationship Id="rId2" Type="http://schemas.openxmlformats.org/officeDocument/2006/relationships/image" Target="../media/image178.gif"/><Relationship Id="rId1" Type="http://schemas.openxmlformats.org/officeDocument/2006/relationships/slideLayout" Target="../slideLayouts/slideLayout2.xml"/><Relationship Id="rId6" Type="http://schemas.openxmlformats.org/officeDocument/2006/relationships/image" Target="../media/image182.png"/><Relationship Id="rId5" Type="http://schemas.openxmlformats.org/officeDocument/2006/relationships/image" Target="../media/image181.png"/><Relationship Id="rId4" Type="http://schemas.openxmlformats.org/officeDocument/2006/relationships/image" Target="../media/image180.gif"/><Relationship Id="rId9" Type="http://schemas.openxmlformats.org/officeDocument/2006/relationships/image" Target="../media/image185.jpeg"/></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186.wmf"/></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27.jp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188.jpeg"/><Relationship Id="rId2" Type="http://schemas.openxmlformats.org/officeDocument/2006/relationships/image" Target="../media/image27.jpg"/><Relationship Id="rId1" Type="http://schemas.openxmlformats.org/officeDocument/2006/relationships/slideLayout" Target="../slideLayouts/slideLayout2.xml"/><Relationship Id="rId5" Type="http://schemas.openxmlformats.org/officeDocument/2006/relationships/image" Target="../media/image127.png"/><Relationship Id="rId4" Type="http://schemas.openxmlformats.org/officeDocument/2006/relationships/image" Target="../media/image189.jpg"/></Relationships>
</file>

<file path=ppt/slides/_rels/slide95.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image" Target="../media/image190.jpeg"/><Relationship Id="rId1" Type="http://schemas.openxmlformats.org/officeDocument/2006/relationships/slideLayout" Target="../slideLayouts/slideLayout2.xml"/><Relationship Id="rId4" Type="http://schemas.openxmlformats.org/officeDocument/2006/relationships/image" Target="../media/image27.jpg"/></Relationships>
</file>

<file path=ppt/slides/_rels/slide96.xml.rels><?xml version="1.0" encoding="UTF-8" standalone="yes"?>
<Relationships xmlns="http://schemas.openxmlformats.org/package/2006/relationships"><Relationship Id="rId8" Type="http://schemas.openxmlformats.org/officeDocument/2006/relationships/image" Target="../media/image198.png"/><Relationship Id="rId13" Type="http://schemas.openxmlformats.org/officeDocument/2006/relationships/image" Target="../media/image203.png"/><Relationship Id="rId18" Type="http://schemas.openxmlformats.org/officeDocument/2006/relationships/image" Target="../media/image208.png"/><Relationship Id="rId3" Type="http://schemas.openxmlformats.org/officeDocument/2006/relationships/image" Target="../media/image193.png"/><Relationship Id="rId21" Type="http://schemas.openxmlformats.org/officeDocument/2006/relationships/image" Target="../media/image211.png"/><Relationship Id="rId7" Type="http://schemas.openxmlformats.org/officeDocument/2006/relationships/image" Target="../media/image197.jpeg"/><Relationship Id="rId12" Type="http://schemas.openxmlformats.org/officeDocument/2006/relationships/image" Target="../media/image202.png"/><Relationship Id="rId17" Type="http://schemas.openxmlformats.org/officeDocument/2006/relationships/image" Target="../media/image207.png"/><Relationship Id="rId2" Type="http://schemas.openxmlformats.org/officeDocument/2006/relationships/image" Target="../media/image192.png"/><Relationship Id="rId16" Type="http://schemas.openxmlformats.org/officeDocument/2006/relationships/image" Target="../media/image206.png"/><Relationship Id="rId20" Type="http://schemas.openxmlformats.org/officeDocument/2006/relationships/image" Target="../media/image210.png"/><Relationship Id="rId1" Type="http://schemas.openxmlformats.org/officeDocument/2006/relationships/slideLayout" Target="../slideLayouts/slideLayout2.xml"/><Relationship Id="rId6" Type="http://schemas.openxmlformats.org/officeDocument/2006/relationships/image" Target="../media/image196.jpeg"/><Relationship Id="rId11" Type="http://schemas.openxmlformats.org/officeDocument/2006/relationships/image" Target="../media/image201.jpeg"/><Relationship Id="rId24" Type="http://schemas.openxmlformats.org/officeDocument/2006/relationships/image" Target="../media/image214.jpg"/><Relationship Id="rId5" Type="http://schemas.openxmlformats.org/officeDocument/2006/relationships/image" Target="../media/image195.jpeg"/><Relationship Id="rId15" Type="http://schemas.openxmlformats.org/officeDocument/2006/relationships/image" Target="../media/image205.png"/><Relationship Id="rId23" Type="http://schemas.openxmlformats.org/officeDocument/2006/relationships/image" Target="../media/image213.png"/><Relationship Id="rId10" Type="http://schemas.openxmlformats.org/officeDocument/2006/relationships/image" Target="../media/image200.png"/><Relationship Id="rId19" Type="http://schemas.openxmlformats.org/officeDocument/2006/relationships/image" Target="../media/image209.png"/><Relationship Id="rId4" Type="http://schemas.openxmlformats.org/officeDocument/2006/relationships/image" Target="../media/image194.png"/><Relationship Id="rId9" Type="http://schemas.openxmlformats.org/officeDocument/2006/relationships/image" Target="../media/image199.png"/><Relationship Id="rId14" Type="http://schemas.openxmlformats.org/officeDocument/2006/relationships/image" Target="../media/image204.png"/><Relationship Id="rId22" Type="http://schemas.openxmlformats.org/officeDocument/2006/relationships/image" Target="../media/image212.png"/></Relationships>
</file>

<file path=ppt/slides/_rels/slide97.xml.rels><?xml version="1.0" encoding="UTF-8" standalone="yes"?>
<Relationships xmlns="http://schemas.openxmlformats.org/package/2006/relationships"><Relationship Id="rId3" Type="http://schemas.openxmlformats.org/officeDocument/2006/relationships/image" Target="../media/image215.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217.jpg"/><Relationship Id="rId2" Type="http://schemas.openxmlformats.org/officeDocument/2006/relationships/image" Target="../media/image216.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1" name="矩形 10">
            <a:extLst>
              <a:ext uri="{FF2B5EF4-FFF2-40B4-BE49-F238E27FC236}">
                <a16:creationId xmlns:a16="http://schemas.microsoft.com/office/drawing/2014/main" id="{CAC0AA7F-AEB9-40C7-8756-798F5732E964}"/>
              </a:ext>
            </a:extLst>
          </p:cNvPr>
          <p:cNvSpPr/>
          <p:nvPr/>
        </p:nvSpPr>
        <p:spPr>
          <a:xfrm>
            <a:off x="-7857" y="0"/>
            <a:ext cx="12207714" cy="6868925"/>
          </a:xfrm>
          <a:prstGeom prst="rect">
            <a:avLst/>
          </a:prstGeom>
          <a:solidFill>
            <a:srgbClr val="18978B">
              <a:alpha val="52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2" name="图片 11">
            <a:extLst>
              <a:ext uri="{FF2B5EF4-FFF2-40B4-BE49-F238E27FC236}">
                <a16:creationId xmlns:a16="http://schemas.microsoft.com/office/drawing/2014/main" id="{F6594FE8-11C3-4097-9D5D-A4998C5E369D}"/>
              </a:ext>
            </a:extLst>
          </p:cNvPr>
          <p:cNvPicPr>
            <a:picLocks noChangeAspect="1"/>
          </p:cNvPicPr>
          <p:nvPr/>
        </p:nvPicPr>
        <p:blipFill>
          <a:blip r:embed="rId4">
            <a:biLevel thresh="25000"/>
            <a:extLst>
              <a:ext uri="{28A0092B-C50C-407E-A947-70E740481C1C}">
                <a14:useLocalDpi xmlns:a14="http://schemas.microsoft.com/office/drawing/2010/main" val="0"/>
              </a:ext>
            </a:extLst>
          </a:blip>
          <a:stretch>
            <a:fillRect/>
          </a:stretch>
        </p:blipFill>
        <p:spPr>
          <a:xfrm>
            <a:off x="1092830" y="690584"/>
            <a:ext cx="2842655" cy="647123"/>
          </a:xfrm>
          <a:prstGeom prst="rect">
            <a:avLst/>
          </a:prstGeom>
        </p:spPr>
      </p:pic>
      <p:pic>
        <p:nvPicPr>
          <p:cNvPr id="13" name="图片 12">
            <a:extLst>
              <a:ext uri="{FF2B5EF4-FFF2-40B4-BE49-F238E27FC236}">
                <a16:creationId xmlns:a16="http://schemas.microsoft.com/office/drawing/2014/main" id="{E5382E74-124E-4322-B29B-8C99CBB53780}"/>
              </a:ext>
            </a:extLst>
          </p:cNvPr>
          <p:cNvPicPr>
            <a:picLocks noChangeAspect="1"/>
          </p:cNvPicPr>
          <p:nvPr/>
        </p:nvPicPr>
        <p:blipFill>
          <a:blip r:embed="rId5"/>
          <a:stretch>
            <a:fillRect/>
          </a:stretch>
        </p:blipFill>
        <p:spPr>
          <a:xfrm>
            <a:off x="675915" y="4805783"/>
            <a:ext cx="7139015" cy="1516250"/>
          </a:xfrm>
          <a:prstGeom prst="rect">
            <a:avLst/>
          </a:prstGeom>
        </p:spPr>
      </p:pic>
    </p:spTree>
    <p:extLst>
      <p:ext uri="{BB962C8B-B14F-4D97-AF65-F5344CB8AC3E}">
        <p14:creationId xmlns:p14="http://schemas.microsoft.com/office/powerpoint/2010/main" val="25982475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63FC31-13D8-4FD3-BF8C-A5913C578B38}"/>
              </a:ext>
            </a:extLst>
          </p:cNvPr>
          <p:cNvSpPr>
            <a:spLocks noGrp="1"/>
          </p:cNvSpPr>
          <p:nvPr>
            <p:ph type="title"/>
          </p:nvPr>
        </p:nvSpPr>
        <p:spPr>
          <a:xfrm>
            <a:off x="487822" y="257614"/>
            <a:ext cx="10515600" cy="617641"/>
          </a:xfrm>
        </p:spPr>
        <p:txBody>
          <a:bodyPr/>
          <a:lstStyle/>
          <a:p>
            <a:r>
              <a:rPr lang="en-US" altLang="zh-CN" dirty="0"/>
              <a:t>Pascal </a:t>
            </a:r>
            <a:r>
              <a:rPr lang="zh-CN" altLang="en-US" dirty="0"/>
              <a:t>机械加法机   </a:t>
            </a:r>
            <a:r>
              <a:rPr lang="en-US" altLang="zh-CN" dirty="0"/>
              <a:t>1642</a:t>
            </a:r>
            <a:endParaRPr lang="zh-CN" altLang="en-US" dirty="0"/>
          </a:p>
        </p:txBody>
      </p:sp>
      <p:pic>
        <p:nvPicPr>
          <p:cNvPr id="4" name="图片 3">
            <a:extLst>
              <a:ext uri="{FF2B5EF4-FFF2-40B4-BE49-F238E27FC236}">
                <a16:creationId xmlns:a16="http://schemas.microsoft.com/office/drawing/2014/main" id="{C995E14D-97EC-4C91-ABDD-89B6E363405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811955" y="1720445"/>
            <a:ext cx="5805886" cy="3760924"/>
          </a:xfrm>
          <a:prstGeom prst="rect">
            <a:avLst/>
          </a:prstGeom>
        </p:spPr>
      </p:pic>
      <p:pic>
        <p:nvPicPr>
          <p:cNvPr id="5" name="内容占位符 4">
            <a:extLst>
              <a:ext uri="{FF2B5EF4-FFF2-40B4-BE49-F238E27FC236}">
                <a16:creationId xmlns:a16="http://schemas.microsoft.com/office/drawing/2014/main" id="{51AA0847-C617-43D4-A61B-7CF4013CE63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4159" y="1720445"/>
            <a:ext cx="4954772" cy="3610520"/>
          </a:xfrm>
          <a:prstGeom prst="rect">
            <a:avLst/>
          </a:prstGeom>
        </p:spPr>
      </p:pic>
    </p:spTree>
    <p:extLst>
      <p:ext uri="{BB962C8B-B14F-4D97-AF65-F5344CB8AC3E}">
        <p14:creationId xmlns:p14="http://schemas.microsoft.com/office/powerpoint/2010/main" val="199363792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4D74F6-17D6-4110-A57F-33FB0CFA8973}"/>
              </a:ext>
            </a:extLst>
          </p:cNvPr>
          <p:cNvSpPr>
            <a:spLocks noGrp="1"/>
          </p:cNvSpPr>
          <p:nvPr>
            <p:ph type="title"/>
          </p:nvPr>
        </p:nvSpPr>
        <p:spPr>
          <a:xfrm>
            <a:off x="487822" y="257614"/>
            <a:ext cx="10515600" cy="617641"/>
          </a:xfrm>
        </p:spPr>
        <p:txBody>
          <a:bodyPr/>
          <a:lstStyle/>
          <a:p>
            <a:r>
              <a:rPr lang="zh-CN" altLang="en-US" dirty="0"/>
              <a:t>本章主要内容</a:t>
            </a:r>
          </a:p>
        </p:txBody>
      </p:sp>
      <p:sp>
        <p:nvSpPr>
          <p:cNvPr id="3" name="内容占位符 2">
            <a:extLst>
              <a:ext uri="{FF2B5EF4-FFF2-40B4-BE49-F238E27FC236}">
                <a16:creationId xmlns:a16="http://schemas.microsoft.com/office/drawing/2014/main" id="{6962AE8D-79EA-4037-B5FB-F98F718AA6EC}"/>
              </a:ext>
            </a:extLst>
          </p:cNvPr>
          <p:cNvSpPr>
            <a:spLocks noGrp="1"/>
          </p:cNvSpPr>
          <p:nvPr>
            <p:ph idx="1"/>
          </p:nvPr>
        </p:nvSpPr>
        <p:spPr/>
        <p:txBody>
          <a:bodyPr/>
          <a:lstStyle/>
          <a:p>
            <a:pPr>
              <a:lnSpc>
                <a:spcPct val="150000"/>
              </a:lnSpc>
              <a:defRPr/>
            </a:pPr>
            <a:r>
              <a:rPr lang="en-US" altLang="zh-CN" b="1" dirty="0">
                <a:effectLst>
                  <a:outerShdw blurRad="38100" dist="38100" dir="2700000" algn="tl">
                    <a:srgbClr val="C0C0C0"/>
                  </a:outerShdw>
                </a:effectLst>
              </a:rPr>
              <a:t>1.1 </a:t>
            </a:r>
            <a:r>
              <a:rPr lang="zh-CN" altLang="en-US" b="1" dirty="0">
                <a:effectLst>
                  <a:outerShdw blurRad="38100" dist="38100" dir="2700000" algn="tl">
                    <a:srgbClr val="C0C0C0"/>
                  </a:outerShdw>
                </a:effectLst>
              </a:rPr>
              <a:t>计算机发展历程</a:t>
            </a:r>
          </a:p>
          <a:p>
            <a:pPr>
              <a:lnSpc>
                <a:spcPct val="150000"/>
              </a:lnSpc>
              <a:defRPr/>
            </a:pPr>
            <a:r>
              <a:rPr lang="en-US" altLang="zh-CN" b="1" dirty="0">
                <a:effectLst>
                  <a:outerShdw blurRad="38100" dist="38100" dir="2700000" algn="tl">
                    <a:srgbClr val="C0C0C0"/>
                  </a:outerShdw>
                </a:effectLst>
              </a:rPr>
              <a:t>1.2 </a:t>
            </a:r>
            <a:r>
              <a:rPr lang="zh-CN" altLang="en-US" b="1" dirty="0">
                <a:effectLst>
                  <a:outerShdw blurRad="38100" dist="38100" dir="2700000" algn="tl">
                    <a:srgbClr val="C0C0C0"/>
                  </a:outerShdw>
                </a:effectLst>
              </a:rPr>
              <a:t>计算机系统组成</a:t>
            </a:r>
          </a:p>
          <a:p>
            <a:pPr>
              <a:lnSpc>
                <a:spcPct val="150000"/>
              </a:lnSpc>
              <a:defRPr/>
            </a:pPr>
            <a:r>
              <a:rPr lang="en-US" altLang="zh-CN" b="1" dirty="0">
                <a:solidFill>
                  <a:srgbClr val="C00000"/>
                </a:solidFill>
                <a:effectLst>
                  <a:outerShdw blurRad="38100" dist="38100" dir="2700000" algn="tl">
                    <a:srgbClr val="000000">
                      <a:alpha val="43137"/>
                    </a:srgbClr>
                  </a:outerShdw>
                </a:effectLst>
              </a:rPr>
              <a:t>1.3 </a:t>
            </a:r>
            <a:r>
              <a:rPr lang="zh-CN" altLang="en-US" b="1" dirty="0">
                <a:solidFill>
                  <a:srgbClr val="C00000"/>
                </a:solidFill>
                <a:effectLst>
                  <a:outerShdw blurRad="38100" dist="38100" dir="2700000" algn="tl">
                    <a:srgbClr val="000000">
                      <a:alpha val="43137"/>
                    </a:srgbClr>
                  </a:outerShdw>
                </a:effectLst>
              </a:rPr>
              <a:t>计算机系统层次结构</a:t>
            </a:r>
            <a:endParaRPr lang="en-US" altLang="zh-CN" b="1" dirty="0">
              <a:solidFill>
                <a:srgbClr val="C00000"/>
              </a:solidFill>
              <a:effectLst>
                <a:outerShdw blurRad="38100" dist="38100" dir="2700000" algn="tl">
                  <a:srgbClr val="000000">
                    <a:alpha val="43137"/>
                  </a:srgbClr>
                </a:outerShdw>
              </a:effectLst>
            </a:endParaRPr>
          </a:p>
          <a:p>
            <a:pPr>
              <a:lnSpc>
                <a:spcPct val="150000"/>
              </a:lnSpc>
              <a:defRPr/>
            </a:pPr>
            <a:r>
              <a:rPr lang="en-US" altLang="zh-CN" b="1" dirty="0">
                <a:effectLst>
                  <a:outerShdw blurRad="38100" dist="38100" dir="2700000" algn="tl">
                    <a:srgbClr val="C0C0C0"/>
                  </a:outerShdw>
                </a:effectLst>
              </a:rPr>
              <a:t>1.4 </a:t>
            </a:r>
            <a:r>
              <a:rPr lang="zh-CN" altLang="en-US" b="1" dirty="0"/>
              <a:t>计算机系统性能评价</a:t>
            </a:r>
          </a:p>
          <a:p>
            <a:endParaRPr lang="zh-CN" altLang="en-US" dirty="0"/>
          </a:p>
        </p:txBody>
      </p:sp>
      <p:pic>
        <p:nvPicPr>
          <p:cNvPr id="4" name="图片 3"/>
          <p:cNvPicPr>
            <a:picLocks noChangeAspect="1"/>
          </p:cNvPicPr>
          <p:nvPr/>
        </p:nvPicPr>
        <p:blipFill>
          <a:blip r:embed="rId2">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7215909" y="3171041"/>
            <a:ext cx="4600313" cy="3077358"/>
          </a:xfrm>
          <a:prstGeom prst="rect">
            <a:avLst/>
          </a:prstGeom>
        </p:spPr>
      </p:pic>
    </p:spTree>
    <p:extLst>
      <p:ext uri="{BB962C8B-B14F-4D97-AF65-F5344CB8AC3E}">
        <p14:creationId xmlns:p14="http://schemas.microsoft.com/office/powerpoint/2010/main" val="392215040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F8EFDF-E9AB-481D-8550-5A3B525AED06}"/>
              </a:ext>
            </a:extLst>
          </p:cNvPr>
          <p:cNvSpPr>
            <a:spLocks noGrp="1"/>
          </p:cNvSpPr>
          <p:nvPr>
            <p:ph type="title"/>
          </p:nvPr>
        </p:nvSpPr>
        <p:spPr>
          <a:xfrm>
            <a:off x="487822" y="257614"/>
            <a:ext cx="10515600" cy="617641"/>
          </a:xfrm>
        </p:spPr>
        <p:txBody>
          <a:bodyPr/>
          <a:lstStyle/>
          <a:p>
            <a:r>
              <a:rPr lang="zh-CN" altLang="en-US" dirty="0"/>
              <a:t>计算机的层次结构</a:t>
            </a:r>
          </a:p>
        </p:txBody>
      </p:sp>
      <p:pic>
        <p:nvPicPr>
          <p:cNvPr id="4" name="内容占位符 3">
            <a:extLst>
              <a:ext uri="{FF2B5EF4-FFF2-40B4-BE49-F238E27FC236}">
                <a16:creationId xmlns:a16="http://schemas.microsoft.com/office/drawing/2014/main" id="{6E93964D-AC20-45FC-891F-4870AD1BC7CE}"/>
              </a:ext>
            </a:extLst>
          </p:cNvPr>
          <p:cNvPicPr>
            <a:picLocks noGrp="1" noChangeAspect="1"/>
          </p:cNvPicPr>
          <p:nvPr>
            <p:ph idx="1"/>
          </p:nvPr>
        </p:nvPicPr>
        <p:blipFill>
          <a:blip r:embed="rId2">
            <a:clrChange>
              <a:clrFrom>
                <a:srgbClr val="FFFFFF"/>
              </a:clrFrom>
              <a:clrTo>
                <a:srgbClr val="FFFFFF">
                  <a:alpha val="0"/>
                </a:srgbClr>
              </a:clrTo>
            </a:clrChange>
          </a:blip>
          <a:stretch>
            <a:fillRect/>
          </a:stretch>
        </p:blipFill>
        <p:spPr>
          <a:xfrm>
            <a:off x="696586" y="910512"/>
            <a:ext cx="7636413" cy="5637213"/>
          </a:xfrm>
          <a:prstGeom prst="rect">
            <a:avLst/>
          </a:prstGeom>
        </p:spPr>
      </p:pic>
      <p:sp>
        <p:nvSpPr>
          <p:cNvPr id="5" name="矩形 4">
            <a:extLst>
              <a:ext uri="{FF2B5EF4-FFF2-40B4-BE49-F238E27FC236}">
                <a16:creationId xmlns:a16="http://schemas.microsoft.com/office/drawing/2014/main" id="{0A3F0AE7-1272-45CC-9FF3-E07F069E32D1}"/>
              </a:ext>
            </a:extLst>
          </p:cNvPr>
          <p:cNvSpPr/>
          <p:nvPr/>
        </p:nvSpPr>
        <p:spPr>
          <a:xfrm>
            <a:off x="8587669" y="4299527"/>
            <a:ext cx="3255227" cy="429856"/>
          </a:xfrm>
          <a:prstGeom prst="rect">
            <a:avLst/>
          </a:prstGeom>
          <a:solidFill>
            <a:srgbClr val="59B2FF"/>
          </a:solidFill>
        </p:spPr>
        <p:txBody>
          <a:bodyPr wrap="square" lIns="86672" tIns="43336" rIns="86672" bIns="43336">
            <a:spAutoFit/>
          </a:bodyPr>
          <a:lstStyle/>
          <a:p>
            <a:pPr marL="325103" indent="-325103" algn="ctr">
              <a:lnSpc>
                <a:spcPct val="130000"/>
              </a:lnSpc>
              <a:buFont typeface="Wingdings" panose="05000000000000000000" pitchFamily="2" charset="2"/>
              <a:buChar char="u"/>
              <a:defRPr/>
            </a:pPr>
            <a:r>
              <a:rPr lang="zh-CN" altLang="en-US" sz="1896" kern="0" dirty="0">
                <a:solidFill>
                  <a:schemeClr val="bg1"/>
                </a:solidFill>
                <a:latin typeface="微软雅黑" panose="020B0503020204020204" pitchFamily="34" charset="-122"/>
                <a:ea typeface="微软雅黑" panose="020B0503020204020204" pitchFamily="34" charset="-122"/>
                <a:cs typeface="Arial" panose="020B0604020202020204" pitchFamily="34" charset="0"/>
                <a:sym typeface="Arial" panose="020B0604020202020204" pitchFamily="34" charset="0"/>
              </a:rPr>
              <a:t>不同用户处在不同层次</a:t>
            </a:r>
          </a:p>
        </p:txBody>
      </p:sp>
      <p:sp>
        <p:nvSpPr>
          <p:cNvPr id="6" name="矩形 5">
            <a:extLst>
              <a:ext uri="{FF2B5EF4-FFF2-40B4-BE49-F238E27FC236}">
                <a16:creationId xmlns:a16="http://schemas.microsoft.com/office/drawing/2014/main" id="{777BF88A-6D0B-4332-9AC5-C5877EB38496}"/>
              </a:ext>
            </a:extLst>
          </p:cNvPr>
          <p:cNvSpPr/>
          <p:nvPr/>
        </p:nvSpPr>
        <p:spPr>
          <a:xfrm>
            <a:off x="8587669" y="4847611"/>
            <a:ext cx="3255227" cy="429856"/>
          </a:xfrm>
          <a:prstGeom prst="rect">
            <a:avLst/>
          </a:prstGeom>
          <a:solidFill>
            <a:schemeClr val="accent2"/>
          </a:solidFill>
        </p:spPr>
        <p:txBody>
          <a:bodyPr wrap="square" lIns="86672" tIns="43336" rIns="86672" bIns="43336">
            <a:spAutoFit/>
          </a:bodyPr>
          <a:lstStyle/>
          <a:p>
            <a:pPr marL="325103" indent="-325103" algn="ctr">
              <a:lnSpc>
                <a:spcPct val="130000"/>
              </a:lnSpc>
              <a:buFont typeface="Wingdings" panose="05000000000000000000" pitchFamily="2" charset="2"/>
              <a:buChar char="u"/>
              <a:defRPr/>
            </a:pPr>
            <a:r>
              <a:rPr lang="zh-CN" altLang="en-US" sz="1896" kern="0" dirty="0">
                <a:solidFill>
                  <a:schemeClr val="bg1"/>
                </a:solidFill>
                <a:latin typeface="微软雅黑" panose="020B0503020204020204" pitchFamily="34" charset="-122"/>
                <a:ea typeface="微软雅黑" panose="020B0503020204020204" pitchFamily="34" charset="-122"/>
                <a:cs typeface="Arial" panose="020B0604020202020204" pitchFamily="34" charset="0"/>
                <a:sym typeface="Arial" panose="020B0604020202020204" pitchFamily="34" charset="0"/>
              </a:rPr>
              <a:t>不同层次具有不同属性</a:t>
            </a:r>
            <a:endParaRPr lang="en-US" altLang="zh-CN" sz="1896" kern="0" dirty="0">
              <a:solidFill>
                <a:schemeClr val="bg1"/>
              </a:solidFill>
              <a:latin typeface="微软雅黑" panose="020B0503020204020204" pitchFamily="34" charset="-122"/>
              <a:ea typeface="微软雅黑" panose="020B0503020204020204" pitchFamily="34" charset="-122"/>
              <a:cs typeface="Arial" panose="020B0604020202020204" pitchFamily="34" charset="0"/>
              <a:sym typeface="Arial" panose="020B0604020202020204" pitchFamily="34" charset="0"/>
            </a:endParaRPr>
          </a:p>
        </p:txBody>
      </p:sp>
      <p:sp>
        <p:nvSpPr>
          <p:cNvPr id="7" name="矩形 6">
            <a:extLst>
              <a:ext uri="{FF2B5EF4-FFF2-40B4-BE49-F238E27FC236}">
                <a16:creationId xmlns:a16="http://schemas.microsoft.com/office/drawing/2014/main" id="{0175F927-18EF-45A8-9175-3F5F5EDC0771}"/>
              </a:ext>
            </a:extLst>
          </p:cNvPr>
          <p:cNvSpPr/>
          <p:nvPr/>
        </p:nvSpPr>
        <p:spPr>
          <a:xfrm>
            <a:off x="8587669" y="5396807"/>
            <a:ext cx="3255227" cy="429856"/>
          </a:xfrm>
          <a:prstGeom prst="rect">
            <a:avLst/>
          </a:prstGeom>
          <a:solidFill>
            <a:srgbClr val="59B2FF"/>
          </a:solidFill>
        </p:spPr>
        <p:txBody>
          <a:bodyPr wrap="square" lIns="86672" tIns="43336" rIns="86672" bIns="43336">
            <a:spAutoFit/>
          </a:bodyPr>
          <a:lstStyle/>
          <a:p>
            <a:pPr marL="325103" indent="-325103" algn="ctr">
              <a:lnSpc>
                <a:spcPct val="130000"/>
              </a:lnSpc>
              <a:buFont typeface="Wingdings" panose="05000000000000000000" pitchFamily="2" charset="2"/>
              <a:buChar char="u"/>
              <a:defRPr/>
            </a:pPr>
            <a:r>
              <a:rPr lang="zh-CN" altLang="en-US" sz="1896" kern="0" dirty="0">
                <a:solidFill>
                  <a:schemeClr val="bg1"/>
                </a:solidFill>
                <a:latin typeface="微软雅黑" panose="020B0503020204020204" pitchFamily="34" charset="-122"/>
                <a:ea typeface="微软雅黑" panose="020B0503020204020204" pitchFamily="34" charset="-122"/>
                <a:cs typeface="Arial" panose="020B0604020202020204" pitchFamily="34" charset="0"/>
                <a:sym typeface="Arial" panose="020B0604020202020204" pitchFamily="34" charset="0"/>
              </a:rPr>
              <a:t>不同层次使用不同工具</a:t>
            </a:r>
            <a:endParaRPr lang="en-US" altLang="zh-CN" sz="1896" kern="0" dirty="0">
              <a:solidFill>
                <a:schemeClr val="bg1"/>
              </a:solidFill>
              <a:latin typeface="微软雅黑" panose="020B0503020204020204" pitchFamily="34" charset="-122"/>
              <a:ea typeface="微软雅黑" panose="020B0503020204020204" pitchFamily="34" charset="-122"/>
              <a:cs typeface="Arial" panose="020B0604020202020204" pitchFamily="34" charset="0"/>
              <a:sym typeface="Arial" panose="020B0604020202020204" pitchFamily="34" charset="0"/>
            </a:endParaRPr>
          </a:p>
        </p:txBody>
      </p:sp>
      <p:sp>
        <p:nvSpPr>
          <p:cNvPr id="8" name="矩形 7">
            <a:extLst>
              <a:ext uri="{FF2B5EF4-FFF2-40B4-BE49-F238E27FC236}">
                <a16:creationId xmlns:a16="http://schemas.microsoft.com/office/drawing/2014/main" id="{3C9ACCD5-EC5F-425E-AE2B-756FB1AE7C78}"/>
              </a:ext>
            </a:extLst>
          </p:cNvPr>
          <p:cNvSpPr/>
          <p:nvPr/>
        </p:nvSpPr>
        <p:spPr>
          <a:xfrm>
            <a:off x="8587669" y="5946003"/>
            <a:ext cx="3255227" cy="429856"/>
          </a:xfrm>
          <a:prstGeom prst="rect">
            <a:avLst/>
          </a:prstGeom>
          <a:solidFill>
            <a:schemeClr val="accent2"/>
          </a:solidFill>
        </p:spPr>
        <p:txBody>
          <a:bodyPr wrap="square" lIns="86672" tIns="43336" rIns="86672" bIns="43336">
            <a:spAutoFit/>
          </a:bodyPr>
          <a:lstStyle/>
          <a:p>
            <a:pPr marL="325103" indent="-325103" algn="ctr">
              <a:lnSpc>
                <a:spcPct val="130000"/>
              </a:lnSpc>
              <a:buFont typeface="Wingdings" panose="05000000000000000000" pitchFamily="2" charset="2"/>
              <a:buChar char="u"/>
              <a:defRPr/>
            </a:pPr>
            <a:r>
              <a:rPr lang="zh-CN" altLang="en-US" sz="1896" kern="0" dirty="0">
                <a:solidFill>
                  <a:schemeClr val="bg1"/>
                </a:solidFill>
                <a:latin typeface="微软雅黑" panose="020B0503020204020204" pitchFamily="34" charset="-122"/>
                <a:ea typeface="微软雅黑" panose="020B0503020204020204" pitchFamily="34" charset="-122"/>
                <a:cs typeface="Arial" panose="020B0604020202020204" pitchFamily="34" charset="0"/>
                <a:sym typeface="Arial" panose="020B0604020202020204" pitchFamily="34" charset="0"/>
              </a:rPr>
              <a:t>不同层次代码效率不同</a:t>
            </a:r>
            <a:endParaRPr lang="en-US" altLang="zh-CN" sz="1896" kern="0" dirty="0">
              <a:solidFill>
                <a:schemeClr val="bg1"/>
              </a:solidFill>
              <a:latin typeface="微软雅黑" panose="020B0503020204020204" pitchFamily="34" charset="-122"/>
              <a:ea typeface="微软雅黑" panose="020B0503020204020204" pitchFamily="34" charset="-122"/>
              <a:cs typeface="Arial" panose="020B0604020202020204" pitchFamily="34" charset="0"/>
              <a:sym typeface="Arial" panose="020B0604020202020204" pitchFamily="34" charset="0"/>
            </a:endParaRPr>
          </a:p>
        </p:txBody>
      </p:sp>
    </p:spTree>
    <p:extLst>
      <p:ext uri="{BB962C8B-B14F-4D97-AF65-F5344CB8AC3E}">
        <p14:creationId xmlns:p14="http://schemas.microsoft.com/office/powerpoint/2010/main" val="2299969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5"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vertic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5"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linds(vertical)">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5"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blinds(vertical)">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5"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blinds(vertical)">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Lst>
  </p:timing>
</p:sld>
</file>

<file path=ppt/slides/slide10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4D74F6-17D6-4110-A57F-33FB0CFA8973}"/>
              </a:ext>
            </a:extLst>
          </p:cNvPr>
          <p:cNvSpPr>
            <a:spLocks noGrp="1"/>
          </p:cNvSpPr>
          <p:nvPr>
            <p:ph type="title"/>
          </p:nvPr>
        </p:nvSpPr>
        <p:spPr>
          <a:xfrm>
            <a:off x="487822" y="257614"/>
            <a:ext cx="10515600" cy="617641"/>
          </a:xfrm>
        </p:spPr>
        <p:txBody>
          <a:bodyPr/>
          <a:lstStyle/>
          <a:p>
            <a:r>
              <a:rPr lang="zh-CN" altLang="en-US" dirty="0"/>
              <a:t>本章主要内容</a:t>
            </a:r>
          </a:p>
        </p:txBody>
      </p:sp>
      <p:sp>
        <p:nvSpPr>
          <p:cNvPr id="3" name="内容占位符 2">
            <a:extLst>
              <a:ext uri="{FF2B5EF4-FFF2-40B4-BE49-F238E27FC236}">
                <a16:creationId xmlns:a16="http://schemas.microsoft.com/office/drawing/2014/main" id="{6962AE8D-79EA-4037-B5FB-F98F718AA6EC}"/>
              </a:ext>
            </a:extLst>
          </p:cNvPr>
          <p:cNvSpPr>
            <a:spLocks noGrp="1"/>
          </p:cNvSpPr>
          <p:nvPr>
            <p:ph idx="1"/>
          </p:nvPr>
        </p:nvSpPr>
        <p:spPr/>
        <p:txBody>
          <a:bodyPr/>
          <a:lstStyle/>
          <a:p>
            <a:pPr>
              <a:lnSpc>
                <a:spcPct val="150000"/>
              </a:lnSpc>
              <a:defRPr/>
            </a:pPr>
            <a:r>
              <a:rPr lang="en-US" altLang="zh-CN" b="1" dirty="0">
                <a:effectLst>
                  <a:outerShdw blurRad="38100" dist="38100" dir="2700000" algn="tl">
                    <a:srgbClr val="C0C0C0"/>
                  </a:outerShdw>
                </a:effectLst>
              </a:rPr>
              <a:t>1.1 </a:t>
            </a:r>
            <a:r>
              <a:rPr lang="zh-CN" altLang="en-US" b="1" dirty="0">
                <a:effectLst>
                  <a:outerShdw blurRad="38100" dist="38100" dir="2700000" algn="tl">
                    <a:srgbClr val="C0C0C0"/>
                  </a:outerShdw>
                </a:effectLst>
              </a:rPr>
              <a:t>计算机发展历程</a:t>
            </a:r>
          </a:p>
          <a:p>
            <a:pPr>
              <a:lnSpc>
                <a:spcPct val="150000"/>
              </a:lnSpc>
              <a:defRPr/>
            </a:pPr>
            <a:r>
              <a:rPr lang="en-US" altLang="zh-CN" b="1" dirty="0">
                <a:effectLst>
                  <a:outerShdw blurRad="38100" dist="38100" dir="2700000" algn="tl">
                    <a:srgbClr val="C0C0C0"/>
                  </a:outerShdw>
                </a:effectLst>
              </a:rPr>
              <a:t>1.2 </a:t>
            </a:r>
            <a:r>
              <a:rPr lang="zh-CN" altLang="en-US" b="1" dirty="0"/>
              <a:t>计算机系统组成</a:t>
            </a:r>
          </a:p>
          <a:p>
            <a:pPr>
              <a:lnSpc>
                <a:spcPct val="150000"/>
              </a:lnSpc>
              <a:defRPr/>
            </a:pPr>
            <a:r>
              <a:rPr lang="en-US" altLang="zh-CN" b="1" dirty="0">
                <a:effectLst>
                  <a:outerShdw blurRad="38100" dist="38100" dir="2700000" algn="tl">
                    <a:srgbClr val="C0C0C0"/>
                  </a:outerShdw>
                </a:effectLst>
              </a:rPr>
              <a:t>1.3 </a:t>
            </a:r>
            <a:r>
              <a:rPr lang="zh-CN" altLang="en-US" b="1" dirty="0"/>
              <a:t>计算机系统层次结构</a:t>
            </a:r>
            <a:endParaRPr lang="en-US" altLang="zh-CN" b="1" dirty="0"/>
          </a:p>
          <a:p>
            <a:pPr>
              <a:lnSpc>
                <a:spcPct val="150000"/>
              </a:lnSpc>
              <a:defRPr/>
            </a:pPr>
            <a:r>
              <a:rPr lang="en-US" altLang="zh-CN" b="1" dirty="0">
                <a:solidFill>
                  <a:srgbClr val="C00000"/>
                </a:solidFill>
                <a:effectLst>
                  <a:outerShdw blurRad="38100" dist="38100" dir="2700000" algn="tl">
                    <a:srgbClr val="000000">
                      <a:alpha val="43137"/>
                    </a:srgbClr>
                  </a:outerShdw>
                </a:effectLst>
              </a:rPr>
              <a:t>1.4 </a:t>
            </a:r>
            <a:r>
              <a:rPr lang="zh-CN" altLang="en-US" b="1" dirty="0">
                <a:solidFill>
                  <a:srgbClr val="C00000"/>
                </a:solidFill>
                <a:effectLst>
                  <a:outerShdw blurRad="38100" dist="38100" dir="2700000" algn="tl">
                    <a:srgbClr val="000000">
                      <a:alpha val="43137"/>
                    </a:srgbClr>
                  </a:outerShdw>
                </a:effectLst>
              </a:rPr>
              <a:t>计算机系统性能评价</a:t>
            </a:r>
          </a:p>
          <a:p>
            <a:endParaRPr lang="zh-CN" altLang="en-US" dirty="0"/>
          </a:p>
        </p:txBody>
      </p:sp>
      <p:pic>
        <p:nvPicPr>
          <p:cNvPr id="4" name="图片 3"/>
          <p:cNvPicPr>
            <a:picLocks noChangeAspect="1"/>
          </p:cNvPicPr>
          <p:nvPr/>
        </p:nvPicPr>
        <p:blipFill>
          <a:blip r:embed="rId2">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7215909" y="3171041"/>
            <a:ext cx="4600313" cy="3077358"/>
          </a:xfrm>
          <a:prstGeom prst="rect">
            <a:avLst/>
          </a:prstGeom>
        </p:spPr>
      </p:pic>
    </p:spTree>
    <p:extLst>
      <p:ext uri="{BB962C8B-B14F-4D97-AF65-F5344CB8AC3E}">
        <p14:creationId xmlns:p14="http://schemas.microsoft.com/office/powerpoint/2010/main" val="372079165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标题 1"/>
          <p:cNvSpPr>
            <a:spLocks noGrp="1"/>
          </p:cNvSpPr>
          <p:nvPr>
            <p:ph type="title"/>
          </p:nvPr>
        </p:nvSpPr>
        <p:spPr>
          <a:xfrm>
            <a:off x="487822" y="257614"/>
            <a:ext cx="10515600" cy="617641"/>
          </a:xfrm>
        </p:spPr>
        <p:txBody>
          <a:bodyPr/>
          <a:lstStyle/>
          <a:p>
            <a:r>
              <a:rPr lang="zh-CN" altLang="en-US" dirty="0"/>
              <a:t>计算机系统的性能评价</a:t>
            </a:r>
          </a:p>
        </p:txBody>
      </p:sp>
      <p:sp>
        <p:nvSpPr>
          <p:cNvPr id="132099" name="内容占位符 2"/>
          <p:cNvSpPr>
            <a:spLocks noGrp="1"/>
          </p:cNvSpPr>
          <p:nvPr>
            <p:ph idx="1"/>
          </p:nvPr>
        </p:nvSpPr>
        <p:spPr/>
        <p:txBody>
          <a:bodyPr>
            <a:normAutofit fontScale="92500" lnSpcReduction="10000"/>
          </a:bodyPr>
          <a:lstStyle/>
          <a:p>
            <a:pPr>
              <a:lnSpc>
                <a:spcPct val="150000"/>
              </a:lnSpc>
            </a:pPr>
            <a:r>
              <a:rPr lang="zh-CN" altLang="en-US" b="1" dirty="0"/>
              <a:t>非时间指标</a:t>
            </a:r>
            <a:endParaRPr lang="en-US" altLang="zh-CN" b="1" dirty="0"/>
          </a:p>
          <a:p>
            <a:pPr lvl="1">
              <a:lnSpc>
                <a:spcPct val="150000"/>
              </a:lnSpc>
            </a:pPr>
            <a:r>
              <a:rPr lang="zh-CN" altLang="en-US" dirty="0"/>
              <a:t>机器字长</a:t>
            </a:r>
            <a:endParaRPr lang="en-US" altLang="zh-CN" dirty="0"/>
          </a:p>
          <a:p>
            <a:pPr lvl="1">
              <a:lnSpc>
                <a:spcPct val="150000"/>
              </a:lnSpc>
            </a:pPr>
            <a:r>
              <a:rPr lang="zh-CN" altLang="en-US" dirty="0"/>
              <a:t>总线宽度</a:t>
            </a:r>
            <a:endParaRPr lang="en-US" altLang="zh-CN" dirty="0"/>
          </a:p>
          <a:p>
            <a:pPr lvl="1">
              <a:lnSpc>
                <a:spcPct val="150000"/>
              </a:lnSpc>
            </a:pPr>
            <a:r>
              <a:rPr lang="zh-CN" altLang="en-US" dirty="0"/>
              <a:t>主存容量、存储带宽</a:t>
            </a:r>
            <a:endParaRPr lang="en-US" altLang="zh-CN" dirty="0"/>
          </a:p>
          <a:p>
            <a:pPr lvl="1">
              <a:lnSpc>
                <a:spcPct val="150000"/>
              </a:lnSpc>
            </a:pPr>
            <a:r>
              <a:rPr lang="en-US" altLang="zh-CN" dirty="0"/>
              <a:t>CPU</a:t>
            </a:r>
            <a:r>
              <a:rPr lang="zh-CN" altLang="en-US" dirty="0"/>
              <a:t>内核数</a:t>
            </a:r>
            <a:endParaRPr lang="en-US" altLang="zh-CN" dirty="0"/>
          </a:p>
          <a:p>
            <a:pPr>
              <a:lnSpc>
                <a:spcPct val="150000"/>
              </a:lnSpc>
            </a:pPr>
            <a:r>
              <a:rPr lang="zh-CN" altLang="en-US" b="1" dirty="0"/>
              <a:t>时间指标</a:t>
            </a:r>
            <a:endParaRPr lang="en-US" altLang="zh-CN" b="1" dirty="0"/>
          </a:p>
          <a:p>
            <a:pPr lvl="1">
              <a:lnSpc>
                <a:spcPct val="150000"/>
              </a:lnSpc>
            </a:pPr>
            <a:r>
              <a:rPr lang="zh-CN" altLang="en-US" dirty="0"/>
              <a:t>主频、周期、外频、倍频</a:t>
            </a:r>
            <a:endParaRPr lang="en-US" altLang="zh-CN" dirty="0"/>
          </a:p>
          <a:p>
            <a:pPr lvl="1">
              <a:lnSpc>
                <a:spcPct val="150000"/>
              </a:lnSpc>
            </a:pPr>
            <a:r>
              <a:rPr lang="en-US" altLang="zh-CN" dirty="0"/>
              <a:t>CPI</a:t>
            </a:r>
            <a:r>
              <a:rPr lang="zh-CN" altLang="en-US" dirty="0"/>
              <a:t>、</a:t>
            </a:r>
            <a:r>
              <a:rPr lang="en-US" altLang="zh-CN" dirty="0"/>
              <a:t>IPC</a:t>
            </a:r>
          </a:p>
          <a:p>
            <a:pPr lvl="1">
              <a:lnSpc>
                <a:spcPct val="150000"/>
              </a:lnSpc>
            </a:pPr>
            <a:r>
              <a:rPr lang="en-US" altLang="zh-CN" dirty="0"/>
              <a:t>MIPS</a:t>
            </a:r>
            <a:r>
              <a:rPr lang="zh-CN" altLang="en-US" dirty="0"/>
              <a:t>、</a:t>
            </a:r>
            <a:r>
              <a:rPr lang="en-US" altLang="zh-CN" dirty="0"/>
              <a:t>MFLOPS</a:t>
            </a:r>
          </a:p>
          <a:p>
            <a:pPr lvl="1">
              <a:lnSpc>
                <a:spcPct val="150000"/>
              </a:lnSpc>
            </a:pPr>
            <a:r>
              <a:rPr lang="en-US" altLang="zh-CN" dirty="0"/>
              <a:t>CPU</a:t>
            </a:r>
            <a:r>
              <a:rPr lang="zh-CN" altLang="en-US" dirty="0"/>
              <a:t>执行时间</a:t>
            </a:r>
            <a:endParaRPr lang="en-US" altLang="zh-CN" dirty="0"/>
          </a:p>
          <a:p>
            <a:pPr lvl="1">
              <a:lnSpc>
                <a:spcPct val="150000"/>
              </a:lnSpc>
            </a:pPr>
            <a:endParaRPr lang="en-US" altLang="zh-CN" dirty="0"/>
          </a:p>
          <a:p>
            <a:pPr>
              <a:lnSpc>
                <a:spcPct val="150000"/>
              </a:lnSpc>
            </a:pPr>
            <a:endParaRPr lang="en-US" altLang="zh-CN" dirty="0"/>
          </a:p>
          <a:p>
            <a:pPr lvl="1"/>
            <a:endParaRPr lang="zh-CN" altLang="en-US" dirty="0"/>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4238" y="2942791"/>
            <a:ext cx="5560189" cy="3132240"/>
          </a:xfrm>
          <a:prstGeom prst="rect">
            <a:avLst/>
          </a:prstGeom>
        </p:spPr>
      </p:pic>
      <p:pic>
        <p:nvPicPr>
          <p:cNvPr id="5" name="Picture 10" descr="j0312558">
            <a:extLst>
              <a:ext uri="{FF2B5EF4-FFF2-40B4-BE49-F238E27FC236}">
                <a16:creationId xmlns:a16="http://schemas.microsoft.com/office/drawing/2014/main" id="{0C1E8846-C345-4193-B0EA-49BEA2B68851}"/>
              </a:ext>
            </a:extLst>
          </p:cNvPr>
          <p:cNvPicPr>
            <a:picLocks noChangeAspect="1" noChangeArrowheads="1"/>
          </p:cNvPicPr>
          <p:nvPr/>
        </p:nvPicPr>
        <p:blipFill>
          <a:blip r:embed="rId4" cstate="print"/>
          <a:srcRect/>
          <a:stretch>
            <a:fillRect/>
          </a:stretch>
        </p:blipFill>
        <p:spPr bwMode="auto">
          <a:xfrm flipH="1">
            <a:off x="8832304" y="260649"/>
            <a:ext cx="2209800" cy="1528763"/>
          </a:xfrm>
          <a:prstGeom prst="rect">
            <a:avLst/>
          </a:prstGeom>
          <a:noFill/>
          <a:ln w="9525">
            <a:noFill/>
            <a:miter lim="800000"/>
            <a:headEnd/>
            <a:tailEnd/>
          </a:ln>
        </p:spPr>
      </p:pic>
    </p:spTree>
    <p:extLst>
      <p:ext uri="{BB962C8B-B14F-4D97-AF65-F5344CB8AC3E}">
        <p14:creationId xmlns:p14="http://schemas.microsoft.com/office/powerpoint/2010/main" val="131080372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2098" name="标题 1"/>
          <p:cNvSpPr>
            <a:spLocks noGrp="1"/>
          </p:cNvSpPr>
          <p:nvPr>
            <p:ph type="title"/>
          </p:nvPr>
        </p:nvSpPr>
        <p:spPr>
          <a:xfrm>
            <a:off x="487822" y="257614"/>
            <a:ext cx="10515600" cy="617641"/>
          </a:xfrm>
        </p:spPr>
        <p:txBody>
          <a:bodyPr/>
          <a:lstStyle/>
          <a:p>
            <a:r>
              <a:rPr lang="zh-CN" altLang="en-US" dirty="0"/>
              <a:t>非时间指标</a:t>
            </a:r>
          </a:p>
        </p:txBody>
      </p:sp>
      <p:sp>
        <p:nvSpPr>
          <p:cNvPr id="132099" name="内容占位符 2"/>
          <p:cNvSpPr>
            <a:spLocks noGrp="1"/>
          </p:cNvSpPr>
          <p:nvPr>
            <p:ph idx="1"/>
          </p:nvPr>
        </p:nvSpPr>
        <p:spPr>
          <a:xfrm>
            <a:off x="487822" y="942764"/>
            <a:ext cx="10515599" cy="846648"/>
          </a:xfrm>
        </p:spPr>
        <p:txBody>
          <a:bodyPr/>
          <a:lstStyle/>
          <a:p>
            <a:pPr>
              <a:lnSpc>
                <a:spcPct val="150000"/>
              </a:lnSpc>
            </a:pPr>
            <a:r>
              <a:rPr lang="zh-CN" altLang="en-US" b="1" dirty="0"/>
              <a:t>机器字长 </a:t>
            </a:r>
            <a:endParaRPr lang="en-US" altLang="zh-CN" dirty="0"/>
          </a:p>
        </p:txBody>
      </p:sp>
      <p:grpSp>
        <p:nvGrpSpPr>
          <p:cNvPr id="6" name="组合 5">
            <a:extLst>
              <a:ext uri="{FF2B5EF4-FFF2-40B4-BE49-F238E27FC236}">
                <a16:creationId xmlns:a16="http://schemas.microsoft.com/office/drawing/2014/main" id="{8622615D-A0A4-4A9C-B3E9-774EBF8735EE}"/>
              </a:ext>
            </a:extLst>
          </p:cNvPr>
          <p:cNvGrpSpPr/>
          <p:nvPr/>
        </p:nvGrpSpPr>
        <p:grpSpPr>
          <a:xfrm>
            <a:off x="5533707" y="2993106"/>
            <a:ext cx="5020714" cy="2762924"/>
            <a:chOff x="662316" y="2321597"/>
            <a:chExt cx="4665198" cy="1928681"/>
          </a:xfrm>
          <a:solidFill>
            <a:schemeClr val="accent6">
              <a:lumMod val="20000"/>
              <a:lumOff val="80000"/>
            </a:schemeClr>
          </a:solidFill>
        </p:grpSpPr>
        <p:sp>
          <p:nvSpPr>
            <p:cNvPr id="8" name="矩形: 圆角 9">
              <a:extLst>
                <a:ext uri="{FF2B5EF4-FFF2-40B4-BE49-F238E27FC236}">
                  <a16:creationId xmlns:a16="http://schemas.microsoft.com/office/drawing/2014/main" id="{DA506DDC-3CF2-45C3-9C53-D368ACAB0E7D}"/>
                </a:ext>
              </a:extLst>
            </p:cNvPr>
            <p:cNvSpPr/>
            <p:nvPr/>
          </p:nvSpPr>
          <p:spPr>
            <a:xfrm>
              <a:off x="662316" y="2321597"/>
              <a:ext cx="4665198" cy="1928681"/>
            </a:xfrm>
            <a:prstGeom prst="roundRect">
              <a:avLst>
                <a:gd name="adj" fmla="val 5192"/>
              </a:avLst>
            </a:prstGeom>
            <a:grpFill/>
            <a:ln w="1587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96">
                <a:latin typeface="微软雅黑" panose="020B0503020204020204" pitchFamily="34" charset="-122"/>
                <a:ea typeface="微软雅黑" panose="020B0503020204020204" pitchFamily="34" charset="-122"/>
              </a:endParaRPr>
            </a:p>
          </p:txBody>
        </p:sp>
        <p:sp>
          <p:nvSpPr>
            <p:cNvPr id="7" name="内容占位符 2">
              <a:extLst>
                <a:ext uri="{FF2B5EF4-FFF2-40B4-BE49-F238E27FC236}">
                  <a16:creationId xmlns:a16="http://schemas.microsoft.com/office/drawing/2014/main" id="{79F4CF29-2205-44BD-852B-2A240F0AD637}"/>
                </a:ext>
              </a:extLst>
            </p:cNvPr>
            <p:cNvSpPr txBox="1"/>
            <p:nvPr/>
          </p:nvSpPr>
          <p:spPr>
            <a:xfrm>
              <a:off x="897632" y="2355481"/>
              <a:ext cx="4194567" cy="1739395"/>
            </a:xfrm>
            <a:prstGeom prst="rect">
              <a:avLst/>
            </a:prstGeom>
            <a:grpFill/>
            <a:ln>
              <a:noFill/>
            </a:ln>
          </p:spPr>
          <p:txBody>
            <a:bodyPr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200000"/>
                </a:lnSpc>
                <a:spcBef>
                  <a:spcPts val="0"/>
                </a:spcBef>
                <a:buSzPct val="80000"/>
                <a:buFont typeface="Wingdings" panose="05000000000000000000" pitchFamily="2" charset="2"/>
                <a:buChar char="u"/>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sym typeface="Arial" panose="020B0604020202020204" pitchFamily="34" charset="0"/>
                </a:rPr>
                <a:t>由运算器、寄存器的位数决定</a:t>
              </a:r>
            </a:p>
            <a:p>
              <a:pPr>
                <a:lnSpc>
                  <a:spcPct val="200000"/>
                </a:lnSpc>
                <a:spcBef>
                  <a:spcPts val="0"/>
                </a:spcBef>
                <a:buSzPct val="80000"/>
                <a:buFont typeface="Wingdings" panose="05000000000000000000" pitchFamily="2" charset="2"/>
                <a:buChar char="u"/>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sym typeface="Arial" panose="020B0604020202020204" pitchFamily="34" charset="0"/>
                </a:rPr>
                <a:t>一般与内部</a:t>
              </a:r>
              <a:r>
                <a:rPr lang="zh-CN" altLang="en-US" sz="2000" dirty="0">
                  <a:solidFill>
                    <a:srgbClr val="C00000"/>
                  </a:solidFill>
                  <a:latin typeface="微软雅黑" panose="020B0503020204020204" pitchFamily="34" charset="-122"/>
                  <a:ea typeface="微软雅黑" panose="020B0503020204020204" pitchFamily="34" charset="-122"/>
                  <a:sym typeface="Arial" panose="020B0604020202020204" pitchFamily="34" charset="0"/>
                </a:rPr>
                <a:t>寄存器的位数相等</a:t>
              </a:r>
              <a:endPar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sym typeface="Arial" panose="020B0604020202020204" pitchFamily="34" charset="0"/>
              </a:endParaRPr>
            </a:p>
            <a:p>
              <a:pPr>
                <a:lnSpc>
                  <a:spcPct val="200000"/>
                </a:lnSpc>
                <a:spcBef>
                  <a:spcPts val="0"/>
                </a:spcBef>
                <a:buSzPct val="80000"/>
                <a:buFont typeface="Wingdings" panose="05000000000000000000" pitchFamily="2" charset="2"/>
                <a:buChar char="u"/>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sym typeface="Arial" panose="020B0604020202020204" pitchFamily="34" charset="0"/>
                </a:rPr>
                <a:t>字长决定数据表示范围与精度</a:t>
              </a:r>
            </a:p>
            <a:p>
              <a:pPr>
                <a:lnSpc>
                  <a:spcPct val="200000"/>
                </a:lnSpc>
                <a:spcBef>
                  <a:spcPts val="0"/>
                </a:spcBef>
                <a:buSzPct val="80000"/>
                <a:buFont typeface="Wingdings" panose="05000000000000000000" pitchFamily="2" charset="2"/>
                <a:buChar char="u"/>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sym typeface="Arial" panose="020B0604020202020204" pitchFamily="34" charset="0"/>
                </a:rPr>
                <a:t>目前常见的有</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sym typeface="Arial" panose="020B0604020202020204" pitchFamily="34" charset="0"/>
                </a:rPr>
                <a:t>32</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sym typeface="Arial" panose="020B0604020202020204" pitchFamily="34" charset="0"/>
                </a:rPr>
                <a:t>位和</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sym typeface="Arial" panose="020B0604020202020204" pitchFamily="34" charset="0"/>
                </a:rPr>
                <a:t>64</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sym typeface="Arial" panose="020B0604020202020204" pitchFamily="34" charset="0"/>
                </a:rPr>
                <a:t>位字长</a:t>
              </a:r>
              <a:endParaRPr lang="zh-CN" altLang="en-US" sz="1800" dirty="0">
                <a:solidFill>
                  <a:schemeClr val="tx1">
                    <a:lumMod val="75000"/>
                    <a:lumOff val="25000"/>
                  </a:schemeClr>
                </a:solidFill>
                <a:latin typeface="微软雅黑" panose="020B0503020204020204" pitchFamily="34" charset="-122"/>
                <a:ea typeface="微软雅黑" panose="020B0503020204020204" pitchFamily="34" charset="-122"/>
                <a:sym typeface="Arial" panose="020B0604020202020204" pitchFamily="34" charset="0"/>
              </a:endParaRPr>
            </a:p>
          </p:txBody>
        </p:sp>
      </p:grpSp>
      <p:grpSp>
        <p:nvGrpSpPr>
          <p:cNvPr id="9" name="组合 8">
            <a:extLst>
              <a:ext uri="{FF2B5EF4-FFF2-40B4-BE49-F238E27FC236}">
                <a16:creationId xmlns:a16="http://schemas.microsoft.com/office/drawing/2014/main" id="{5DA94921-6DE9-438B-B189-2FD8E389AC59}"/>
              </a:ext>
            </a:extLst>
          </p:cNvPr>
          <p:cNvGrpSpPr/>
          <p:nvPr/>
        </p:nvGrpSpPr>
        <p:grpSpPr>
          <a:xfrm>
            <a:off x="1607668" y="3118801"/>
            <a:ext cx="2703837" cy="2314182"/>
            <a:chOff x="2779556" y="2193704"/>
            <a:chExt cx="2251038" cy="1926637"/>
          </a:xfrm>
        </p:grpSpPr>
        <p:pic>
          <p:nvPicPr>
            <p:cNvPr id="10" name="Picture 7" descr="C:\Users\qlh\AppData\Local\Temp\ksohtml\wps39CF.tmp.png">
              <a:extLst>
                <a:ext uri="{FF2B5EF4-FFF2-40B4-BE49-F238E27FC236}">
                  <a16:creationId xmlns:a16="http://schemas.microsoft.com/office/drawing/2014/main" id="{56BB8E73-8111-4E6C-9310-7E25ECCACB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06849" y="2608213"/>
              <a:ext cx="2038350" cy="561975"/>
            </a:xfrm>
            <a:prstGeom prst="rect">
              <a:avLst/>
            </a:prstGeom>
            <a:noFill/>
            <a:extLst>
              <a:ext uri="{909E8E84-426E-40DD-AFC4-6F175D3DCCD1}">
                <a14:hiddenFill xmlns:a14="http://schemas.microsoft.com/office/drawing/2010/main">
                  <a:solidFill>
                    <a:srgbClr val="FFFFFF"/>
                  </a:solidFill>
                </a14:hiddenFill>
              </a:ext>
            </a:extLst>
          </p:spPr>
        </p:pic>
        <p:sp>
          <p:nvSpPr>
            <p:cNvPr id="11" name="文本框 10">
              <a:extLst>
                <a:ext uri="{FF2B5EF4-FFF2-40B4-BE49-F238E27FC236}">
                  <a16:creationId xmlns:a16="http://schemas.microsoft.com/office/drawing/2014/main" id="{581A9F94-9D9B-4691-9511-CE5C5DBF9CD3}"/>
                </a:ext>
              </a:extLst>
            </p:cNvPr>
            <p:cNvSpPr txBox="1"/>
            <p:nvPr/>
          </p:nvSpPr>
          <p:spPr>
            <a:xfrm>
              <a:off x="2779556" y="3446166"/>
              <a:ext cx="816396" cy="295578"/>
            </a:xfrm>
            <a:prstGeom prst="rect">
              <a:avLst/>
            </a:prstGeom>
            <a:noFill/>
            <a:ln>
              <a:solidFill>
                <a:srgbClr val="FF6950"/>
              </a:solidFill>
            </a:ln>
          </p:spPr>
          <p:txBody>
            <a:bodyPr wrap="square" rtlCol="0">
              <a:spAutoFit/>
            </a:bodyPr>
            <a:lstStyle/>
            <a:p>
              <a:pPr algn="ctr">
                <a:buFont typeface="Arial" panose="020B0604020202020204" pitchFamily="34" charset="0"/>
              </a:pPr>
              <a:r>
                <a:rPr lang="zh-CN" altLang="en-US" sz="1707" dirty="0">
                  <a:solidFill>
                    <a:schemeClr val="tx1">
                      <a:lumMod val="75000"/>
                      <a:lumOff val="25000"/>
                    </a:schemeClr>
                  </a:solidFill>
                  <a:latin typeface="微软雅黑" panose="020B0503020204020204" pitchFamily="34" charset="-122"/>
                  <a:ea typeface="微软雅黑" panose="020B0503020204020204" pitchFamily="34" charset="-122"/>
                </a:rPr>
                <a:t>寄存器</a:t>
              </a:r>
            </a:p>
          </p:txBody>
        </p:sp>
        <p:sp>
          <p:nvSpPr>
            <p:cNvPr id="12" name="文本框 11">
              <a:extLst>
                <a:ext uri="{FF2B5EF4-FFF2-40B4-BE49-F238E27FC236}">
                  <a16:creationId xmlns:a16="http://schemas.microsoft.com/office/drawing/2014/main" id="{9430BD4F-DFD2-4AC3-A8BC-5A6F1841167F}"/>
                </a:ext>
              </a:extLst>
            </p:cNvPr>
            <p:cNvSpPr txBox="1"/>
            <p:nvPr/>
          </p:nvSpPr>
          <p:spPr>
            <a:xfrm>
              <a:off x="4017781" y="3437176"/>
              <a:ext cx="816396" cy="295578"/>
            </a:xfrm>
            <a:prstGeom prst="rect">
              <a:avLst/>
            </a:prstGeom>
            <a:noFill/>
            <a:ln>
              <a:solidFill>
                <a:srgbClr val="FF6950"/>
              </a:solidFill>
            </a:ln>
          </p:spPr>
          <p:txBody>
            <a:bodyPr wrap="square" rtlCol="0">
              <a:spAutoFit/>
            </a:bodyPr>
            <a:lstStyle/>
            <a:p>
              <a:pPr algn="ctr">
                <a:buFont typeface="Arial" panose="020B0604020202020204" pitchFamily="34" charset="0"/>
              </a:pPr>
              <a:r>
                <a:rPr lang="zh-CN" altLang="en-US" sz="1707" dirty="0">
                  <a:solidFill>
                    <a:schemeClr val="tx1">
                      <a:lumMod val="75000"/>
                      <a:lumOff val="25000"/>
                    </a:schemeClr>
                  </a:solidFill>
                  <a:latin typeface="微软雅黑" panose="020B0503020204020204" pitchFamily="34" charset="-122"/>
                  <a:ea typeface="微软雅黑" panose="020B0503020204020204" pitchFamily="34" charset="-122"/>
                </a:rPr>
                <a:t>累加器</a:t>
              </a:r>
            </a:p>
          </p:txBody>
        </p:sp>
        <p:cxnSp>
          <p:nvCxnSpPr>
            <p:cNvPr id="13" name="直接连接符 12">
              <a:extLst>
                <a:ext uri="{FF2B5EF4-FFF2-40B4-BE49-F238E27FC236}">
                  <a16:creationId xmlns:a16="http://schemas.microsoft.com/office/drawing/2014/main" id="{234E3B89-8CA3-4D50-A9B0-62D70F956E3C}"/>
                </a:ext>
              </a:extLst>
            </p:cNvPr>
            <p:cNvCxnSpPr/>
            <p:nvPr/>
          </p:nvCxnSpPr>
          <p:spPr>
            <a:xfrm flipV="1">
              <a:off x="3765079" y="2193704"/>
              <a:ext cx="0" cy="414509"/>
            </a:xfrm>
            <a:prstGeom prst="line">
              <a:avLst/>
            </a:prstGeom>
            <a:ln w="38100">
              <a:solidFill>
                <a:srgbClr val="FF695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8FA07D83-7C3B-4D91-8DA9-738770677E3C}"/>
                </a:ext>
              </a:extLst>
            </p:cNvPr>
            <p:cNvCxnSpPr/>
            <p:nvPr/>
          </p:nvCxnSpPr>
          <p:spPr>
            <a:xfrm>
              <a:off x="3765079" y="2479612"/>
              <a:ext cx="1265515" cy="0"/>
            </a:xfrm>
            <a:prstGeom prst="line">
              <a:avLst/>
            </a:prstGeom>
            <a:ln w="38100" cap="sq">
              <a:solidFill>
                <a:srgbClr val="FF6950"/>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C9D0521C-0CA8-4B51-B80B-7779802DF92D}"/>
                </a:ext>
              </a:extLst>
            </p:cNvPr>
            <p:cNvCxnSpPr>
              <a:cxnSpLocks/>
            </p:cNvCxnSpPr>
            <p:nvPr/>
          </p:nvCxnSpPr>
          <p:spPr>
            <a:xfrm>
              <a:off x="5030594" y="2479612"/>
              <a:ext cx="0" cy="1554063"/>
            </a:xfrm>
            <a:prstGeom prst="line">
              <a:avLst/>
            </a:prstGeom>
            <a:ln w="38100" cap="sq">
              <a:solidFill>
                <a:srgbClr val="FF6950"/>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E1E5DBE2-90FB-4E5C-B9BE-E0FE33A33ADA}"/>
                </a:ext>
              </a:extLst>
            </p:cNvPr>
            <p:cNvCxnSpPr/>
            <p:nvPr/>
          </p:nvCxnSpPr>
          <p:spPr>
            <a:xfrm flipH="1">
              <a:off x="4433644" y="4033675"/>
              <a:ext cx="596950" cy="0"/>
            </a:xfrm>
            <a:prstGeom prst="line">
              <a:avLst/>
            </a:prstGeom>
            <a:ln w="38100">
              <a:solidFill>
                <a:srgbClr val="FF6950"/>
              </a:solidFill>
            </a:ln>
          </p:spPr>
          <p:style>
            <a:lnRef idx="1">
              <a:schemeClr val="accent1"/>
            </a:lnRef>
            <a:fillRef idx="0">
              <a:schemeClr val="accent1"/>
            </a:fillRef>
            <a:effectRef idx="0">
              <a:schemeClr val="accent1"/>
            </a:effectRef>
            <a:fontRef idx="minor">
              <a:schemeClr val="tx1"/>
            </a:fontRef>
          </p:style>
        </p:cxnSp>
        <p:cxnSp>
          <p:nvCxnSpPr>
            <p:cNvPr id="17" name="直接箭头连接符 16">
              <a:extLst>
                <a:ext uri="{FF2B5EF4-FFF2-40B4-BE49-F238E27FC236}">
                  <a16:creationId xmlns:a16="http://schemas.microsoft.com/office/drawing/2014/main" id="{9ECF0F3A-18B6-4092-AFA2-0772894A9039}"/>
                </a:ext>
              </a:extLst>
            </p:cNvPr>
            <p:cNvCxnSpPr/>
            <p:nvPr/>
          </p:nvCxnSpPr>
          <p:spPr>
            <a:xfrm flipV="1">
              <a:off x="4425979" y="3760341"/>
              <a:ext cx="0" cy="360000"/>
            </a:xfrm>
            <a:prstGeom prst="straightConnector1">
              <a:avLst/>
            </a:prstGeom>
            <a:ln w="57150">
              <a:solidFill>
                <a:srgbClr val="FF6950"/>
              </a:solidFill>
              <a:tailEnd type="triangle"/>
            </a:ln>
          </p:spPr>
          <p:style>
            <a:lnRef idx="3">
              <a:schemeClr val="dk1"/>
            </a:lnRef>
            <a:fillRef idx="0">
              <a:schemeClr val="dk1"/>
            </a:fillRef>
            <a:effectRef idx="2">
              <a:schemeClr val="dk1"/>
            </a:effectRef>
            <a:fontRef idx="minor">
              <a:schemeClr val="tx1"/>
            </a:fontRef>
          </p:style>
        </p:cxnSp>
        <p:cxnSp>
          <p:nvCxnSpPr>
            <p:cNvPr id="18" name="直接箭头连接符 17">
              <a:extLst>
                <a:ext uri="{FF2B5EF4-FFF2-40B4-BE49-F238E27FC236}">
                  <a16:creationId xmlns:a16="http://schemas.microsoft.com/office/drawing/2014/main" id="{D2A2D300-05C2-4BF3-9CA9-CFFC27D00263}"/>
                </a:ext>
              </a:extLst>
            </p:cNvPr>
            <p:cNvCxnSpPr/>
            <p:nvPr/>
          </p:nvCxnSpPr>
          <p:spPr>
            <a:xfrm flipV="1">
              <a:off x="4435161" y="3166711"/>
              <a:ext cx="0" cy="270465"/>
            </a:xfrm>
            <a:prstGeom prst="straightConnector1">
              <a:avLst/>
            </a:prstGeom>
            <a:ln w="57150">
              <a:solidFill>
                <a:srgbClr val="FF6950"/>
              </a:solidFill>
              <a:headEnd w="sm" len="sm"/>
              <a:tailEnd type="triangle"/>
            </a:ln>
          </p:spPr>
          <p:style>
            <a:lnRef idx="3">
              <a:schemeClr val="dk1"/>
            </a:lnRef>
            <a:fillRef idx="0">
              <a:schemeClr val="dk1"/>
            </a:fillRef>
            <a:effectRef idx="2">
              <a:schemeClr val="dk1"/>
            </a:effectRef>
            <a:fontRef idx="minor">
              <a:schemeClr val="tx1"/>
            </a:fontRef>
          </p:style>
        </p:cxnSp>
        <p:cxnSp>
          <p:nvCxnSpPr>
            <p:cNvPr id="19" name="直接箭头连接符 18">
              <a:extLst>
                <a:ext uri="{FF2B5EF4-FFF2-40B4-BE49-F238E27FC236}">
                  <a16:creationId xmlns:a16="http://schemas.microsoft.com/office/drawing/2014/main" id="{3D12642F-75BB-4B02-9B38-66AC2FEF4130}"/>
                </a:ext>
              </a:extLst>
            </p:cNvPr>
            <p:cNvCxnSpPr>
              <a:cxnSpLocks/>
              <a:stCxn id="11" idx="0"/>
            </p:cNvCxnSpPr>
            <p:nvPr/>
          </p:nvCxnSpPr>
          <p:spPr>
            <a:xfrm flipV="1">
              <a:off x="3187754" y="3166712"/>
              <a:ext cx="1260" cy="279454"/>
            </a:xfrm>
            <a:prstGeom prst="straightConnector1">
              <a:avLst/>
            </a:prstGeom>
            <a:ln w="57150">
              <a:solidFill>
                <a:srgbClr val="FF6950"/>
              </a:solidFill>
              <a:headEnd w="sm" len="sm"/>
              <a:tailEnd type="triangle"/>
            </a:ln>
          </p:spPr>
          <p:style>
            <a:lnRef idx="3">
              <a:schemeClr val="dk1"/>
            </a:lnRef>
            <a:fillRef idx="0">
              <a:schemeClr val="dk1"/>
            </a:fillRef>
            <a:effectRef idx="2">
              <a:schemeClr val="dk1"/>
            </a:effectRef>
            <a:fontRef idx="minor">
              <a:schemeClr val="tx1"/>
            </a:fontRef>
          </p:style>
        </p:cxnSp>
        <p:cxnSp>
          <p:nvCxnSpPr>
            <p:cNvPr id="20" name="直接箭头连接符 19">
              <a:extLst>
                <a:ext uri="{FF2B5EF4-FFF2-40B4-BE49-F238E27FC236}">
                  <a16:creationId xmlns:a16="http://schemas.microsoft.com/office/drawing/2014/main" id="{0402B75C-611B-43C6-9010-9775DA1E63A3}"/>
                </a:ext>
              </a:extLst>
            </p:cNvPr>
            <p:cNvCxnSpPr/>
            <p:nvPr/>
          </p:nvCxnSpPr>
          <p:spPr>
            <a:xfrm flipV="1">
              <a:off x="3189015" y="3742775"/>
              <a:ext cx="0" cy="360000"/>
            </a:xfrm>
            <a:prstGeom prst="straightConnector1">
              <a:avLst/>
            </a:prstGeom>
            <a:ln w="57150">
              <a:solidFill>
                <a:srgbClr val="FF6950"/>
              </a:solidFill>
              <a:tailEnd type="triangle"/>
            </a:ln>
          </p:spPr>
          <p:style>
            <a:lnRef idx="3">
              <a:schemeClr val="dk1"/>
            </a:lnRef>
            <a:fillRef idx="0">
              <a:schemeClr val="dk1"/>
            </a:fillRef>
            <a:effectRef idx="2">
              <a:schemeClr val="dk1"/>
            </a:effectRef>
            <a:fontRef idx="minor">
              <a:schemeClr val="tx1"/>
            </a:fontRef>
          </p:style>
        </p:cxnSp>
      </p:grpSp>
      <p:grpSp>
        <p:nvGrpSpPr>
          <p:cNvPr id="21" name="组合 20">
            <a:extLst>
              <a:ext uri="{FF2B5EF4-FFF2-40B4-BE49-F238E27FC236}">
                <a16:creationId xmlns:a16="http://schemas.microsoft.com/office/drawing/2014/main" id="{896A016C-EDF4-4081-B644-722F4FAAC0B2}"/>
              </a:ext>
            </a:extLst>
          </p:cNvPr>
          <p:cNvGrpSpPr/>
          <p:nvPr/>
        </p:nvGrpSpPr>
        <p:grpSpPr>
          <a:xfrm>
            <a:off x="1505355" y="1956733"/>
            <a:ext cx="6916727" cy="525138"/>
            <a:chOff x="5995044" y="5450962"/>
            <a:chExt cx="6101518" cy="553856"/>
          </a:xfrm>
        </p:grpSpPr>
        <p:sp>
          <p:nvSpPr>
            <p:cNvPr id="22" name="六边形 21">
              <a:extLst>
                <a:ext uri="{FF2B5EF4-FFF2-40B4-BE49-F238E27FC236}">
                  <a16:creationId xmlns:a16="http://schemas.microsoft.com/office/drawing/2014/main" id="{AAA7B7D2-7A27-45D3-BA66-72F4CF92CF06}"/>
                </a:ext>
              </a:extLst>
            </p:cNvPr>
            <p:cNvSpPr/>
            <p:nvPr/>
          </p:nvSpPr>
          <p:spPr>
            <a:xfrm>
              <a:off x="5995044" y="5450962"/>
              <a:ext cx="5647745" cy="553856"/>
            </a:xfrm>
            <a:prstGeom prst="hexagon">
              <a:avLst/>
            </a:prstGeom>
            <a:solidFill>
              <a:srgbClr val="59B2FF"/>
            </a:solidFill>
            <a:ln w="38100">
              <a:solidFill>
                <a:srgbClr val="E2E2E2"/>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dirty="0"/>
            </a:p>
          </p:txBody>
        </p:sp>
        <p:sp>
          <p:nvSpPr>
            <p:cNvPr id="23" name="标题 2">
              <a:extLst>
                <a:ext uri="{FF2B5EF4-FFF2-40B4-BE49-F238E27FC236}">
                  <a16:creationId xmlns:a16="http://schemas.microsoft.com/office/drawing/2014/main" id="{316436A3-C41E-4C35-B8F9-EC39AD96EE55}"/>
                </a:ext>
              </a:extLst>
            </p:cNvPr>
            <p:cNvSpPr txBox="1"/>
            <p:nvPr/>
          </p:nvSpPr>
          <p:spPr>
            <a:xfrm>
              <a:off x="6188846" y="5450962"/>
              <a:ext cx="5907716" cy="553856"/>
            </a:xfrm>
            <a:prstGeom prst="rect">
              <a:avLst/>
            </a:prstGeom>
          </p:spPr>
          <p:txBody>
            <a:bodyPr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n-US" altLang="zh-CN" sz="2275" dirty="0">
                  <a:solidFill>
                    <a:schemeClr val="bg1"/>
                  </a:solidFill>
                  <a:latin typeface="微软雅黑" panose="020B0503020204020204" pitchFamily="34" charset="-122"/>
                  <a:ea typeface="微软雅黑" panose="020B0503020204020204" pitchFamily="34" charset="-122"/>
                  <a:cs typeface="+mn-cs"/>
                </a:rPr>
                <a:t>1) </a:t>
              </a:r>
              <a:r>
                <a:rPr lang="zh-CN" altLang="en-US" sz="2275" b="1" dirty="0">
                  <a:solidFill>
                    <a:schemeClr val="bg1"/>
                  </a:solidFill>
                  <a:latin typeface="微软雅黑" panose="020B0503020204020204" pitchFamily="34" charset="-122"/>
                  <a:ea typeface="微软雅黑" panose="020B0503020204020204" pitchFamily="34" charset="-122"/>
                  <a:cs typeface="+mn-cs"/>
                </a:rPr>
                <a:t>机器字长</a:t>
              </a:r>
              <a:r>
                <a:rPr lang="en-US" altLang="zh-CN" sz="2275" dirty="0">
                  <a:solidFill>
                    <a:schemeClr val="bg1"/>
                  </a:solidFill>
                  <a:latin typeface="微软雅黑" panose="020B0503020204020204" pitchFamily="34" charset="-122"/>
                  <a:ea typeface="微软雅黑" panose="020B0503020204020204" pitchFamily="34" charset="-122"/>
                  <a:cs typeface="+mn-cs"/>
                </a:rPr>
                <a:t>:   </a:t>
              </a:r>
              <a:r>
                <a:rPr lang="zh-CN" altLang="en-US" sz="2275" dirty="0">
                  <a:solidFill>
                    <a:srgbClr val="C00000"/>
                  </a:solidFill>
                  <a:latin typeface="微软雅黑" panose="020B0503020204020204" pitchFamily="34" charset="-122"/>
                  <a:ea typeface="微软雅黑" panose="020B0503020204020204" pitchFamily="34" charset="-122"/>
                  <a:cs typeface="+mn-cs"/>
                </a:rPr>
                <a:t>机器一次能处理的二进制位数</a:t>
              </a:r>
            </a:p>
          </p:txBody>
        </p:sp>
      </p:grpSp>
    </p:spTree>
    <p:extLst>
      <p:ext uri="{BB962C8B-B14F-4D97-AF65-F5344CB8AC3E}">
        <p14:creationId xmlns:p14="http://schemas.microsoft.com/office/powerpoint/2010/main" val="1278405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5"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blinds(vertical)">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5"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linds(vertical)">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5"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linds(vertical)">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2098" name="标题 1"/>
          <p:cNvSpPr>
            <a:spLocks noGrp="1"/>
          </p:cNvSpPr>
          <p:nvPr>
            <p:ph type="title"/>
          </p:nvPr>
        </p:nvSpPr>
        <p:spPr>
          <a:xfrm>
            <a:off x="487822" y="257614"/>
            <a:ext cx="10515600" cy="617641"/>
          </a:xfrm>
        </p:spPr>
        <p:txBody>
          <a:bodyPr/>
          <a:lstStyle/>
          <a:p>
            <a:r>
              <a:rPr lang="zh-CN" altLang="en-US" dirty="0"/>
              <a:t>非时间指标</a:t>
            </a:r>
          </a:p>
        </p:txBody>
      </p:sp>
      <p:sp>
        <p:nvSpPr>
          <p:cNvPr id="132099" name="内容占位符 2"/>
          <p:cNvSpPr>
            <a:spLocks noGrp="1"/>
          </p:cNvSpPr>
          <p:nvPr>
            <p:ph idx="1"/>
          </p:nvPr>
        </p:nvSpPr>
        <p:spPr>
          <a:xfrm>
            <a:off x="487822" y="942764"/>
            <a:ext cx="10515599" cy="846648"/>
          </a:xfrm>
        </p:spPr>
        <p:txBody>
          <a:bodyPr/>
          <a:lstStyle/>
          <a:p>
            <a:pPr>
              <a:lnSpc>
                <a:spcPct val="150000"/>
              </a:lnSpc>
            </a:pPr>
            <a:r>
              <a:rPr lang="zh-CN" altLang="en-US" b="1" dirty="0"/>
              <a:t>总线宽度</a:t>
            </a:r>
          </a:p>
        </p:txBody>
      </p:sp>
      <p:grpSp>
        <p:nvGrpSpPr>
          <p:cNvPr id="6" name="组合 5">
            <a:extLst>
              <a:ext uri="{FF2B5EF4-FFF2-40B4-BE49-F238E27FC236}">
                <a16:creationId xmlns:a16="http://schemas.microsoft.com/office/drawing/2014/main" id="{8622615D-A0A4-4A9C-B3E9-774EBF8735EE}"/>
              </a:ext>
            </a:extLst>
          </p:cNvPr>
          <p:cNvGrpSpPr/>
          <p:nvPr/>
        </p:nvGrpSpPr>
        <p:grpSpPr>
          <a:xfrm>
            <a:off x="3998684" y="3152312"/>
            <a:ext cx="7540676" cy="2762924"/>
            <a:chOff x="160002" y="2321597"/>
            <a:chExt cx="7238704" cy="1928681"/>
          </a:xfrm>
          <a:solidFill>
            <a:schemeClr val="accent6">
              <a:lumMod val="20000"/>
              <a:lumOff val="80000"/>
            </a:schemeClr>
          </a:solidFill>
        </p:grpSpPr>
        <p:sp>
          <p:nvSpPr>
            <p:cNvPr id="8" name="矩形: 圆角 9">
              <a:extLst>
                <a:ext uri="{FF2B5EF4-FFF2-40B4-BE49-F238E27FC236}">
                  <a16:creationId xmlns:a16="http://schemas.microsoft.com/office/drawing/2014/main" id="{DA506DDC-3CF2-45C3-9C53-D368ACAB0E7D}"/>
                </a:ext>
              </a:extLst>
            </p:cNvPr>
            <p:cNvSpPr/>
            <p:nvPr/>
          </p:nvSpPr>
          <p:spPr>
            <a:xfrm>
              <a:off x="160002" y="2321597"/>
              <a:ext cx="7238704" cy="1928681"/>
            </a:xfrm>
            <a:prstGeom prst="roundRect">
              <a:avLst>
                <a:gd name="adj" fmla="val 5192"/>
              </a:avLst>
            </a:prstGeom>
            <a:grpFill/>
            <a:ln w="1587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96">
                <a:latin typeface="微软雅黑" panose="020B0503020204020204" pitchFamily="34" charset="-122"/>
                <a:ea typeface="微软雅黑" panose="020B0503020204020204" pitchFamily="34" charset="-122"/>
              </a:endParaRPr>
            </a:p>
          </p:txBody>
        </p:sp>
        <p:sp>
          <p:nvSpPr>
            <p:cNvPr id="7" name="内容占位符 2">
              <a:extLst>
                <a:ext uri="{FF2B5EF4-FFF2-40B4-BE49-F238E27FC236}">
                  <a16:creationId xmlns:a16="http://schemas.microsoft.com/office/drawing/2014/main" id="{79F4CF29-2205-44BD-852B-2A240F0AD637}"/>
                </a:ext>
              </a:extLst>
            </p:cNvPr>
            <p:cNvSpPr txBox="1"/>
            <p:nvPr/>
          </p:nvSpPr>
          <p:spPr>
            <a:xfrm>
              <a:off x="312314" y="2321597"/>
              <a:ext cx="6977978" cy="1827138"/>
            </a:xfrm>
            <a:prstGeom prst="rect">
              <a:avLst/>
            </a:prstGeom>
            <a:grpFill/>
            <a:ln>
              <a:noFill/>
            </a:ln>
          </p:spPr>
          <p:txBody>
            <a:bodyPr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200000"/>
                </a:lnSpc>
                <a:spcBef>
                  <a:spcPts val="0"/>
                </a:spcBef>
                <a:buSzPct val="80000"/>
                <a:buFont typeface="Wingdings" panose="05000000000000000000" pitchFamily="2" charset="2"/>
                <a:buChar char="u"/>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sym typeface="Arial" panose="020B0604020202020204" pitchFamily="34" charset="0"/>
                </a:rPr>
                <a:t>运算器与存储器之间的数据总线位数。</a:t>
              </a:r>
            </a:p>
            <a:p>
              <a:pPr algn="just">
                <a:lnSpc>
                  <a:spcPct val="200000"/>
                </a:lnSpc>
                <a:spcBef>
                  <a:spcPts val="0"/>
                </a:spcBef>
                <a:buSzPct val="80000"/>
                <a:buFont typeface="Wingdings" panose="05000000000000000000" pitchFamily="2" charset="2"/>
                <a:buChar char="u"/>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sym typeface="Arial" panose="020B0604020202020204" pitchFamily="34" charset="0"/>
                </a:rPr>
                <a:t>有些计算机内部与外部数据总线宽度不一致：</a:t>
              </a:r>
            </a:p>
            <a:p>
              <a:pPr algn="just">
                <a:lnSpc>
                  <a:spcPct val="200000"/>
                </a:lnSpc>
                <a:spcBef>
                  <a:spcPts val="0"/>
                </a:spcBef>
                <a:buSzPct val="80000"/>
                <a:buFont typeface="Wingdings" panose="05000000000000000000" pitchFamily="2" charset="2"/>
                <a:buChar char="u"/>
              </a:pP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sym typeface="Arial" panose="020B0604020202020204" pitchFamily="34" charset="0"/>
                </a:rPr>
                <a:t>8086</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sym typeface="Arial" panose="020B0604020202020204" pitchFamily="34" charset="0"/>
                </a:rPr>
                <a:t>、</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sym typeface="Arial" panose="020B0604020202020204" pitchFamily="34" charset="0"/>
                </a:rPr>
                <a:t>80286</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sym typeface="Arial" panose="020B0604020202020204" pitchFamily="34" charset="0"/>
                </a:rPr>
                <a:t>、</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sym typeface="Arial" panose="020B0604020202020204" pitchFamily="34" charset="0"/>
                </a:rPr>
                <a:t>80386</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sym typeface="Arial" panose="020B0604020202020204" pitchFamily="34" charset="0"/>
                </a:rPr>
                <a:t>内外数据总线等宽；</a:t>
              </a:r>
            </a:p>
            <a:p>
              <a:pPr algn="just">
                <a:lnSpc>
                  <a:spcPct val="200000"/>
                </a:lnSpc>
                <a:spcBef>
                  <a:spcPts val="0"/>
                </a:spcBef>
                <a:buSzPct val="80000"/>
                <a:buFont typeface="Wingdings" panose="05000000000000000000" pitchFamily="2" charset="2"/>
                <a:buChar char="u"/>
              </a:pP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sym typeface="Arial" panose="020B0604020202020204" pitchFamily="34" charset="0"/>
                </a:rPr>
                <a:t>Pentium</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sym typeface="Arial" panose="020B0604020202020204" pitchFamily="34" charset="0"/>
                </a:rPr>
                <a:t>外总线</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sym typeface="Arial" panose="020B0604020202020204" pitchFamily="34" charset="0"/>
                </a:rPr>
                <a:t>64</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sym typeface="Arial" panose="020B0604020202020204" pitchFamily="34" charset="0"/>
                </a:rPr>
                <a:t>位，内总线</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sym typeface="Arial" panose="020B0604020202020204" pitchFamily="34" charset="0"/>
                </a:rPr>
                <a:t>32</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sym typeface="Arial" panose="020B0604020202020204" pitchFamily="34" charset="0"/>
                </a:rPr>
                <a:t>位（两条</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sym typeface="Arial" panose="020B0604020202020204" pitchFamily="34" charset="0"/>
                </a:rPr>
                <a:t>32</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sym typeface="Arial" panose="020B0604020202020204" pitchFamily="34" charset="0"/>
                </a:rPr>
                <a:t>位流水线）</a:t>
              </a:r>
            </a:p>
          </p:txBody>
        </p:sp>
      </p:grpSp>
      <p:grpSp>
        <p:nvGrpSpPr>
          <p:cNvPr id="21" name="组合 20">
            <a:extLst>
              <a:ext uri="{FF2B5EF4-FFF2-40B4-BE49-F238E27FC236}">
                <a16:creationId xmlns:a16="http://schemas.microsoft.com/office/drawing/2014/main" id="{896A016C-EDF4-4081-B644-722F4FAAC0B2}"/>
              </a:ext>
            </a:extLst>
          </p:cNvPr>
          <p:cNvGrpSpPr/>
          <p:nvPr/>
        </p:nvGrpSpPr>
        <p:grpSpPr>
          <a:xfrm>
            <a:off x="1505354" y="1956733"/>
            <a:ext cx="7540675" cy="525138"/>
            <a:chOff x="5995043" y="5450962"/>
            <a:chExt cx="6651927" cy="553856"/>
          </a:xfrm>
        </p:grpSpPr>
        <p:sp>
          <p:nvSpPr>
            <p:cNvPr id="22" name="六边形 21">
              <a:extLst>
                <a:ext uri="{FF2B5EF4-FFF2-40B4-BE49-F238E27FC236}">
                  <a16:creationId xmlns:a16="http://schemas.microsoft.com/office/drawing/2014/main" id="{AAA7B7D2-7A27-45D3-BA66-72F4CF92CF06}"/>
                </a:ext>
              </a:extLst>
            </p:cNvPr>
            <p:cNvSpPr/>
            <p:nvPr/>
          </p:nvSpPr>
          <p:spPr>
            <a:xfrm>
              <a:off x="5995043" y="5450962"/>
              <a:ext cx="6651927" cy="553856"/>
            </a:xfrm>
            <a:prstGeom prst="hexagon">
              <a:avLst/>
            </a:prstGeom>
            <a:solidFill>
              <a:schemeClr val="bg2">
                <a:lumMod val="50000"/>
              </a:schemeClr>
            </a:solidFill>
            <a:ln w="38100">
              <a:solidFill>
                <a:srgbClr val="E2E2E2"/>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dirty="0"/>
            </a:p>
          </p:txBody>
        </p:sp>
        <p:sp>
          <p:nvSpPr>
            <p:cNvPr id="23" name="标题 2">
              <a:extLst>
                <a:ext uri="{FF2B5EF4-FFF2-40B4-BE49-F238E27FC236}">
                  <a16:creationId xmlns:a16="http://schemas.microsoft.com/office/drawing/2014/main" id="{316436A3-C41E-4C35-B8F9-EC39AD96EE55}"/>
                </a:ext>
              </a:extLst>
            </p:cNvPr>
            <p:cNvSpPr txBox="1"/>
            <p:nvPr/>
          </p:nvSpPr>
          <p:spPr>
            <a:xfrm>
              <a:off x="6188846" y="5450962"/>
              <a:ext cx="6458119" cy="553856"/>
            </a:xfrm>
            <a:prstGeom prst="rect">
              <a:avLst/>
            </a:prstGeom>
          </p:spPr>
          <p:txBody>
            <a:bodyPr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n-US" altLang="zh-CN" sz="2275" b="1" dirty="0">
                  <a:solidFill>
                    <a:schemeClr val="bg1"/>
                  </a:solidFill>
                  <a:latin typeface="微软雅黑" panose="020B0503020204020204" pitchFamily="34" charset="-122"/>
                  <a:ea typeface="微软雅黑" panose="020B0503020204020204" pitchFamily="34" charset="-122"/>
                  <a:cs typeface="+mn-cs"/>
                </a:rPr>
                <a:t> </a:t>
              </a:r>
              <a:r>
                <a:rPr lang="en-US" altLang="zh-CN" sz="2275" b="1" dirty="0">
                  <a:solidFill>
                    <a:schemeClr val="bg1"/>
                  </a:solidFill>
                  <a:latin typeface="微软雅黑" panose="020B0503020204020204" pitchFamily="34" charset="-122"/>
                  <a:ea typeface="微软雅黑" panose="020B0503020204020204" pitchFamily="34" charset="-122"/>
                </a:rPr>
                <a:t>2)</a:t>
              </a:r>
              <a:r>
                <a:rPr lang="zh-CN" altLang="en-US" sz="2275" b="1" dirty="0">
                  <a:solidFill>
                    <a:schemeClr val="bg1"/>
                  </a:solidFill>
                  <a:latin typeface="微软雅黑" panose="020B0503020204020204" pitchFamily="34" charset="-122"/>
                  <a:ea typeface="微软雅黑" panose="020B0503020204020204" pitchFamily="34" charset="-122"/>
                </a:rPr>
                <a:t>总线宽度</a:t>
              </a:r>
              <a:r>
                <a:rPr lang="zh-CN" altLang="en-US" sz="2275" dirty="0">
                  <a:solidFill>
                    <a:schemeClr val="bg1"/>
                  </a:solidFill>
                  <a:latin typeface="微软雅黑" panose="020B0503020204020204" pitchFamily="34" charset="-122"/>
                  <a:ea typeface="微软雅黑" panose="020B0503020204020204" pitchFamily="34" charset="-122"/>
                </a:rPr>
                <a:t>：数据总线一次能并行传送的最大信息位数</a:t>
              </a:r>
            </a:p>
          </p:txBody>
        </p:sp>
      </p:grpSp>
      <p:grpSp>
        <p:nvGrpSpPr>
          <p:cNvPr id="31" name="组合 30">
            <a:extLst>
              <a:ext uri="{FF2B5EF4-FFF2-40B4-BE49-F238E27FC236}">
                <a16:creationId xmlns:a16="http://schemas.microsoft.com/office/drawing/2014/main" id="{09A4B6E1-E08D-4FF7-9931-7AFAEA3C886F}"/>
              </a:ext>
            </a:extLst>
          </p:cNvPr>
          <p:cNvGrpSpPr/>
          <p:nvPr/>
        </p:nvGrpSpPr>
        <p:grpSpPr>
          <a:xfrm>
            <a:off x="712301" y="3152312"/>
            <a:ext cx="2928257" cy="2762924"/>
            <a:chOff x="605974" y="3152312"/>
            <a:chExt cx="2928257" cy="2762924"/>
          </a:xfrm>
        </p:grpSpPr>
        <p:sp>
          <p:nvSpPr>
            <p:cNvPr id="28" name="矩形: 圆角 27">
              <a:extLst>
                <a:ext uri="{FF2B5EF4-FFF2-40B4-BE49-F238E27FC236}">
                  <a16:creationId xmlns:a16="http://schemas.microsoft.com/office/drawing/2014/main" id="{FBC527E8-F5AA-4E11-BB28-544DCFD77F3F}"/>
                </a:ext>
              </a:extLst>
            </p:cNvPr>
            <p:cNvSpPr/>
            <p:nvPr/>
          </p:nvSpPr>
          <p:spPr>
            <a:xfrm>
              <a:off x="605974" y="3152312"/>
              <a:ext cx="2928257" cy="2762924"/>
            </a:xfrm>
            <a:prstGeom prst="roundRect">
              <a:avLst>
                <a:gd name="adj" fmla="val 5699"/>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a:extLst>
                <a:ext uri="{FF2B5EF4-FFF2-40B4-BE49-F238E27FC236}">
                  <a16:creationId xmlns:a16="http://schemas.microsoft.com/office/drawing/2014/main" id="{A1FD3E17-614C-49CC-AAC4-6FA006AD88F5}"/>
                </a:ext>
              </a:extLst>
            </p:cNvPr>
            <p:cNvSpPr/>
            <p:nvPr/>
          </p:nvSpPr>
          <p:spPr>
            <a:xfrm>
              <a:off x="794659" y="3706460"/>
              <a:ext cx="799765" cy="1741930"/>
            </a:xfrm>
            <a:prstGeom prst="rect">
              <a:avLst/>
            </a:prstGeom>
            <a:solidFill>
              <a:schemeClr val="accent2">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rgbClr val="C00000"/>
                  </a:solidFill>
                  <a:latin typeface="微软雅黑" panose="020B0503020204020204" pitchFamily="34" charset="-122"/>
                  <a:ea typeface="微软雅黑" panose="020B0503020204020204" pitchFamily="34" charset="-122"/>
                </a:rPr>
                <a:t>CPU</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24" name="矩形 23">
              <a:extLst>
                <a:ext uri="{FF2B5EF4-FFF2-40B4-BE49-F238E27FC236}">
                  <a16:creationId xmlns:a16="http://schemas.microsoft.com/office/drawing/2014/main" id="{7FE0758E-1CD6-492D-95C7-AC6A64C40337}"/>
                </a:ext>
              </a:extLst>
            </p:cNvPr>
            <p:cNvSpPr/>
            <p:nvPr/>
          </p:nvSpPr>
          <p:spPr>
            <a:xfrm>
              <a:off x="2503716" y="3706460"/>
              <a:ext cx="799765" cy="1741927"/>
            </a:xfrm>
            <a:prstGeom prst="rect">
              <a:avLst/>
            </a:prstGeom>
            <a:solidFill>
              <a:schemeClr val="accent1">
                <a:lumMod val="60000"/>
                <a:lumOff val="4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000" dirty="0">
                  <a:solidFill>
                    <a:srgbClr val="C00000"/>
                  </a:solidFill>
                  <a:latin typeface="微软雅黑" panose="020B0503020204020204" pitchFamily="34" charset="-122"/>
                  <a:ea typeface="微软雅黑" panose="020B0503020204020204" pitchFamily="34" charset="-122"/>
                </a:rPr>
                <a:t>存</a:t>
              </a:r>
              <a:endParaRPr lang="en-US" altLang="zh-CN" sz="2000" dirty="0">
                <a:solidFill>
                  <a:srgbClr val="C00000"/>
                </a:solidFill>
                <a:latin typeface="微软雅黑" panose="020B0503020204020204" pitchFamily="34" charset="-122"/>
                <a:ea typeface="微软雅黑" panose="020B0503020204020204" pitchFamily="34" charset="-122"/>
              </a:endParaRPr>
            </a:p>
            <a:p>
              <a:pPr algn="ctr"/>
              <a:r>
                <a:rPr lang="zh-CN" altLang="en-US" sz="2000" dirty="0">
                  <a:solidFill>
                    <a:srgbClr val="C00000"/>
                  </a:solidFill>
                  <a:latin typeface="微软雅黑" panose="020B0503020204020204" pitchFamily="34" charset="-122"/>
                  <a:ea typeface="微软雅黑" panose="020B0503020204020204" pitchFamily="34" charset="-122"/>
                </a:rPr>
                <a:t>储</a:t>
              </a:r>
              <a:endParaRPr lang="en-US" altLang="zh-CN" sz="2000" dirty="0">
                <a:solidFill>
                  <a:srgbClr val="C00000"/>
                </a:solidFill>
                <a:latin typeface="微软雅黑" panose="020B0503020204020204" pitchFamily="34" charset="-122"/>
                <a:ea typeface="微软雅黑" panose="020B0503020204020204" pitchFamily="34" charset="-122"/>
              </a:endParaRPr>
            </a:p>
            <a:p>
              <a:pPr algn="ctr"/>
              <a:r>
                <a:rPr lang="zh-CN" altLang="en-US" sz="2000" dirty="0">
                  <a:solidFill>
                    <a:srgbClr val="C00000"/>
                  </a:solidFill>
                  <a:latin typeface="微软雅黑" panose="020B0503020204020204" pitchFamily="34" charset="-122"/>
                  <a:ea typeface="微软雅黑" panose="020B0503020204020204" pitchFamily="34" charset="-122"/>
                </a:rPr>
                <a:t>器</a:t>
              </a:r>
            </a:p>
          </p:txBody>
        </p:sp>
        <p:cxnSp>
          <p:nvCxnSpPr>
            <p:cNvPr id="4" name="直接箭头连接符 3">
              <a:extLst>
                <a:ext uri="{FF2B5EF4-FFF2-40B4-BE49-F238E27FC236}">
                  <a16:creationId xmlns:a16="http://schemas.microsoft.com/office/drawing/2014/main" id="{3823D144-C044-4522-955A-2C75647905B6}"/>
                </a:ext>
              </a:extLst>
            </p:cNvPr>
            <p:cNvCxnSpPr/>
            <p:nvPr/>
          </p:nvCxnSpPr>
          <p:spPr>
            <a:xfrm>
              <a:off x="1594424" y="4103915"/>
              <a:ext cx="909292" cy="0"/>
            </a:xfrm>
            <a:prstGeom prst="straightConnector1">
              <a:avLst/>
            </a:prstGeom>
            <a:ln w="53975">
              <a:tailEnd type="stealth"/>
            </a:ln>
          </p:spPr>
          <p:style>
            <a:lnRef idx="1">
              <a:schemeClr val="accent1"/>
            </a:lnRef>
            <a:fillRef idx="0">
              <a:schemeClr val="accent1"/>
            </a:fillRef>
            <a:effectRef idx="0">
              <a:schemeClr val="accent1"/>
            </a:effectRef>
            <a:fontRef idx="minor">
              <a:schemeClr val="tx1"/>
            </a:fontRef>
          </p:style>
        </p:cxnSp>
        <p:cxnSp>
          <p:nvCxnSpPr>
            <p:cNvPr id="27" name="直接箭头连接符 26">
              <a:extLst>
                <a:ext uri="{FF2B5EF4-FFF2-40B4-BE49-F238E27FC236}">
                  <a16:creationId xmlns:a16="http://schemas.microsoft.com/office/drawing/2014/main" id="{EDB30321-C12D-46F1-BC06-7E4B6DF32784}"/>
                </a:ext>
              </a:extLst>
            </p:cNvPr>
            <p:cNvCxnSpPr/>
            <p:nvPr/>
          </p:nvCxnSpPr>
          <p:spPr>
            <a:xfrm>
              <a:off x="1594424" y="5029201"/>
              <a:ext cx="909292" cy="0"/>
            </a:xfrm>
            <a:prstGeom prst="straightConnector1">
              <a:avLst/>
            </a:prstGeom>
            <a:ln w="53975">
              <a:headEnd type="stealth"/>
              <a:tailEnd type="stealth"/>
            </a:ln>
          </p:spPr>
          <p:style>
            <a:lnRef idx="1">
              <a:schemeClr val="accent1"/>
            </a:lnRef>
            <a:fillRef idx="0">
              <a:schemeClr val="accent1"/>
            </a:fillRef>
            <a:effectRef idx="0">
              <a:schemeClr val="accent1"/>
            </a:effectRef>
            <a:fontRef idx="minor">
              <a:schemeClr val="tx1"/>
            </a:fontRef>
          </p:style>
        </p:cxnSp>
        <p:sp>
          <p:nvSpPr>
            <p:cNvPr id="25" name="矩形 24">
              <a:extLst>
                <a:ext uri="{FF2B5EF4-FFF2-40B4-BE49-F238E27FC236}">
                  <a16:creationId xmlns:a16="http://schemas.microsoft.com/office/drawing/2014/main" id="{544C2314-757C-4049-AE2A-3311023CBB12}"/>
                </a:ext>
              </a:extLst>
            </p:cNvPr>
            <p:cNvSpPr/>
            <p:nvPr/>
          </p:nvSpPr>
          <p:spPr>
            <a:xfrm>
              <a:off x="1671141" y="3734583"/>
              <a:ext cx="646331" cy="369332"/>
            </a:xfrm>
            <a:prstGeom prst="rect">
              <a:avLst/>
            </a:prstGeom>
          </p:spPr>
          <p:txBody>
            <a:bodyPr wrap="none">
              <a:spAutoFit/>
            </a:bodyPr>
            <a:lstStyle/>
            <a:p>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sym typeface="Arial" panose="020B0604020202020204" pitchFamily="34" charset="0"/>
                </a:rPr>
                <a:t>地址</a:t>
              </a:r>
              <a:endParaRPr lang="zh-CN" altLang="en-US" dirty="0"/>
            </a:p>
          </p:txBody>
        </p:sp>
        <p:sp>
          <p:nvSpPr>
            <p:cNvPr id="29" name="矩形 28">
              <a:extLst>
                <a:ext uri="{FF2B5EF4-FFF2-40B4-BE49-F238E27FC236}">
                  <a16:creationId xmlns:a16="http://schemas.microsoft.com/office/drawing/2014/main" id="{9AD183E1-04BE-4CC4-BE39-85CC1776CD95}"/>
                </a:ext>
              </a:extLst>
            </p:cNvPr>
            <p:cNvSpPr/>
            <p:nvPr/>
          </p:nvSpPr>
          <p:spPr>
            <a:xfrm>
              <a:off x="1707629" y="5079058"/>
              <a:ext cx="646331" cy="369332"/>
            </a:xfrm>
            <a:prstGeom prst="rect">
              <a:avLst/>
            </a:prstGeom>
          </p:spPr>
          <p:txBody>
            <a:bodyPr wrap="none">
              <a:spAutoFit/>
            </a:bodyPr>
            <a:lstStyle/>
            <a:p>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sym typeface="Arial" panose="020B0604020202020204" pitchFamily="34" charset="0"/>
                </a:rPr>
                <a:t>数据</a:t>
              </a:r>
              <a:endParaRPr lang="zh-CN" altLang="en-US" dirty="0"/>
            </a:p>
          </p:txBody>
        </p:sp>
      </p:grpSp>
    </p:spTree>
    <p:extLst>
      <p:ext uri="{BB962C8B-B14F-4D97-AF65-F5344CB8AC3E}">
        <p14:creationId xmlns:p14="http://schemas.microsoft.com/office/powerpoint/2010/main" val="18095274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5"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blinds(vertical)">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wipe(down)">
                                      <p:cBhvr>
                                        <p:cTn id="12" dur="500"/>
                                        <p:tgtEl>
                                          <p:spTgt spid="31"/>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5"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linds(vertical)">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2098" name="标题 1"/>
          <p:cNvSpPr>
            <a:spLocks noGrp="1"/>
          </p:cNvSpPr>
          <p:nvPr>
            <p:ph type="title"/>
          </p:nvPr>
        </p:nvSpPr>
        <p:spPr>
          <a:xfrm>
            <a:off x="487822" y="257614"/>
            <a:ext cx="10515600" cy="617641"/>
          </a:xfrm>
        </p:spPr>
        <p:txBody>
          <a:bodyPr/>
          <a:lstStyle/>
          <a:p>
            <a:r>
              <a:rPr lang="zh-CN" altLang="en-US" dirty="0"/>
              <a:t>非时间指标</a:t>
            </a:r>
          </a:p>
        </p:txBody>
      </p:sp>
      <p:sp>
        <p:nvSpPr>
          <p:cNvPr id="132099" name="内容占位符 2"/>
          <p:cNvSpPr>
            <a:spLocks noGrp="1"/>
          </p:cNvSpPr>
          <p:nvPr>
            <p:ph idx="1"/>
          </p:nvPr>
        </p:nvSpPr>
        <p:spPr>
          <a:xfrm>
            <a:off x="487822" y="942764"/>
            <a:ext cx="10515599" cy="846648"/>
          </a:xfrm>
        </p:spPr>
        <p:txBody>
          <a:bodyPr/>
          <a:lstStyle/>
          <a:p>
            <a:pPr>
              <a:lnSpc>
                <a:spcPct val="150000"/>
              </a:lnSpc>
            </a:pPr>
            <a:r>
              <a:rPr lang="zh-CN" altLang="en-US" b="1" dirty="0"/>
              <a:t>主存容量与存储带宽</a:t>
            </a:r>
          </a:p>
        </p:txBody>
      </p:sp>
      <p:grpSp>
        <p:nvGrpSpPr>
          <p:cNvPr id="21" name="组合 20">
            <a:extLst>
              <a:ext uri="{FF2B5EF4-FFF2-40B4-BE49-F238E27FC236}">
                <a16:creationId xmlns:a16="http://schemas.microsoft.com/office/drawing/2014/main" id="{896A016C-EDF4-4081-B644-722F4FAAC0B2}"/>
              </a:ext>
            </a:extLst>
          </p:cNvPr>
          <p:cNvGrpSpPr/>
          <p:nvPr/>
        </p:nvGrpSpPr>
        <p:grpSpPr>
          <a:xfrm>
            <a:off x="1505355" y="1956733"/>
            <a:ext cx="6916727" cy="525138"/>
            <a:chOff x="5995044" y="5450962"/>
            <a:chExt cx="6101518" cy="553856"/>
          </a:xfrm>
        </p:grpSpPr>
        <p:sp>
          <p:nvSpPr>
            <p:cNvPr id="22" name="六边形 21">
              <a:extLst>
                <a:ext uri="{FF2B5EF4-FFF2-40B4-BE49-F238E27FC236}">
                  <a16:creationId xmlns:a16="http://schemas.microsoft.com/office/drawing/2014/main" id="{AAA7B7D2-7A27-45D3-BA66-72F4CF92CF06}"/>
                </a:ext>
              </a:extLst>
            </p:cNvPr>
            <p:cNvSpPr/>
            <p:nvPr/>
          </p:nvSpPr>
          <p:spPr>
            <a:xfrm>
              <a:off x="5995044" y="5450962"/>
              <a:ext cx="3678283" cy="553856"/>
            </a:xfrm>
            <a:prstGeom prst="hexagon">
              <a:avLst/>
            </a:prstGeom>
            <a:solidFill>
              <a:srgbClr val="59B2FF"/>
            </a:solidFill>
            <a:ln w="38100">
              <a:solidFill>
                <a:srgbClr val="E2E2E2"/>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dirty="0"/>
            </a:p>
          </p:txBody>
        </p:sp>
        <p:sp>
          <p:nvSpPr>
            <p:cNvPr id="23" name="标题 2">
              <a:extLst>
                <a:ext uri="{FF2B5EF4-FFF2-40B4-BE49-F238E27FC236}">
                  <a16:creationId xmlns:a16="http://schemas.microsoft.com/office/drawing/2014/main" id="{316436A3-C41E-4C35-B8F9-EC39AD96EE55}"/>
                </a:ext>
              </a:extLst>
            </p:cNvPr>
            <p:cNvSpPr txBox="1"/>
            <p:nvPr/>
          </p:nvSpPr>
          <p:spPr>
            <a:xfrm>
              <a:off x="6188846" y="5450962"/>
              <a:ext cx="5907716" cy="553856"/>
            </a:xfrm>
            <a:prstGeom prst="rect">
              <a:avLst/>
            </a:prstGeom>
          </p:spPr>
          <p:txBody>
            <a:bodyPr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n-US" altLang="zh-CN" sz="2275" dirty="0">
                  <a:solidFill>
                    <a:schemeClr val="bg1"/>
                  </a:solidFill>
                  <a:latin typeface="微软雅黑" panose="020B0503020204020204" pitchFamily="34" charset="-122"/>
                  <a:ea typeface="微软雅黑" panose="020B0503020204020204" pitchFamily="34" charset="-122"/>
                  <a:cs typeface="+mn-cs"/>
                </a:rPr>
                <a:t>3) </a:t>
              </a:r>
              <a:r>
                <a:rPr lang="zh-CN" altLang="en-US" sz="2275" b="1" dirty="0">
                  <a:solidFill>
                    <a:schemeClr val="bg1"/>
                  </a:solidFill>
                  <a:latin typeface="微软雅黑" panose="020B0503020204020204" pitchFamily="34" charset="-122"/>
                  <a:ea typeface="微软雅黑" panose="020B0503020204020204" pitchFamily="34" charset="-122"/>
                  <a:cs typeface="+mn-cs"/>
                </a:rPr>
                <a:t>主存容量与存储带宽 </a:t>
              </a:r>
            </a:p>
          </p:txBody>
        </p:sp>
      </p:grpSp>
      <p:grpSp>
        <p:nvGrpSpPr>
          <p:cNvPr id="24" name="组合 23">
            <a:extLst>
              <a:ext uri="{FF2B5EF4-FFF2-40B4-BE49-F238E27FC236}">
                <a16:creationId xmlns:a16="http://schemas.microsoft.com/office/drawing/2014/main" id="{29736F98-7C41-4BD1-80C9-E9C8B7BFC669}"/>
              </a:ext>
            </a:extLst>
          </p:cNvPr>
          <p:cNvGrpSpPr/>
          <p:nvPr/>
        </p:nvGrpSpPr>
        <p:grpSpPr>
          <a:xfrm>
            <a:off x="1505354" y="3152312"/>
            <a:ext cx="9278759" cy="2762924"/>
            <a:chOff x="160002" y="2321597"/>
            <a:chExt cx="7238704" cy="1928681"/>
          </a:xfrm>
          <a:solidFill>
            <a:schemeClr val="accent6">
              <a:lumMod val="20000"/>
              <a:lumOff val="80000"/>
            </a:schemeClr>
          </a:solidFill>
        </p:grpSpPr>
        <p:sp>
          <p:nvSpPr>
            <p:cNvPr id="25" name="矩形: 圆角 9">
              <a:extLst>
                <a:ext uri="{FF2B5EF4-FFF2-40B4-BE49-F238E27FC236}">
                  <a16:creationId xmlns:a16="http://schemas.microsoft.com/office/drawing/2014/main" id="{5F0FF9E0-8CA3-409A-BF71-D4B3ED10DDA6}"/>
                </a:ext>
              </a:extLst>
            </p:cNvPr>
            <p:cNvSpPr/>
            <p:nvPr/>
          </p:nvSpPr>
          <p:spPr>
            <a:xfrm>
              <a:off x="160002" y="2321597"/>
              <a:ext cx="7238704" cy="1928681"/>
            </a:xfrm>
            <a:prstGeom prst="roundRect">
              <a:avLst>
                <a:gd name="adj" fmla="val 5192"/>
              </a:avLst>
            </a:prstGeom>
            <a:grpFill/>
            <a:ln w="1587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96">
                <a:latin typeface="微软雅黑" panose="020B0503020204020204" pitchFamily="34" charset="-122"/>
                <a:ea typeface="微软雅黑" panose="020B0503020204020204" pitchFamily="34" charset="-122"/>
              </a:endParaRPr>
            </a:p>
          </p:txBody>
        </p:sp>
        <p:sp>
          <p:nvSpPr>
            <p:cNvPr id="26" name="内容占位符 2">
              <a:extLst>
                <a:ext uri="{FF2B5EF4-FFF2-40B4-BE49-F238E27FC236}">
                  <a16:creationId xmlns:a16="http://schemas.microsoft.com/office/drawing/2014/main" id="{32C7D8D4-85A3-4C25-85B0-3EAAA7193096}"/>
                </a:ext>
              </a:extLst>
            </p:cNvPr>
            <p:cNvSpPr txBox="1"/>
            <p:nvPr/>
          </p:nvSpPr>
          <p:spPr>
            <a:xfrm>
              <a:off x="312314" y="2321597"/>
              <a:ext cx="6977978" cy="1827137"/>
            </a:xfrm>
            <a:prstGeom prst="rect">
              <a:avLst/>
            </a:prstGeom>
            <a:grpFill/>
            <a:ln>
              <a:noFill/>
            </a:ln>
          </p:spPr>
          <p:txBody>
            <a:bodyPr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25103" indent="-325103" algn="just">
                <a:lnSpc>
                  <a:spcPct val="200000"/>
                </a:lnSpc>
                <a:spcBef>
                  <a:spcPts val="0"/>
                </a:spcBef>
                <a:buFont typeface="Wingdings" panose="05000000000000000000" pitchFamily="2" charset="2"/>
                <a:buChar char="u"/>
              </a:pPr>
              <a:r>
                <a:rPr lang="zh-CN" altLang="en-US" sz="2000" b="1" dirty="0">
                  <a:solidFill>
                    <a:srgbClr val="404040"/>
                  </a:solidFill>
                  <a:latin typeface="微软雅黑" panose="020B0503020204020204" pitchFamily="34" charset="-122"/>
                  <a:ea typeface="微软雅黑" panose="020B0503020204020204" pitchFamily="34" charset="-122"/>
                  <a:sym typeface="Arial" panose="020B0604020202020204" pitchFamily="34" charset="0"/>
                </a:rPr>
                <a:t>主存容量：</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sym typeface="Arial" panose="020B0604020202020204" pitchFamily="34" charset="0"/>
                </a:rPr>
                <a:t>是指一台计算机主存所包含的存储单元总数。</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sym typeface="Arial" panose="020B0604020202020204" pitchFamily="34" charset="0"/>
              </a:endParaRPr>
            </a:p>
            <a:p>
              <a:pPr marL="325103" indent="-325103" algn="just">
                <a:lnSpc>
                  <a:spcPct val="200000"/>
                </a:lnSpc>
                <a:spcBef>
                  <a:spcPts val="0"/>
                </a:spcBef>
                <a:buFont typeface="Wingdings" panose="05000000000000000000" pitchFamily="2" charset="2"/>
                <a:buChar char="u"/>
              </a:pPr>
              <a:r>
                <a:rPr lang="zh-CN" altLang="en-US" sz="2000" b="1" dirty="0">
                  <a:solidFill>
                    <a:srgbClr val="404040"/>
                  </a:solidFill>
                  <a:latin typeface="微软雅黑" panose="020B0503020204020204" pitchFamily="34" charset="-122"/>
                  <a:ea typeface="微软雅黑" panose="020B0503020204020204" pitchFamily="34" charset="-122"/>
                  <a:sym typeface="Arial" panose="020B0604020202020204" pitchFamily="34" charset="0"/>
                </a:rPr>
                <a:t>存储带宽： </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sym typeface="Arial" panose="020B0604020202020204" pitchFamily="34" charset="0"/>
                </a:rPr>
                <a:t>指单位时间内与主存交换的二进制信息量，单位</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sym typeface="Arial" panose="020B0604020202020204" pitchFamily="34" charset="0"/>
                </a:rPr>
                <a:t>Byte/s</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sym typeface="Arial" panose="020B0604020202020204" pitchFamily="34" charset="0"/>
                </a:rPr>
                <a:t>。</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sym typeface="Arial" panose="020B0604020202020204" pitchFamily="34" charset="0"/>
              </a:endParaRPr>
            </a:p>
            <a:p>
              <a:pPr marL="0" indent="0" algn="just">
                <a:lnSpc>
                  <a:spcPct val="200000"/>
                </a:lnSpc>
                <a:spcBef>
                  <a:spcPts val="0"/>
                </a:spcBef>
                <a:buNone/>
              </a:pP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sym typeface="Arial" panose="020B0604020202020204" pitchFamily="34" charset="0"/>
                </a:rPr>
                <a:t>   (</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sym typeface="Arial" panose="020B0604020202020204" pitchFamily="34" charset="0"/>
                </a:rPr>
                <a:t>影响存储带宽的指标包括数据位宽和数据传输速率</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sym typeface="Arial" panose="020B0604020202020204" pitchFamily="34" charset="0"/>
                </a:rPr>
                <a:t>)</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sym typeface="Arial" panose="020B0604020202020204" pitchFamily="34" charset="0"/>
                </a:rPr>
                <a:t>。</a:t>
              </a:r>
            </a:p>
          </p:txBody>
        </p:sp>
      </p:grpSp>
    </p:spTree>
    <p:extLst>
      <p:ext uri="{BB962C8B-B14F-4D97-AF65-F5344CB8AC3E}">
        <p14:creationId xmlns:p14="http://schemas.microsoft.com/office/powerpoint/2010/main" val="179489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5"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blinds(vertical)">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5" fill="hold"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blinds(vertical)">
                                      <p:cBhvr>
                                        <p:cTn id="12"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5170" name="标题 1"/>
          <p:cNvSpPr>
            <a:spLocks noGrp="1"/>
          </p:cNvSpPr>
          <p:nvPr>
            <p:ph type="title"/>
          </p:nvPr>
        </p:nvSpPr>
        <p:spPr>
          <a:xfrm>
            <a:off x="487822" y="257614"/>
            <a:ext cx="10515600" cy="617641"/>
          </a:xfrm>
        </p:spPr>
        <p:txBody>
          <a:bodyPr/>
          <a:lstStyle/>
          <a:p>
            <a:r>
              <a:rPr lang="en-US" altLang="zh-CN"/>
              <a:t>CPU</a:t>
            </a:r>
            <a:r>
              <a:rPr lang="zh-CN" altLang="en-US"/>
              <a:t>时间（时间指标）</a:t>
            </a:r>
          </a:p>
        </p:txBody>
      </p:sp>
      <p:sp>
        <p:nvSpPr>
          <p:cNvPr id="135171" name="内容占位符 2"/>
          <p:cNvSpPr>
            <a:spLocks noGrp="1"/>
          </p:cNvSpPr>
          <p:nvPr>
            <p:ph idx="1"/>
          </p:nvPr>
        </p:nvSpPr>
        <p:spPr/>
        <p:txBody>
          <a:bodyPr>
            <a:normAutofit/>
          </a:bodyPr>
          <a:lstStyle/>
          <a:p>
            <a:pPr>
              <a:lnSpc>
                <a:spcPct val="150000"/>
              </a:lnSpc>
              <a:spcAft>
                <a:spcPct val="30000"/>
              </a:spcAft>
            </a:pPr>
            <a:r>
              <a:rPr lang="zh-CN" altLang="en-US" b="1" dirty="0">
                <a:latin typeface="Segoe UI Black" panose="020B0A02040204020203" pitchFamily="34" charset="0"/>
                <a:ea typeface="Segoe UI Black" panose="020B0A02040204020203" pitchFamily="34" charset="0"/>
                <a:cs typeface="Segoe UI Black" panose="020B0A02040204020203" pitchFamily="34" charset="0"/>
              </a:rPr>
              <a:t>频率，时钟周期，外频，倍频</a:t>
            </a:r>
            <a:endParaRPr lang="en-US" altLang="zh-CN" b="1" dirty="0">
              <a:latin typeface="Segoe UI Black" panose="020B0A02040204020203" pitchFamily="34" charset="0"/>
              <a:ea typeface="Segoe UI Black" panose="020B0A02040204020203" pitchFamily="34" charset="0"/>
              <a:cs typeface="Segoe UI Black" panose="020B0A02040204020203" pitchFamily="34" charset="0"/>
            </a:endParaRPr>
          </a:p>
          <a:p>
            <a:pPr>
              <a:lnSpc>
                <a:spcPct val="150000"/>
              </a:lnSpc>
              <a:spcAft>
                <a:spcPct val="30000"/>
              </a:spcAft>
            </a:pPr>
            <a:r>
              <a:rPr lang="en-US" altLang="zh-CN" dirty="0">
                <a:latin typeface="Segoe UI Black" panose="020B0A02040204020203" pitchFamily="34" charset="0"/>
                <a:ea typeface="Segoe UI Black" panose="020B0A02040204020203" pitchFamily="34" charset="0"/>
                <a:cs typeface="Segoe UI Black" panose="020B0A02040204020203" pitchFamily="34" charset="0"/>
              </a:rPr>
              <a:t>CPI</a:t>
            </a:r>
            <a:r>
              <a:rPr lang="en-US" altLang="zh-CN" dirty="0"/>
              <a:t> </a:t>
            </a:r>
            <a:r>
              <a:rPr lang="en-US" altLang="zh-CN" dirty="0">
                <a:sym typeface="Symbol" pitchFamily="18" charset="2"/>
              </a:rPr>
              <a:t> (Clock cycles Per Instruction)</a:t>
            </a:r>
          </a:p>
          <a:p>
            <a:pPr lvl="1">
              <a:lnSpc>
                <a:spcPct val="150000"/>
              </a:lnSpc>
              <a:spcAft>
                <a:spcPct val="30000"/>
              </a:spcAft>
            </a:pPr>
            <a:r>
              <a:rPr lang="en-US" altLang="zh-CN" dirty="0">
                <a:sym typeface="Symbol" pitchFamily="18" charset="2"/>
              </a:rPr>
              <a:t>ADD  MOV  DIV   MUL  </a:t>
            </a:r>
            <a:r>
              <a:rPr lang="zh-CN" altLang="en-US" dirty="0">
                <a:sym typeface="Symbol" pitchFamily="18" charset="2"/>
              </a:rPr>
              <a:t>定点</a:t>
            </a:r>
            <a:r>
              <a:rPr lang="en-US" altLang="zh-CN" dirty="0">
                <a:sym typeface="Symbol" pitchFamily="18" charset="2"/>
              </a:rPr>
              <a:t>/</a:t>
            </a:r>
            <a:r>
              <a:rPr lang="zh-CN" altLang="en-US" dirty="0">
                <a:sym typeface="Symbol" pitchFamily="18" charset="2"/>
              </a:rPr>
              <a:t>浮点指令</a:t>
            </a:r>
            <a:endParaRPr lang="en-US" altLang="zh-CN" dirty="0">
              <a:sym typeface="Symbol" pitchFamily="18" charset="2"/>
            </a:endParaRPr>
          </a:p>
          <a:p>
            <a:pPr>
              <a:lnSpc>
                <a:spcPct val="150000"/>
              </a:lnSpc>
              <a:spcAft>
                <a:spcPct val="30000"/>
              </a:spcAft>
            </a:pPr>
            <a:r>
              <a:rPr lang="en-US" altLang="zh-CN" dirty="0">
                <a:latin typeface="Segoe UI Black" panose="020B0A02040204020203" pitchFamily="34" charset="0"/>
                <a:ea typeface="Segoe UI Black" panose="020B0A02040204020203" pitchFamily="34" charset="0"/>
                <a:cs typeface="Segoe UI Black" panose="020B0A02040204020203" pitchFamily="34" charset="0"/>
              </a:rPr>
              <a:t>IPC </a:t>
            </a:r>
            <a:r>
              <a:rPr lang="en-US" altLang="zh-CN" dirty="0">
                <a:sym typeface="Symbol" pitchFamily="18" charset="2"/>
              </a:rPr>
              <a:t> (Instructions Per Clock cycle)  </a:t>
            </a:r>
          </a:p>
          <a:p>
            <a:pPr lvl="1">
              <a:lnSpc>
                <a:spcPct val="150000"/>
              </a:lnSpc>
              <a:spcAft>
                <a:spcPct val="30000"/>
              </a:spcAft>
            </a:pPr>
            <a:r>
              <a:rPr lang="zh-CN" altLang="en-US" dirty="0">
                <a:sym typeface="Symbol" pitchFamily="18" charset="2"/>
              </a:rPr>
              <a:t>强调并行</a:t>
            </a:r>
            <a:endParaRPr lang="en-US" altLang="zh-CN" dirty="0">
              <a:sym typeface="Symbol" pitchFamily="18" charset="2"/>
            </a:endParaRPr>
          </a:p>
          <a:p>
            <a:pPr>
              <a:lnSpc>
                <a:spcPct val="150000"/>
              </a:lnSpc>
              <a:spcAft>
                <a:spcPct val="30000"/>
              </a:spcAft>
            </a:pPr>
            <a:r>
              <a:rPr lang="en-US" altLang="zh-CN" dirty="0">
                <a:latin typeface="Segoe UI Black" panose="020B0A02040204020203" pitchFamily="34" charset="0"/>
                <a:ea typeface="Segoe UI Black" panose="020B0A02040204020203" pitchFamily="34" charset="0"/>
                <a:cs typeface="Segoe UI Black" panose="020B0A02040204020203" pitchFamily="34" charset="0"/>
                <a:sym typeface="Symbol" pitchFamily="18" charset="2"/>
              </a:rPr>
              <a:t>MIPS / MFLOPS</a:t>
            </a:r>
          </a:p>
          <a:p>
            <a:pPr>
              <a:spcBef>
                <a:spcPct val="30000"/>
              </a:spcBef>
              <a:spcAft>
                <a:spcPct val="30000"/>
              </a:spcAft>
            </a:pPr>
            <a:r>
              <a:rPr lang="en-US" altLang="zh-CN" dirty="0">
                <a:latin typeface="Segoe UI Black" panose="020B0A02040204020203" pitchFamily="34" charset="0"/>
                <a:ea typeface="Segoe UI Black" panose="020B0A02040204020203" pitchFamily="34" charset="0"/>
                <a:cs typeface="Segoe UI Black" panose="020B0A02040204020203" pitchFamily="34" charset="0"/>
                <a:sym typeface="Symbol" pitchFamily="18" charset="2"/>
              </a:rPr>
              <a:t>CPU</a:t>
            </a:r>
            <a:r>
              <a:rPr lang="zh-CN" altLang="en-US" dirty="0">
                <a:latin typeface="Segoe UI Black" panose="020B0A02040204020203" pitchFamily="34" charset="0"/>
                <a:ea typeface="Segoe UI Black" panose="020B0A02040204020203" pitchFamily="34" charset="0"/>
                <a:cs typeface="Segoe UI Black" panose="020B0A02040204020203" pitchFamily="34" charset="0"/>
                <a:sym typeface="Symbol" pitchFamily="18" charset="2"/>
              </a:rPr>
              <a:t>时间</a:t>
            </a:r>
            <a:endParaRPr lang="en-US" altLang="zh-CN" dirty="0">
              <a:sym typeface="Symbol" pitchFamily="18" charset="2"/>
            </a:endParaRPr>
          </a:p>
          <a:p>
            <a:pPr lvl="1">
              <a:lnSpc>
                <a:spcPct val="150000"/>
              </a:lnSpc>
              <a:spcAft>
                <a:spcPct val="30000"/>
              </a:spcAft>
            </a:pPr>
            <a:endParaRPr lang="en-US" altLang="zh-CN" dirty="0">
              <a:sym typeface="Symbol" pitchFamily="18" charset="2"/>
            </a:endParaRPr>
          </a:p>
          <a:p>
            <a:pPr lvl="2">
              <a:lnSpc>
                <a:spcPct val="150000"/>
              </a:lnSpc>
              <a:spcAft>
                <a:spcPct val="30000"/>
              </a:spcAft>
            </a:pPr>
            <a:endParaRPr lang="en-US" altLang="zh-CN" dirty="0">
              <a:sym typeface="Symbol" pitchFamily="18" charset="2"/>
            </a:endParaRPr>
          </a:p>
          <a:p>
            <a:pPr lvl="1">
              <a:lnSpc>
                <a:spcPct val="150000"/>
              </a:lnSpc>
              <a:spcAft>
                <a:spcPct val="30000"/>
              </a:spcAft>
            </a:pPr>
            <a:endParaRPr lang="en-US" altLang="zh-CN" dirty="0">
              <a:sym typeface="Symbol" pitchFamily="18" charset="2"/>
            </a:endParaRPr>
          </a:p>
          <a:p>
            <a:pPr>
              <a:spcBef>
                <a:spcPct val="30000"/>
              </a:spcBef>
              <a:spcAft>
                <a:spcPct val="30000"/>
              </a:spcAft>
            </a:pPr>
            <a:endParaRPr lang="zh-CN" altLang="en-US" sz="2600" dirty="0">
              <a:solidFill>
                <a:srgbClr val="000000"/>
              </a:solidFill>
              <a:latin typeface="Times New Roman" pitchFamily="18" charset="0"/>
              <a:sym typeface="Symbol" pitchFamily="18" charset="2"/>
            </a:endParaRPr>
          </a:p>
          <a:p>
            <a:endParaRPr lang="zh-CN" altLang="en-US" dirty="0"/>
          </a:p>
        </p:txBody>
      </p:sp>
      <p:pic>
        <p:nvPicPr>
          <p:cNvPr id="5" name="图片 4">
            <a:extLst>
              <a:ext uri="{FF2B5EF4-FFF2-40B4-BE49-F238E27FC236}">
                <a16:creationId xmlns:a16="http://schemas.microsoft.com/office/drawing/2014/main" id="{3317183E-E51E-4552-8E58-EC0C7D8D393E}"/>
              </a:ext>
            </a:extLst>
          </p:cNvPr>
          <p:cNvPicPr>
            <a:picLocks noChangeAspect="1"/>
          </p:cNvPicPr>
          <p:nvPr/>
        </p:nvPicPr>
        <p:blipFill>
          <a:blip r:embed="rId2"/>
          <a:stretch>
            <a:fillRect/>
          </a:stretch>
        </p:blipFill>
        <p:spPr>
          <a:xfrm>
            <a:off x="9086887" y="3115340"/>
            <a:ext cx="2103480" cy="2902688"/>
          </a:xfrm>
          <a:prstGeom prst="rect">
            <a:avLst/>
          </a:prstGeom>
        </p:spPr>
      </p:pic>
    </p:spTree>
    <p:extLst>
      <p:ext uri="{BB962C8B-B14F-4D97-AF65-F5344CB8AC3E}">
        <p14:creationId xmlns:p14="http://schemas.microsoft.com/office/powerpoint/2010/main" val="219246089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0966FC-10FB-4AB4-903E-31428535F44A}"/>
              </a:ext>
            </a:extLst>
          </p:cNvPr>
          <p:cNvSpPr>
            <a:spLocks noGrp="1"/>
          </p:cNvSpPr>
          <p:nvPr>
            <p:ph type="title"/>
          </p:nvPr>
        </p:nvSpPr>
        <p:spPr>
          <a:xfrm>
            <a:off x="487822" y="257614"/>
            <a:ext cx="10515600" cy="617641"/>
          </a:xfrm>
        </p:spPr>
        <p:txBody>
          <a:bodyPr/>
          <a:lstStyle/>
          <a:p>
            <a:r>
              <a:rPr lang="zh-CN" altLang="en-US" dirty="0"/>
              <a:t>时间指标</a:t>
            </a:r>
          </a:p>
        </p:txBody>
      </p:sp>
      <p:sp>
        <p:nvSpPr>
          <p:cNvPr id="3" name="内容占位符 2">
            <a:extLst>
              <a:ext uri="{FF2B5EF4-FFF2-40B4-BE49-F238E27FC236}">
                <a16:creationId xmlns:a16="http://schemas.microsoft.com/office/drawing/2014/main" id="{AE139332-DD01-4678-BFE5-03F620A8D93B}"/>
              </a:ext>
            </a:extLst>
          </p:cNvPr>
          <p:cNvSpPr>
            <a:spLocks noGrp="1"/>
          </p:cNvSpPr>
          <p:nvPr>
            <p:ph idx="1"/>
          </p:nvPr>
        </p:nvSpPr>
        <p:spPr>
          <a:xfrm>
            <a:off x="487822" y="942764"/>
            <a:ext cx="11181664" cy="5637024"/>
          </a:xfrm>
        </p:spPr>
        <p:txBody>
          <a:bodyPr>
            <a:normAutofit/>
          </a:bodyPr>
          <a:lstStyle/>
          <a:p>
            <a:pPr>
              <a:lnSpc>
                <a:spcPct val="130000"/>
              </a:lnSpc>
            </a:pPr>
            <a:r>
              <a:rPr lang="zh-CN" altLang="en-US" b="1" dirty="0">
                <a:solidFill>
                  <a:srgbClr val="404040"/>
                </a:solidFill>
                <a:sym typeface="Arial" panose="020B0604020202020204" pitchFamily="34" charset="0"/>
              </a:rPr>
              <a:t>主频</a:t>
            </a:r>
            <a:r>
              <a:rPr lang="en-US" altLang="zh-CN" b="1" dirty="0">
                <a:solidFill>
                  <a:srgbClr val="404040"/>
                </a:solidFill>
                <a:sym typeface="Arial" panose="020B0604020202020204" pitchFamily="34" charset="0"/>
              </a:rPr>
              <a:t>f</a:t>
            </a:r>
          </a:p>
          <a:p>
            <a:pPr lvl="1">
              <a:lnSpc>
                <a:spcPct val="130000"/>
              </a:lnSpc>
            </a:pPr>
            <a:r>
              <a:rPr lang="en-US" altLang="zh-CN" sz="2200" dirty="0">
                <a:sym typeface="Arial" panose="020B0604020202020204" pitchFamily="34" charset="0"/>
              </a:rPr>
              <a:t>CPU</a:t>
            </a:r>
            <a:r>
              <a:rPr lang="zh-CN" altLang="en-US" sz="2200" dirty="0">
                <a:sym typeface="Arial" panose="020B0604020202020204" pitchFamily="34" charset="0"/>
              </a:rPr>
              <a:t>工作的时钟频率，与</a:t>
            </a:r>
            <a:r>
              <a:rPr lang="en-US" altLang="zh-CN" sz="2200" dirty="0">
                <a:sym typeface="Arial" panose="020B0604020202020204" pitchFamily="34" charset="0"/>
              </a:rPr>
              <a:t>CPU</a:t>
            </a:r>
            <a:r>
              <a:rPr lang="zh-CN" altLang="en-US" sz="2200" dirty="0">
                <a:sym typeface="Arial" panose="020B0604020202020204" pitchFamily="34" charset="0"/>
              </a:rPr>
              <a:t>运算能力之间不是唯一的、直接关系；</a:t>
            </a:r>
            <a:endParaRPr lang="en-US" altLang="zh-CN" sz="2200" dirty="0">
              <a:sym typeface="Arial" panose="020B0604020202020204" pitchFamily="34" charset="0"/>
            </a:endParaRPr>
          </a:p>
          <a:p>
            <a:pPr>
              <a:lnSpc>
                <a:spcPct val="130000"/>
              </a:lnSpc>
            </a:pPr>
            <a:r>
              <a:rPr lang="zh-CN" altLang="en-US" b="1" dirty="0">
                <a:solidFill>
                  <a:srgbClr val="404040"/>
                </a:solidFill>
              </a:rPr>
              <a:t>时钟周期</a:t>
            </a:r>
            <a:r>
              <a:rPr lang="en-US" altLang="zh-CN" b="1" dirty="0">
                <a:solidFill>
                  <a:srgbClr val="404040"/>
                </a:solidFill>
              </a:rPr>
              <a:t>T = 1/f</a:t>
            </a:r>
          </a:p>
          <a:p>
            <a:pPr lvl="1">
              <a:lnSpc>
                <a:spcPct val="130000"/>
              </a:lnSpc>
            </a:pPr>
            <a:r>
              <a:rPr lang="zh-CN" altLang="en-US" sz="2200" dirty="0"/>
              <a:t>计算机中最基本的、最小的时间单位。一个时钟周期</a:t>
            </a:r>
            <a:r>
              <a:rPr lang="en-US" altLang="zh-CN" sz="2200" dirty="0"/>
              <a:t>CPU</a:t>
            </a:r>
            <a:r>
              <a:rPr lang="zh-CN" altLang="en-US" sz="2200" dirty="0"/>
              <a:t>仅完成一个最基本的动作；</a:t>
            </a:r>
            <a:endParaRPr lang="en-US" altLang="zh-CN" sz="2200" dirty="0"/>
          </a:p>
          <a:p>
            <a:pPr marL="342900" lvl="1" indent="-342900">
              <a:lnSpc>
                <a:spcPct val="130000"/>
              </a:lnSpc>
              <a:spcBef>
                <a:spcPts val="1000"/>
              </a:spcBef>
              <a:buFont typeface="Wingdings" panose="05000000000000000000" pitchFamily="2" charset="2"/>
              <a:buChar char="n"/>
            </a:pPr>
            <a:r>
              <a:rPr lang="zh-CN" altLang="en-US" sz="2600" b="1" dirty="0">
                <a:solidFill>
                  <a:srgbClr val="404040"/>
                </a:solidFill>
              </a:rPr>
              <a:t>外频</a:t>
            </a:r>
            <a:endParaRPr lang="en-US" altLang="zh-CN" sz="2600" b="1" dirty="0">
              <a:solidFill>
                <a:srgbClr val="404040"/>
              </a:solidFill>
            </a:endParaRPr>
          </a:p>
          <a:p>
            <a:pPr lvl="1">
              <a:lnSpc>
                <a:spcPct val="130000"/>
              </a:lnSpc>
            </a:pPr>
            <a:r>
              <a:rPr lang="zh-CN" altLang="en-US" sz="2200" dirty="0"/>
              <a:t>系统总线的工作频率，</a:t>
            </a:r>
            <a:r>
              <a:rPr lang="en-US" altLang="zh-CN" sz="2200" dirty="0"/>
              <a:t>CPU</a:t>
            </a:r>
            <a:r>
              <a:rPr lang="zh-CN" altLang="en-US" sz="2200" dirty="0"/>
              <a:t>与主板之间同步运行的速度，标准外频</a:t>
            </a:r>
            <a:r>
              <a:rPr lang="en-US" altLang="zh-CN" sz="2200" dirty="0"/>
              <a:t>66MHz</a:t>
            </a:r>
            <a:r>
              <a:rPr lang="zh-CN" altLang="en-US" sz="2200" dirty="0"/>
              <a:t>、</a:t>
            </a:r>
            <a:r>
              <a:rPr lang="en-US" altLang="zh-CN" sz="2200" dirty="0"/>
              <a:t>100MHz</a:t>
            </a:r>
            <a:r>
              <a:rPr lang="zh-CN" altLang="en-US" sz="2200" dirty="0"/>
              <a:t>、</a:t>
            </a:r>
            <a:r>
              <a:rPr lang="en-US" altLang="zh-CN" sz="2200" dirty="0"/>
              <a:t>133MHz</a:t>
            </a:r>
            <a:r>
              <a:rPr lang="zh-CN" altLang="en-US" sz="2200" dirty="0"/>
              <a:t>、</a:t>
            </a:r>
            <a:r>
              <a:rPr lang="en-US" altLang="zh-CN" sz="2200" dirty="0"/>
              <a:t>200MHz</a:t>
            </a:r>
            <a:r>
              <a:rPr lang="zh-CN" altLang="en-US" sz="2200" dirty="0"/>
              <a:t>、</a:t>
            </a:r>
            <a:r>
              <a:rPr lang="en-US" altLang="zh-CN" sz="2200" dirty="0"/>
              <a:t>400MHz</a:t>
            </a:r>
          </a:p>
          <a:p>
            <a:pPr marL="342900" lvl="1" indent="-342900">
              <a:lnSpc>
                <a:spcPct val="130000"/>
              </a:lnSpc>
              <a:spcBef>
                <a:spcPts val="1000"/>
              </a:spcBef>
              <a:buFont typeface="Wingdings" panose="05000000000000000000" pitchFamily="2" charset="2"/>
              <a:buChar char="n"/>
            </a:pPr>
            <a:r>
              <a:rPr lang="zh-CN" altLang="en-US" sz="2600" b="1" dirty="0">
                <a:solidFill>
                  <a:srgbClr val="404040"/>
                </a:solidFill>
              </a:rPr>
              <a:t>倍频</a:t>
            </a:r>
            <a:endParaRPr lang="en-US" altLang="zh-CN" sz="2600" b="1" dirty="0">
              <a:solidFill>
                <a:srgbClr val="404040"/>
              </a:solidFill>
            </a:endParaRPr>
          </a:p>
          <a:p>
            <a:pPr lvl="1">
              <a:lnSpc>
                <a:spcPct val="130000"/>
              </a:lnSpc>
            </a:pPr>
            <a:r>
              <a:rPr lang="zh-CN" altLang="en-US" sz="2200" b="1" dirty="0"/>
              <a:t>主频</a:t>
            </a:r>
            <a:r>
              <a:rPr lang="en-US" altLang="zh-CN" sz="2200" b="1" dirty="0"/>
              <a:t>=</a:t>
            </a:r>
            <a:r>
              <a:rPr lang="zh-CN" altLang="en-US" sz="2200" b="1" dirty="0"/>
              <a:t>外频</a:t>
            </a:r>
            <a:r>
              <a:rPr lang="en-US" altLang="zh-CN" sz="2200" b="1" dirty="0"/>
              <a:t>×</a:t>
            </a:r>
            <a:r>
              <a:rPr lang="zh-CN" altLang="en-US" sz="2200" b="1" dirty="0"/>
              <a:t>倍频</a:t>
            </a:r>
            <a:r>
              <a:rPr lang="zh-CN" altLang="en-US" sz="2200" dirty="0"/>
              <a:t> ，</a:t>
            </a:r>
            <a:r>
              <a:rPr lang="en-US" altLang="zh-CN" sz="2200" dirty="0">
                <a:sym typeface="Arial" panose="020B0604020202020204" pitchFamily="34" charset="0"/>
              </a:rPr>
              <a:t> Pentium 4 2.4G </a:t>
            </a:r>
            <a:r>
              <a:rPr lang="zh-CN" altLang="en-US" sz="2200" dirty="0">
                <a:sym typeface="Arial" panose="020B0604020202020204" pitchFamily="34" charset="0"/>
              </a:rPr>
              <a:t>主频  </a:t>
            </a:r>
            <a:r>
              <a:rPr lang="en-US" altLang="zh-CN" sz="2200" dirty="0">
                <a:sym typeface="Arial" panose="020B0604020202020204" pitchFamily="34" charset="0"/>
              </a:rPr>
              <a:t>2400M = 133M (</a:t>
            </a:r>
            <a:r>
              <a:rPr lang="zh-CN" altLang="en-US" sz="2200" dirty="0">
                <a:sym typeface="Arial" panose="020B0604020202020204" pitchFamily="34" charset="0"/>
              </a:rPr>
              <a:t>外频</a:t>
            </a:r>
            <a:r>
              <a:rPr lang="en-US" altLang="zh-CN" sz="2200" dirty="0">
                <a:sym typeface="Arial" panose="020B0604020202020204" pitchFamily="34" charset="0"/>
              </a:rPr>
              <a:t>) × 18 (</a:t>
            </a:r>
            <a:r>
              <a:rPr lang="zh-CN" altLang="en-US" sz="2200" dirty="0">
                <a:sym typeface="Arial" panose="020B0604020202020204" pitchFamily="34" charset="0"/>
              </a:rPr>
              <a:t>倍频</a:t>
            </a:r>
            <a:r>
              <a:rPr lang="en-US" altLang="zh-CN" sz="2200" dirty="0">
                <a:sym typeface="Arial" panose="020B0604020202020204" pitchFamily="34" charset="0"/>
              </a:rPr>
              <a:t>)</a:t>
            </a:r>
          </a:p>
          <a:p>
            <a:pPr lvl="1">
              <a:lnSpc>
                <a:spcPct val="130000"/>
              </a:lnSpc>
            </a:pPr>
            <a:r>
              <a:rPr lang="zh-CN" altLang="en-US" sz="2200" dirty="0"/>
              <a:t>调整倍频可以获得较高的主频，</a:t>
            </a:r>
            <a:r>
              <a:rPr lang="en-US" altLang="zh-CN" sz="2200" dirty="0"/>
              <a:t>486</a:t>
            </a:r>
            <a:r>
              <a:rPr lang="zh-CN" altLang="en-US" sz="2200" dirty="0"/>
              <a:t>后出现的技术，使得外设低频，</a:t>
            </a:r>
            <a:r>
              <a:rPr lang="en-US" altLang="zh-CN" sz="2200" dirty="0"/>
              <a:t>CPU</a:t>
            </a:r>
            <a:r>
              <a:rPr lang="zh-CN" altLang="en-US" sz="2200" dirty="0"/>
              <a:t>高频</a:t>
            </a:r>
            <a:endParaRPr lang="zh-CN" altLang="en-US" sz="2800" dirty="0">
              <a:solidFill>
                <a:schemeClr val="tx1">
                  <a:lumMod val="75000"/>
                  <a:lumOff val="25000"/>
                </a:schemeClr>
              </a:solidFill>
              <a:sym typeface="Arial" panose="020B0604020202020204" pitchFamily="34" charset="0"/>
            </a:endParaRPr>
          </a:p>
          <a:p>
            <a:endParaRPr lang="zh-CN" altLang="en-US" dirty="0"/>
          </a:p>
        </p:txBody>
      </p:sp>
    </p:spTree>
    <p:extLst>
      <p:ext uri="{BB962C8B-B14F-4D97-AF65-F5344CB8AC3E}">
        <p14:creationId xmlns:p14="http://schemas.microsoft.com/office/powerpoint/2010/main" val="59292260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lstStyle/>
          <a:p>
            <a:r>
              <a:rPr lang="en-US" altLang="zh-CN" dirty="0"/>
              <a:t>CPU-Z</a:t>
            </a:r>
            <a:endParaRPr lang="zh-CN" altLang="en-US" dirty="0"/>
          </a:p>
        </p:txBody>
      </p:sp>
      <p:pic>
        <p:nvPicPr>
          <p:cNvPr id="4" name="内容占位符 3"/>
          <p:cNvPicPr>
            <a:picLocks noGrp="1" noChangeAspect="1"/>
          </p:cNvPicPr>
          <p:nvPr>
            <p:ph idx="1"/>
          </p:nvPr>
        </p:nvPicPr>
        <p:blipFill>
          <a:blip r:embed="rId2"/>
          <a:stretch>
            <a:fillRect/>
          </a:stretch>
        </p:blipFill>
        <p:spPr>
          <a:xfrm>
            <a:off x="3421836" y="774144"/>
            <a:ext cx="5626468" cy="5612507"/>
          </a:xfrm>
          <a:prstGeom prst="rect">
            <a:avLst/>
          </a:prstGeom>
        </p:spPr>
      </p:pic>
      <p:sp>
        <p:nvSpPr>
          <p:cNvPr id="5" name="矩形 4"/>
          <p:cNvSpPr/>
          <p:nvPr/>
        </p:nvSpPr>
        <p:spPr>
          <a:xfrm>
            <a:off x="3583173" y="4083138"/>
            <a:ext cx="2509284" cy="147769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4936438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154F9A-A084-4CC5-9B85-CAD2A10CD653}"/>
              </a:ext>
            </a:extLst>
          </p:cNvPr>
          <p:cNvSpPr>
            <a:spLocks noGrp="1"/>
          </p:cNvSpPr>
          <p:nvPr>
            <p:ph type="title"/>
          </p:nvPr>
        </p:nvSpPr>
        <p:spPr>
          <a:xfrm>
            <a:off x="487822" y="257614"/>
            <a:ext cx="10515600" cy="617641"/>
          </a:xfrm>
        </p:spPr>
        <p:txBody>
          <a:bodyPr/>
          <a:lstStyle/>
          <a:p>
            <a:r>
              <a:rPr lang="en-US" altLang="zh-CN" dirty="0"/>
              <a:t>Pascal </a:t>
            </a:r>
            <a:r>
              <a:rPr lang="zh-CN" altLang="en-US" dirty="0"/>
              <a:t>机械加法机   </a:t>
            </a:r>
            <a:r>
              <a:rPr lang="en-US" altLang="zh-CN" dirty="0"/>
              <a:t>1642</a:t>
            </a:r>
            <a:endParaRPr lang="zh-CN" altLang="en-US" dirty="0"/>
          </a:p>
        </p:txBody>
      </p:sp>
      <p:sp>
        <p:nvSpPr>
          <p:cNvPr id="4" name="Rectangle 2" descr="栎木">
            <a:extLst>
              <a:ext uri="{FF2B5EF4-FFF2-40B4-BE49-F238E27FC236}">
                <a16:creationId xmlns:a16="http://schemas.microsoft.com/office/drawing/2014/main" id="{D479E933-819C-4F5C-8030-E287D1FE6D79}"/>
              </a:ext>
            </a:extLst>
          </p:cNvPr>
          <p:cNvSpPr>
            <a:spLocks noChangeArrowheads="1"/>
          </p:cNvSpPr>
          <p:nvPr/>
        </p:nvSpPr>
        <p:spPr bwMode="auto">
          <a:xfrm>
            <a:off x="7091916" y="2408349"/>
            <a:ext cx="3594100" cy="3581400"/>
          </a:xfrm>
          <a:prstGeom prst="rect">
            <a:avLst/>
          </a:prstGeom>
          <a:blipFill dpi="0" rotWithShape="1">
            <a:blip r:embed="rId2" cstate="print"/>
            <a:srcRect/>
            <a:tile tx="0" ty="0" sx="100000" sy="100000" flip="none" algn="tl"/>
          </a:blipFill>
          <a:ln w="9525">
            <a:miter lim="800000"/>
            <a:headEnd/>
            <a:tailEnd/>
          </a:ln>
          <a:scene3d>
            <a:camera prst="legacyObliqueTopRight"/>
            <a:lightRig rig="legacyFlat3" dir="b"/>
          </a:scene3d>
          <a:sp3d extrusionH="125400" prstMaterial="legacyMatte">
            <a:bevelT w="13500" h="13500" prst="angle"/>
            <a:bevelB w="13500" h="13500" prst="angle"/>
            <a:extrusionClr>
              <a:srgbClr val="FFCC99"/>
            </a:extrusionClr>
          </a:sp3d>
        </p:spPr>
        <p:txBody>
          <a:bodyPr wrap="none" tIns="72000" anchor="ctr">
            <a:flatTx/>
          </a:bodyPr>
          <a:lstStyle/>
          <a:p>
            <a:pPr algn="r" fontAlgn="base">
              <a:spcBef>
                <a:spcPct val="0"/>
              </a:spcBef>
              <a:spcAft>
                <a:spcPct val="0"/>
              </a:spcAft>
            </a:pPr>
            <a:endParaRPr lang="zh-CN" altLang="zh-CN" sz="1200" i="1">
              <a:solidFill>
                <a:srgbClr val="0000FF"/>
              </a:solidFill>
              <a:latin typeface="Verdana" pitchFamily="34" charset="0"/>
              <a:ea typeface="华文细黑" pitchFamily="2" charset="-122"/>
            </a:endParaRPr>
          </a:p>
        </p:txBody>
      </p:sp>
      <p:sp>
        <p:nvSpPr>
          <p:cNvPr id="5" name="Rectangle 5">
            <a:extLst>
              <a:ext uri="{FF2B5EF4-FFF2-40B4-BE49-F238E27FC236}">
                <a16:creationId xmlns:a16="http://schemas.microsoft.com/office/drawing/2014/main" id="{A04723E1-DCDD-4B3F-B08C-4E4CF1A55B27}"/>
              </a:ext>
            </a:extLst>
          </p:cNvPr>
          <p:cNvSpPr>
            <a:spLocks noChangeArrowheads="1"/>
          </p:cNvSpPr>
          <p:nvPr/>
        </p:nvSpPr>
        <p:spPr bwMode="auto">
          <a:xfrm>
            <a:off x="914400" y="3429000"/>
            <a:ext cx="6454400" cy="2365744"/>
          </a:xfrm>
          <a:prstGeom prst="rect">
            <a:avLst/>
          </a:prstGeom>
          <a:noFill/>
          <a:ln w="9525">
            <a:noFill/>
            <a:miter lim="800000"/>
            <a:headEnd/>
            <a:tailEnd/>
          </a:ln>
        </p:spPr>
        <p:txBody>
          <a:bodyPr/>
          <a:lstStyle/>
          <a:p>
            <a:pPr marL="342900" indent="-342900" fontAlgn="base">
              <a:lnSpc>
                <a:spcPct val="150000"/>
              </a:lnSpc>
              <a:spcBef>
                <a:spcPct val="20000"/>
              </a:spcBef>
              <a:spcAft>
                <a:spcPct val="0"/>
              </a:spcAft>
              <a:buClr>
                <a:srgbClr val="FFC000"/>
              </a:buClr>
              <a:buFont typeface="Wingdings" pitchFamily="2" charset="2"/>
              <a:buChar char="n"/>
            </a:pPr>
            <a:r>
              <a:rPr lang="zh-CN" altLang="en-US" sz="2400" dirty="0">
                <a:solidFill>
                  <a:srgbClr val="000000"/>
                </a:solidFill>
                <a:latin typeface="微软雅黑"/>
                <a:ea typeface="微软雅黑"/>
              </a:rPr>
              <a:t>史上第一台机械计算机</a:t>
            </a:r>
          </a:p>
          <a:p>
            <a:pPr marL="342900" indent="-342900" fontAlgn="base">
              <a:lnSpc>
                <a:spcPct val="150000"/>
              </a:lnSpc>
              <a:spcBef>
                <a:spcPct val="20000"/>
              </a:spcBef>
              <a:spcAft>
                <a:spcPct val="0"/>
              </a:spcAft>
              <a:buClr>
                <a:srgbClr val="FFC000"/>
              </a:buClr>
              <a:buFont typeface="Wingdings" pitchFamily="2" charset="2"/>
              <a:buChar char="n"/>
            </a:pPr>
            <a:r>
              <a:rPr lang="zh-CN" altLang="en-US" sz="2400" b="1" u="sng" dirty="0">
                <a:solidFill>
                  <a:srgbClr val="1387B7"/>
                </a:solidFill>
                <a:latin typeface="微软雅黑"/>
                <a:ea typeface="微软雅黑"/>
              </a:rPr>
              <a:t>十进制</a:t>
            </a:r>
            <a:r>
              <a:rPr lang="zh-CN" altLang="en-US" sz="2400" dirty="0">
                <a:solidFill>
                  <a:srgbClr val="000000"/>
                </a:solidFill>
                <a:latin typeface="微软雅黑"/>
                <a:ea typeface="微软雅黑"/>
              </a:rPr>
              <a:t>运算</a:t>
            </a:r>
          </a:p>
          <a:p>
            <a:pPr marL="342900" indent="-342900" fontAlgn="base">
              <a:lnSpc>
                <a:spcPct val="150000"/>
              </a:lnSpc>
              <a:spcBef>
                <a:spcPct val="20000"/>
              </a:spcBef>
              <a:spcAft>
                <a:spcPct val="0"/>
              </a:spcAft>
              <a:buClr>
                <a:srgbClr val="FFC000"/>
              </a:buClr>
              <a:buFont typeface="Wingdings" pitchFamily="2" charset="2"/>
              <a:buChar char="n"/>
            </a:pPr>
            <a:r>
              <a:rPr lang="zh-CN" altLang="en-US" sz="2400" b="1" u="sng" dirty="0">
                <a:solidFill>
                  <a:srgbClr val="1387B7"/>
                </a:solidFill>
                <a:latin typeface="微软雅黑"/>
                <a:ea typeface="微软雅黑"/>
              </a:rPr>
              <a:t>齿轮旋转</a:t>
            </a:r>
            <a:r>
              <a:rPr lang="zh-CN" altLang="en-US" sz="2400" u="sng" dirty="0">
                <a:solidFill>
                  <a:srgbClr val="000000"/>
                </a:solidFill>
                <a:latin typeface="微软雅黑"/>
                <a:ea typeface="微软雅黑"/>
              </a:rPr>
              <a:t>完成加法</a:t>
            </a:r>
          </a:p>
          <a:p>
            <a:pPr marL="342900" indent="-342900" fontAlgn="base">
              <a:lnSpc>
                <a:spcPct val="150000"/>
              </a:lnSpc>
              <a:spcBef>
                <a:spcPct val="20000"/>
              </a:spcBef>
              <a:spcAft>
                <a:spcPct val="0"/>
              </a:spcAft>
              <a:buClr>
                <a:srgbClr val="FFC000"/>
              </a:buClr>
              <a:buFont typeface="Wingdings" pitchFamily="2" charset="2"/>
              <a:buChar char="n"/>
            </a:pPr>
            <a:r>
              <a:rPr lang="zh-CN" altLang="en-US" sz="2400" b="1" u="sng" dirty="0">
                <a:solidFill>
                  <a:srgbClr val="1387B7"/>
                </a:solidFill>
                <a:latin typeface="微软雅黑"/>
                <a:ea typeface="微软雅黑"/>
              </a:rPr>
              <a:t>齿轮传动</a:t>
            </a:r>
            <a:r>
              <a:rPr lang="zh-CN" altLang="en-US" sz="2400" u="sng" dirty="0">
                <a:solidFill>
                  <a:srgbClr val="000000"/>
                </a:solidFill>
                <a:latin typeface="微软雅黑"/>
                <a:ea typeface="微软雅黑"/>
              </a:rPr>
              <a:t>完成进位</a:t>
            </a:r>
          </a:p>
        </p:txBody>
      </p:sp>
      <p:grpSp>
        <p:nvGrpSpPr>
          <p:cNvPr id="6" name="Group 6">
            <a:extLst>
              <a:ext uri="{FF2B5EF4-FFF2-40B4-BE49-F238E27FC236}">
                <a16:creationId xmlns:a16="http://schemas.microsoft.com/office/drawing/2014/main" id="{3E877068-0593-4AD5-8F24-46254391C7E9}"/>
              </a:ext>
            </a:extLst>
          </p:cNvPr>
          <p:cNvGrpSpPr>
            <a:grpSpLocks/>
          </p:cNvGrpSpPr>
          <p:nvPr/>
        </p:nvGrpSpPr>
        <p:grpSpPr bwMode="auto">
          <a:xfrm>
            <a:off x="7549116" y="2721087"/>
            <a:ext cx="2654300" cy="2786062"/>
            <a:chOff x="1593" y="1912"/>
            <a:chExt cx="1672" cy="1755"/>
          </a:xfrm>
        </p:grpSpPr>
        <p:grpSp>
          <p:nvGrpSpPr>
            <p:cNvPr id="7" name="Group 7">
              <a:extLst>
                <a:ext uri="{FF2B5EF4-FFF2-40B4-BE49-F238E27FC236}">
                  <a16:creationId xmlns:a16="http://schemas.microsoft.com/office/drawing/2014/main" id="{8C16468B-2EBE-46FB-A9F1-F5B1B1F609D1}"/>
                </a:ext>
              </a:extLst>
            </p:cNvPr>
            <p:cNvGrpSpPr>
              <a:grpSpLocks/>
            </p:cNvGrpSpPr>
            <p:nvPr/>
          </p:nvGrpSpPr>
          <p:grpSpPr bwMode="auto">
            <a:xfrm>
              <a:off x="1638" y="1912"/>
              <a:ext cx="1587" cy="1667"/>
              <a:chOff x="2078" y="1736"/>
              <a:chExt cx="1587" cy="1667"/>
            </a:xfrm>
          </p:grpSpPr>
          <p:sp>
            <p:nvSpPr>
              <p:cNvPr id="27" name="Oval 8">
                <a:extLst>
                  <a:ext uri="{FF2B5EF4-FFF2-40B4-BE49-F238E27FC236}">
                    <a16:creationId xmlns:a16="http://schemas.microsoft.com/office/drawing/2014/main" id="{D85A97C1-4D7F-4D39-945A-2D479AE90F4F}"/>
                  </a:ext>
                </a:extLst>
              </p:cNvPr>
              <p:cNvSpPr>
                <a:spLocks noChangeArrowheads="1"/>
              </p:cNvSpPr>
              <p:nvPr/>
            </p:nvSpPr>
            <p:spPr bwMode="auto">
              <a:xfrm>
                <a:off x="2078" y="1816"/>
                <a:ext cx="1587" cy="1587"/>
              </a:xfrm>
              <a:prstGeom prst="ellipse">
                <a:avLst/>
              </a:prstGeom>
              <a:solidFill>
                <a:srgbClr val="99FF33"/>
              </a:solidFill>
              <a:ln w="381000" algn="ctr">
                <a:solidFill>
                  <a:srgbClr val="FF6600"/>
                </a:solidFill>
                <a:round/>
                <a:headEnd/>
                <a:tailEnd/>
              </a:ln>
            </p:spPr>
            <p:txBody>
              <a:bodyPr wrap="none" tIns="72000" anchor="ctr"/>
              <a:lstStyle/>
              <a:p>
                <a:pPr marL="342900" indent="-342900" algn="r" fontAlgn="base">
                  <a:lnSpc>
                    <a:spcPct val="80000"/>
                  </a:lnSpc>
                  <a:spcBef>
                    <a:spcPct val="20000"/>
                  </a:spcBef>
                  <a:spcAft>
                    <a:spcPct val="0"/>
                  </a:spcAft>
                  <a:buClr>
                    <a:srgbClr val="FFCC00"/>
                  </a:buClr>
                  <a:buSzPct val="65000"/>
                </a:pPr>
                <a:endParaRPr lang="zh-CN" altLang="zh-CN" sz="2400" b="1" i="1" u="sng">
                  <a:solidFill>
                    <a:srgbClr val="FF3300"/>
                  </a:solidFill>
                  <a:latin typeface="Arial" pitchFamily="34" charset="0"/>
                  <a:ea typeface="华文新魏" pitchFamily="2" charset="-122"/>
                </a:endParaRPr>
              </a:p>
            </p:txBody>
          </p:sp>
          <p:sp>
            <p:nvSpPr>
              <p:cNvPr id="28" name="Oval 9">
                <a:extLst>
                  <a:ext uri="{FF2B5EF4-FFF2-40B4-BE49-F238E27FC236}">
                    <a16:creationId xmlns:a16="http://schemas.microsoft.com/office/drawing/2014/main" id="{DE408404-5643-4AE2-B09B-F24ADAF70104}"/>
                  </a:ext>
                </a:extLst>
              </p:cNvPr>
              <p:cNvSpPr>
                <a:spLocks noChangeArrowheads="1"/>
              </p:cNvSpPr>
              <p:nvPr/>
            </p:nvSpPr>
            <p:spPr bwMode="auto">
              <a:xfrm>
                <a:off x="2794" y="1736"/>
                <a:ext cx="161" cy="160"/>
              </a:xfrm>
              <a:prstGeom prst="ellipse">
                <a:avLst/>
              </a:prstGeom>
              <a:solidFill>
                <a:srgbClr val="0099FF"/>
              </a:solidFill>
              <a:ln w="9525" algn="ctr">
                <a:solidFill>
                  <a:schemeClr val="tx1"/>
                </a:solidFill>
                <a:round/>
                <a:headEnd/>
                <a:tailEnd/>
              </a:ln>
            </p:spPr>
            <p:txBody>
              <a:bodyPr wrap="none" tIns="72000" anchor="ctr"/>
              <a:lstStyle/>
              <a:p>
                <a:pPr algn="r" fontAlgn="base">
                  <a:spcBef>
                    <a:spcPct val="0"/>
                  </a:spcBef>
                  <a:spcAft>
                    <a:spcPct val="0"/>
                  </a:spcAft>
                </a:pPr>
                <a:endParaRPr lang="zh-CN" altLang="en-US" i="1">
                  <a:solidFill>
                    <a:srgbClr val="000000"/>
                  </a:solidFill>
                  <a:latin typeface="Arial" pitchFamily="34" charset="0"/>
                  <a:ea typeface="华文细黑" pitchFamily="2" charset="-122"/>
                </a:endParaRPr>
              </a:p>
            </p:txBody>
          </p:sp>
        </p:grpSp>
        <p:sp>
          <p:nvSpPr>
            <p:cNvPr id="8" name="Text Box 10">
              <a:extLst>
                <a:ext uri="{FF2B5EF4-FFF2-40B4-BE49-F238E27FC236}">
                  <a16:creationId xmlns:a16="http://schemas.microsoft.com/office/drawing/2014/main" id="{86CBB420-C758-4799-AC67-CB918FC435A5}"/>
                </a:ext>
              </a:extLst>
            </p:cNvPr>
            <p:cNvSpPr txBox="1">
              <a:spLocks noChangeArrowheads="1"/>
            </p:cNvSpPr>
            <p:nvPr/>
          </p:nvSpPr>
          <p:spPr bwMode="auto">
            <a:xfrm rot="8640000">
              <a:off x="2015" y="2255"/>
              <a:ext cx="216" cy="261"/>
            </a:xfrm>
            <a:prstGeom prst="rect">
              <a:avLst/>
            </a:prstGeom>
            <a:solidFill>
              <a:srgbClr val="CCFF66"/>
            </a:solidFill>
            <a:ln w="9525" algn="ctr">
              <a:noFill/>
              <a:miter lim="800000"/>
              <a:headEnd/>
              <a:tailEnd/>
            </a:ln>
          </p:spPr>
          <p:txBody>
            <a:bodyPr tIns="72000">
              <a:spAutoFit/>
            </a:bodyPr>
            <a:lstStyle/>
            <a:p>
              <a:pPr marL="342900" indent="-342900" algn="r" fontAlgn="base">
                <a:lnSpc>
                  <a:spcPct val="80000"/>
                </a:lnSpc>
                <a:spcBef>
                  <a:spcPct val="20000"/>
                </a:spcBef>
                <a:spcAft>
                  <a:spcPct val="0"/>
                </a:spcAft>
                <a:buClr>
                  <a:srgbClr val="FFCC00"/>
                </a:buClr>
                <a:buSzPct val="65000"/>
              </a:pPr>
              <a:r>
                <a:rPr lang="en-US" altLang="zh-CN" sz="2400" b="1" i="1">
                  <a:solidFill>
                    <a:srgbClr val="0000FF"/>
                  </a:solidFill>
                  <a:latin typeface="Arial" pitchFamily="34" charset="0"/>
                  <a:ea typeface="华文新魏" pitchFamily="2" charset="-122"/>
                </a:rPr>
                <a:t>6</a:t>
              </a:r>
              <a:endParaRPr lang="en-US" altLang="zh-CN" sz="2400" b="1" i="1" u="sng">
                <a:solidFill>
                  <a:srgbClr val="FF3300"/>
                </a:solidFill>
                <a:latin typeface="Arial" pitchFamily="34" charset="0"/>
                <a:ea typeface="华文新魏" pitchFamily="2" charset="-122"/>
              </a:endParaRPr>
            </a:p>
          </p:txBody>
        </p:sp>
        <p:sp>
          <p:nvSpPr>
            <p:cNvPr id="9" name="Text Box 11">
              <a:extLst>
                <a:ext uri="{FF2B5EF4-FFF2-40B4-BE49-F238E27FC236}">
                  <a16:creationId xmlns:a16="http://schemas.microsoft.com/office/drawing/2014/main" id="{C9F37CDD-6D1D-4B23-8683-74C58B690F8E}"/>
                </a:ext>
              </a:extLst>
            </p:cNvPr>
            <p:cNvSpPr txBox="1">
              <a:spLocks noChangeArrowheads="1"/>
            </p:cNvSpPr>
            <p:nvPr/>
          </p:nvSpPr>
          <p:spPr bwMode="auto">
            <a:xfrm rot="10800000">
              <a:off x="2322" y="2150"/>
              <a:ext cx="213" cy="261"/>
            </a:xfrm>
            <a:prstGeom prst="rect">
              <a:avLst/>
            </a:prstGeom>
            <a:solidFill>
              <a:srgbClr val="CCFF66"/>
            </a:solidFill>
            <a:ln w="9525" algn="ctr">
              <a:noFill/>
              <a:miter lim="800000"/>
              <a:headEnd/>
              <a:tailEnd/>
            </a:ln>
          </p:spPr>
          <p:txBody>
            <a:bodyPr tIns="72000">
              <a:spAutoFit/>
            </a:bodyPr>
            <a:lstStyle/>
            <a:p>
              <a:pPr marL="342900" indent="-342900" algn="r" fontAlgn="base">
                <a:lnSpc>
                  <a:spcPct val="80000"/>
                </a:lnSpc>
                <a:spcBef>
                  <a:spcPct val="20000"/>
                </a:spcBef>
                <a:spcAft>
                  <a:spcPct val="0"/>
                </a:spcAft>
                <a:buClr>
                  <a:srgbClr val="FFCC00"/>
                </a:buClr>
                <a:buSzPct val="65000"/>
              </a:pPr>
              <a:r>
                <a:rPr lang="en-US" altLang="zh-CN" sz="2400" b="1" i="1">
                  <a:solidFill>
                    <a:srgbClr val="0000FF"/>
                  </a:solidFill>
                  <a:latin typeface="Arial" pitchFamily="34" charset="0"/>
                  <a:ea typeface="华文新魏" pitchFamily="2" charset="-122"/>
                </a:rPr>
                <a:t>5</a:t>
              </a:r>
              <a:endParaRPr lang="en-US" altLang="zh-CN" sz="2400" b="1" i="1" u="sng">
                <a:solidFill>
                  <a:srgbClr val="FF3300"/>
                </a:solidFill>
                <a:latin typeface="Arial" pitchFamily="34" charset="0"/>
                <a:ea typeface="华文新魏" pitchFamily="2" charset="-122"/>
              </a:endParaRPr>
            </a:p>
          </p:txBody>
        </p:sp>
        <p:sp>
          <p:nvSpPr>
            <p:cNvPr id="10" name="Text Box 12">
              <a:extLst>
                <a:ext uri="{FF2B5EF4-FFF2-40B4-BE49-F238E27FC236}">
                  <a16:creationId xmlns:a16="http://schemas.microsoft.com/office/drawing/2014/main" id="{3DFF704E-D70C-4A90-8207-2655ADB8690B}"/>
                </a:ext>
              </a:extLst>
            </p:cNvPr>
            <p:cNvSpPr txBox="1">
              <a:spLocks noChangeArrowheads="1"/>
            </p:cNvSpPr>
            <p:nvPr/>
          </p:nvSpPr>
          <p:spPr bwMode="auto">
            <a:xfrm rot="12960000">
              <a:off x="2647" y="2263"/>
              <a:ext cx="213" cy="261"/>
            </a:xfrm>
            <a:prstGeom prst="rect">
              <a:avLst/>
            </a:prstGeom>
            <a:solidFill>
              <a:srgbClr val="CCFF66"/>
            </a:solidFill>
            <a:ln w="9525" algn="ctr">
              <a:noFill/>
              <a:miter lim="800000"/>
              <a:headEnd/>
              <a:tailEnd/>
            </a:ln>
          </p:spPr>
          <p:txBody>
            <a:bodyPr tIns="72000">
              <a:spAutoFit/>
            </a:bodyPr>
            <a:lstStyle/>
            <a:p>
              <a:pPr marL="342900" indent="-342900" algn="r" fontAlgn="base">
                <a:lnSpc>
                  <a:spcPct val="80000"/>
                </a:lnSpc>
                <a:spcBef>
                  <a:spcPct val="20000"/>
                </a:spcBef>
                <a:spcAft>
                  <a:spcPct val="0"/>
                </a:spcAft>
                <a:buClr>
                  <a:srgbClr val="FFCC00"/>
                </a:buClr>
                <a:buSzPct val="65000"/>
              </a:pPr>
              <a:r>
                <a:rPr lang="en-US" altLang="zh-CN" sz="2400" b="1" i="1">
                  <a:solidFill>
                    <a:srgbClr val="0000FF"/>
                  </a:solidFill>
                  <a:latin typeface="Arial" pitchFamily="34" charset="0"/>
                  <a:ea typeface="华文新魏" pitchFamily="2" charset="-122"/>
                </a:rPr>
                <a:t>4</a:t>
              </a:r>
              <a:endParaRPr lang="en-US" altLang="zh-CN" sz="2400" b="1" i="1" u="sng">
                <a:solidFill>
                  <a:srgbClr val="FF3300"/>
                </a:solidFill>
                <a:latin typeface="Arial" pitchFamily="34" charset="0"/>
                <a:ea typeface="华文新魏" pitchFamily="2" charset="-122"/>
              </a:endParaRPr>
            </a:p>
          </p:txBody>
        </p:sp>
        <p:sp>
          <p:nvSpPr>
            <p:cNvPr id="11" name="Text Box 13">
              <a:extLst>
                <a:ext uri="{FF2B5EF4-FFF2-40B4-BE49-F238E27FC236}">
                  <a16:creationId xmlns:a16="http://schemas.microsoft.com/office/drawing/2014/main" id="{8D93F02D-2A5B-4533-8003-E46CD2C0BBF7}"/>
                </a:ext>
              </a:extLst>
            </p:cNvPr>
            <p:cNvSpPr txBox="1">
              <a:spLocks noChangeArrowheads="1"/>
            </p:cNvSpPr>
            <p:nvPr/>
          </p:nvSpPr>
          <p:spPr bwMode="auto">
            <a:xfrm rot="15120000">
              <a:off x="2812" y="2515"/>
              <a:ext cx="213" cy="261"/>
            </a:xfrm>
            <a:prstGeom prst="rect">
              <a:avLst/>
            </a:prstGeom>
            <a:solidFill>
              <a:srgbClr val="CCFF66"/>
            </a:solidFill>
            <a:ln w="9525" algn="ctr">
              <a:noFill/>
              <a:miter lim="800000"/>
              <a:headEnd/>
              <a:tailEnd/>
            </a:ln>
          </p:spPr>
          <p:txBody>
            <a:bodyPr tIns="72000">
              <a:spAutoFit/>
            </a:bodyPr>
            <a:lstStyle/>
            <a:p>
              <a:pPr marL="342900" indent="-342900" algn="r" fontAlgn="base">
                <a:lnSpc>
                  <a:spcPct val="80000"/>
                </a:lnSpc>
                <a:spcBef>
                  <a:spcPct val="20000"/>
                </a:spcBef>
                <a:spcAft>
                  <a:spcPct val="0"/>
                </a:spcAft>
                <a:buClr>
                  <a:srgbClr val="FFCC00"/>
                </a:buClr>
                <a:buSzPct val="65000"/>
              </a:pPr>
              <a:r>
                <a:rPr lang="en-US" altLang="zh-CN" sz="2400" b="1" i="1">
                  <a:solidFill>
                    <a:srgbClr val="0000FF"/>
                  </a:solidFill>
                  <a:latin typeface="Arial" pitchFamily="34" charset="0"/>
                  <a:ea typeface="华文新魏" pitchFamily="2" charset="-122"/>
                </a:rPr>
                <a:t>3</a:t>
              </a:r>
              <a:endParaRPr lang="en-US" altLang="zh-CN" sz="2400" b="1" i="1" u="sng">
                <a:solidFill>
                  <a:srgbClr val="FF3300"/>
                </a:solidFill>
                <a:latin typeface="Arial" pitchFamily="34" charset="0"/>
                <a:ea typeface="华文新魏" pitchFamily="2" charset="-122"/>
              </a:endParaRPr>
            </a:p>
          </p:txBody>
        </p:sp>
        <p:sp>
          <p:nvSpPr>
            <p:cNvPr id="12" name="Text Box 14">
              <a:extLst>
                <a:ext uri="{FF2B5EF4-FFF2-40B4-BE49-F238E27FC236}">
                  <a16:creationId xmlns:a16="http://schemas.microsoft.com/office/drawing/2014/main" id="{3BDC26C3-89D8-42EE-981B-C06D2923EB48}"/>
                </a:ext>
              </a:extLst>
            </p:cNvPr>
            <p:cNvSpPr txBox="1">
              <a:spLocks noChangeArrowheads="1"/>
            </p:cNvSpPr>
            <p:nvPr/>
          </p:nvSpPr>
          <p:spPr bwMode="auto">
            <a:xfrm rot="17280000">
              <a:off x="2813" y="2822"/>
              <a:ext cx="213" cy="261"/>
            </a:xfrm>
            <a:prstGeom prst="rect">
              <a:avLst/>
            </a:prstGeom>
            <a:solidFill>
              <a:srgbClr val="CCFF66"/>
            </a:solidFill>
            <a:ln w="9525" algn="ctr">
              <a:noFill/>
              <a:miter lim="800000"/>
              <a:headEnd/>
              <a:tailEnd/>
            </a:ln>
          </p:spPr>
          <p:txBody>
            <a:bodyPr tIns="72000">
              <a:spAutoFit/>
            </a:bodyPr>
            <a:lstStyle/>
            <a:p>
              <a:pPr marL="342900" indent="-342900" algn="r" fontAlgn="base">
                <a:lnSpc>
                  <a:spcPct val="80000"/>
                </a:lnSpc>
                <a:spcBef>
                  <a:spcPct val="20000"/>
                </a:spcBef>
                <a:spcAft>
                  <a:spcPct val="0"/>
                </a:spcAft>
                <a:buClr>
                  <a:srgbClr val="FFCC00"/>
                </a:buClr>
                <a:buSzPct val="65000"/>
              </a:pPr>
              <a:r>
                <a:rPr lang="en-US" altLang="zh-CN" sz="2400" b="1" i="1">
                  <a:solidFill>
                    <a:srgbClr val="0000FF"/>
                  </a:solidFill>
                  <a:latin typeface="Arial" pitchFamily="34" charset="0"/>
                  <a:ea typeface="华文新魏" pitchFamily="2" charset="-122"/>
                </a:rPr>
                <a:t>2</a:t>
              </a:r>
              <a:endParaRPr lang="en-US" altLang="zh-CN" sz="2400" b="1" i="1" u="sng">
                <a:solidFill>
                  <a:srgbClr val="FF3300"/>
                </a:solidFill>
                <a:latin typeface="Arial" pitchFamily="34" charset="0"/>
                <a:ea typeface="华文新魏" pitchFamily="2" charset="-122"/>
              </a:endParaRPr>
            </a:p>
          </p:txBody>
        </p:sp>
        <p:sp>
          <p:nvSpPr>
            <p:cNvPr id="13" name="Text Box 15">
              <a:extLst>
                <a:ext uri="{FF2B5EF4-FFF2-40B4-BE49-F238E27FC236}">
                  <a16:creationId xmlns:a16="http://schemas.microsoft.com/office/drawing/2014/main" id="{291F4A6C-4A94-46F9-9EEE-15686A1CD3CB}"/>
                </a:ext>
              </a:extLst>
            </p:cNvPr>
            <p:cNvSpPr txBox="1">
              <a:spLocks noChangeArrowheads="1"/>
            </p:cNvSpPr>
            <p:nvPr/>
          </p:nvSpPr>
          <p:spPr bwMode="auto">
            <a:xfrm rot="19440000">
              <a:off x="2609" y="3077"/>
              <a:ext cx="213" cy="261"/>
            </a:xfrm>
            <a:prstGeom prst="rect">
              <a:avLst/>
            </a:prstGeom>
            <a:solidFill>
              <a:srgbClr val="CCFF66"/>
            </a:solidFill>
            <a:ln w="9525" algn="ctr">
              <a:noFill/>
              <a:miter lim="800000"/>
              <a:headEnd/>
              <a:tailEnd/>
            </a:ln>
          </p:spPr>
          <p:txBody>
            <a:bodyPr tIns="72000">
              <a:spAutoFit/>
            </a:bodyPr>
            <a:lstStyle/>
            <a:p>
              <a:pPr marL="342900" indent="-342900" algn="r" fontAlgn="base">
                <a:lnSpc>
                  <a:spcPct val="80000"/>
                </a:lnSpc>
                <a:spcBef>
                  <a:spcPct val="20000"/>
                </a:spcBef>
                <a:spcAft>
                  <a:spcPct val="0"/>
                </a:spcAft>
                <a:buClr>
                  <a:srgbClr val="FFCC00"/>
                </a:buClr>
                <a:buSzPct val="65000"/>
              </a:pPr>
              <a:r>
                <a:rPr lang="en-US" altLang="zh-CN" sz="2400" b="1" i="1">
                  <a:solidFill>
                    <a:srgbClr val="0000FF"/>
                  </a:solidFill>
                  <a:latin typeface="Arial" pitchFamily="34" charset="0"/>
                  <a:ea typeface="华文新魏" pitchFamily="2" charset="-122"/>
                </a:rPr>
                <a:t>1</a:t>
              </a:r>
              <a:endParaRPr lang="en-US" altLang="zh-CN" sz="2400" b="1" i="1" u="sng">
                <a:solidFill>
                  <a:srgbClr val="FF3300"/>
                </a:solidFill>
                <a:latin typeface="Arial" pitchFamily="34" charset="0"/>
                <a:ea typeface="华文新魏" pitchFamily="2" charset="-122"/>
              </a:endParaRPr>
            </a:p>
          </p:txBody>
        </p:sp>
        <p:sp>
          <p:nvSpPr>
            <p:cNvPr id="14" name="Text Box 16">
              <a:extLst>
                <a:ext uri="{FF2B5EF4-FFF2-40B4-BE49-F238E27FC236}">
                  <a16:creationId xmlns:a16="http://schemas.microsoft.com/office/drawing/2014/main" id="{3595953F-1B42-4C0C-9F26-EDC4F8BF40F7}"/>
                </a:ext>
              </a:extLst>
            </p:cNvPr>
            <p:cNvSpPr txBox="1">
              <a:spLocks noChangeArrowheads="1"/>
            </p:cNvSpPr>
            <p:nvPr/>
          </p:nvSpPr>
          <p:spPr bwMode="auto">
            <a:xfrm>
              <a:off x="2330" y="3166"/>
              <a:ext cx="214" cy="261"/>
            </a:xfrm>
            <a:prstGeom prst="rect">
              <a:avLst/>
            </a:prstGeom>
            <a:solidFill>
              <a:srgbClr val="CCFF66"/>
            </a:solidFill>
            <a:ln w="9525" algn="ctr">
              <a:noFill/>
              <a:miter lim="800000"/>
              <a:headEnd/>
              <a:tailEnd/>
            </a:ln>
          </p:spPr>
          <p:txBody>
            <a:bodyPr tIns="72000">
              <a:spAutoFit/>
            </a:bodyPr>
            <a:lstStyle/>
            <a:p>
              <a:pPr marL="342900" indent="-342900" algn="r" fontAlgn="base">
                <a:lnSpc>
                  <a:spcPct val="80000"/>
                </a:lnSpc>
                <a:spcBef>
                  <a:spcPct val="20000"/>
                </a:spcBef>
                <a:spcAft>
                  <a:spcPct val="0"/>
                </a:spcAft>
                <a:buClr>
                  <a:srgbClr val="FFCC00"/>
                </a:buClr>
                <a:buSzPct val="65000"/>
              </a:pPr>
              <a:r>
                <a:rPr lang="en-US" altLang="zh-CN" sz="2400" b="1" i="1">
                  <a:solidFill>
                    <a:srgbClr val="0000FF"/>
                  </a:solidFill>
                  <a:latin typeface="Arial" pitchFamily="34" charset="0"/>
                  <a:ea typeface="华文新魏" pitchFamily="2" charset="-122"/>
                </a:rPr>
                <a:t>0</a:t>
              </a:r>
              <a:endParaRPr lang="en-US" altLang="zh-CN" sz="2400" b="1" i="1" u="sng">
                <a:solidFill>
                  <a:srgbClr val="FF3300"/>
                </a:solidFill>
                <a:latin typeface="Arial" pitchFamily="34" charset="0"/>
                <a:ea typeface="华文新魏" pitchFamily="2" charset="-122"/>
              </a:endParaRPr>
            </a:p>
          </p:txBody>
        </p:sp>
        <p:sp>
          <p:nvSpPr>
            <p:cNvPr id="15" name="Text Box 17">
              <a:extLst>
                <a:ext uri="{FF2B5EF4-FFF2-40B4-BE49-F238E27FC236}">
                  <a16:creationId xmlns:a16="http://schemas.microsoft.com/office/drawing/2014/main" id="{8170C645-E732-43DF-83EC-87E90F6ACBE3}"/>
                </a:ext>
              </a:extLst>
            </p:cNvPr>
            <p:cNvSpPr txBox="1">
              <a:spLocks noChangeArrowheads="1"/>
            </p:cNvSpPr>
            <p:nvPr/>
          </p:nvSpPr>
          <p:spPr bwMode="auto">
            <a:xfrm rot="2160000">
              <a:off x="2031" y="3070"/>
              <a:ext cx="213" cy="261"/>
            </a:xfrm>
            <a:prstGeom prst="rect">
              <a:avLst/>
            </a:prstGeom>
            <a:solidFill>
              <a:srgbClr val="CCFF66"/>
            </a:solidFill>
            <a:ln w="9525" algn="ctr">
              <a:noFill/>
              <a:miter lim="800000"/>
              <a:headEnd/>
              <a:tailEnd/>
            </a:ln>
          </p:spPr>
          <p:txBody>
            <a:bodyPr tIns="72000">
              <a:spAutoFit/>
            </a:bodyPr>
            <a:lstStyle/>
            <a:p>
              <a:pPr marL="342900" indent="-342900" algn="r" fontAlgn="base">
                <a:lnSpc>
                  <a:spcPct val="80000"/>
                </a:lnSpc>
                <a:spcBef>
                  <a:spcPct val="20000"/>
                </a:spcBef>
                <a:spcAft>
                  <a:spcPct val="0"/>
                </a:spcAft>
                <a:buClr>
                  <a:srgbClr val="FFCC00"/>
                </a:buClr>
                <a:buSzPct val="65000"/>
              </a:pPr>
              <a:r>
                <a:rPr lang="en-US" altLang="zh-CN" sz="2400" b="1" i="1">
                  <a:solidFill>
                    <a:srgbClr val="0000FF"/>
                  </a:solidFill>
                  <a:latin typeface="Arial" pitchFamily="34" charset="0"/>
                  <a:ea typeface="华文新魏" pitchFamily="2" charset="-122"/>
                </a:rPr>
                <a:t>9</a:t>
              </a:r>
              <a:endParaRPr lang="en-US" altLang="zh-CN" sz="2400" b="1" i="1" u="sng">
                <a:solidFill>
                  <a:srgbClr val="FF3300"/>
                </a:solidFill>
                <a:latin typeface="Arial" pitchFamily="34" charset="0"/>
                <a:ea typeface="华文新魏" pitchFamily="2" charset="-122"/>
              </a:endParaRPr>
            </a:p>
          </p:txBody>
        </p:sp>
        <p:sp>
          <p:nvSpPr>
            <p:cNvPr id="16" name="Text Box 18">
              <a:extLst>
                <a:ext uri="{FF2B5EF4-FFF2-40B4-BE49-F238E27FC236}">
                  <a16:creationId xmlns:a16="http://schemas.microsoft.com/office/drawing/2014/main" id="{E1BCA247-9297-47C1-9816-409EE7F46573}"/>
                </a:ext>
              </a:extLst>
            </p:cNvPr>
            <p:cNvSpPr txBox="1">
              <a:spLocks noChangeArrowheads="1"/>
            </p:cNvSpPr>
            <p:nvPr/>
          </p:nvSpPr>
          <p:spPr bwMode="auto">
            <a:xfrm rot="4320000">
              <a:off x="1819" y="2801"/>
              <a:ext cx="213" cy="261"/>
            </a:xfrm>
            <a:prstGeom prst="rect">
              <a:avLst/>
            </a:prstGeom>
            <a:solidFill>
              <a:srgbClr val="CCFF66"/>
            </a:solidFill>
            <a:ln w="9525" algn="ctr">
              <a:noFill/>
              <a:miter lim="800000"/>
              <a:headEnd/>
              <a:tailEnd/>
            </a:ln>
          </p:spPr>
          <p:txBody>
            <a:bodyPr tIns="72000">
              <a:spAutoFit/>
            </a:bodyPr>
            <a:lstStyle/>
            <a:p>
              <a:pPr marL="342900" indent="-342900" algn="r" fontAlgn="base">
                <a:lnSpc>
                  <a:spcPct val="80000"/>
                </a:lnSpc>
                <a:spcBef>
                  <a:spcPct val="20000"/>
                </a:spcBef>
                <a:spcAft>
                  <a:spcPct val="0"/>
                </a:spcAft>
                <a:buClr>
                  <a:srgbClr val="FFCC00"/>
                </a:buClr>
                <a:buSzPct val="65000"/>
              </a:pPr>
              <a:r>
                <a:rPr lang="en-US" altLang="zh-CN" sz="2400" b="1" i="1">
                  <a:solidFill>
                    <a:srgbClr val="0000FF"/>
                  </a:solidFill>
                  <a:latin typeface="Arial" pitchFamily="34" charset="0"/>
                  <a:ea typeface="华文新魏" pitchFamily="2" charset="-122"/>
                </a:rPr>
                <a:t>8</a:t>
              </a:r>
              <a:endParaRPr lang="en-US" altLang="zh-CN" sz="2400" b="1" i="1" u="sng">
                <a:solidFill>
                  <a:srgbClr val="FF3300"/>
                </a:solidFill>
                <a:latin typeface="Arial" pitchFamily="34" charset="0"/>
                <a:ea typeface="华文新魏" pitchFamily="2" charset="-122"/>
              </a:endParaRPr>
            </a:p>
          </p:txBody>
        </p:sp>
        <p:sp>
          <p:nvSpPr>
            <p:cNvPr id="17" name="Text Box 19">
              <a:extLst>
                <a:ext uri="{FF2B5EF4-FFF2-40B4-BE49-F238E27FC236}">
                  <a16:creationId xmlns:a16="http://schemas.microsoft.com/office/drawing/2014/main" id="{747255A1-7685-4B86-81BC-6AB1638B982D}"/>
                </a:ext>
              </a:extLst>
            </p:cNvPr>
            <p:cNvSpPr txBox="1">
              <a:spLocks noChangeArrowheads="1"/>
            </p:cNvSpPr>
            <p:nvPr/>
          </p:nvSpPr>
          <p:spPr bwMode="auto">
            <a:xfrm rot="6480000">
              <a:off x="1825" y="2510"/>
              <a:ext cx="213" cy="261"/>
            </a:xfrm>
            <a:prstGeom prst="rect">
              <a:avLst/>
            </a:prstGeom>
            <a:solidFill>
              <a:srgbClr val="CCFF66"/>
            </a:solidFill>
            <a:ln w="9525" algn="ctr">
              <a:noFill/>
              <a:miter lim="800000"/>
              <a:headEnd/>
              <a:tailEnd/>
            </a:ln>
          </p:spPr>
          <p:txBody>
            <a:bodyPr tIns="72000">
              <a:spAutoFit/>
            </a:bodyPr>
            <a:lstStyle/>
            <a:p>
              <a:pPr marL="342900" indent="-342900" algn="r" fontAlgn="base">
                <a:lnSpc>
                  <a:spcPct val="80000"/>
                </a:lnSpc>
                <a:spcBef>
                  <a:spcPct val="20000"/>
                </a:spcBef>
                <a:spcAft>
                  <a:spcPct val="0"/>
                </a:spcAft>
                <a:buClr>
                  <a:srgbClr val="FFCC00"/>
                </a:buClr>
                <a:buSzPct val="65000"/>
              </a:pPr>
              <a:r>
                <a:rPr lang="en-US" altLang="zh-CN" sz="2400" b="1" i="1" dirty="0">
                  <a:solidFill>
                    <a:srgbClr val="0000FF"/>
                  </a:solidFill>
                  <a:latin typeface="Arial" pitchFamily="34" charset="0"/>
                  <a:ea typeface="华文新魏" pitchFamily="2" charset="-122"/>
                </a:rPr>
                <a:t>7</a:t>
              </a:r>
              <a:endParaRPr lang="en-US" altLang="zh-CN" sz="2400" b="1" i="1" u="sng" dirty="0">
                <a:solidFill>
                  <a:srgbClr val="FF3300"/>
                </a:solidFill>
                <a:latin typeface="Arial" pitchFamily="34" charset="0"/>
                <a:ea typeface="华文新魏" pitchFamily="2" charset="-122"/>
              </a:endParaRPr>
            </a:p>
          </p:txBody>
        </p:sp>
        <p:sp>
          <p:nvSpPr>
            <p:cNvPr id="18" name="Oval 20">
              <a:extLst>
                <a:ext uri="{FF2B5EF4-FFF2-40B4-BE49-F238E27FC236}">
                  <a16:creationId xmlns:a16="http://schemas.microsoft.com/office/drawing/2014/main" id="{96F13797-C8E0-4A48-A9C4-632400527076}"/>
                </a:ext>
              </a:extLst>
            </p:cNvPr>
            <p:cNvSpPr>
              <a:spLocks noChangeArrowheads="1"/>
            </p:cNvSpPr>
            <p:nvPr/>
          </p:nvSpPr>
          <p:spPr bwMode="auto">
            <a:xfrm>
              <a:off x="2814" y="2063"/>
              <a:ext cx="161" cy="160"/>
            </a:xfrm>
            <a:prstGeom prst="ellipse">
              <a:avLst/>
            </a:prstGeom>
            <a:solidFill>
              <a:srgbClr val="99FF33"/>
            </a:solidFill>
            <a:ln w="9525" algn="ctr">
              <a:solidFill>
                <a:schemeClr val="tx1"/>
              </a:solidFill>
              <a:round/>
              <a:headEnd/>
              <a:tailEnd/>
            </a:ln>
          </p:spPr>
          <p:txBody>
            <a:bodyPr wrap="none" tIns="72000" anchor="ctr"/>
            <a:lstStyle/>
            <a:p>
              <a:pPr algn="r" fontAlgn="base">
                <a:spcBef>
                  <a:spcPct val="0"/>
                </a:spcBef>
                <a:spcAft>
                  <a:spcPct val="0"/>
                </a:spcAft>
              </a:pPr>
              <a:endParaRPr lang="zh-CN" altLang="en-US" i="1">
                <a:solidFill>
                  <a:srgbClr val="000000"/>
                </a:solidFill>
                <a:latin typeface="Arial" pitchFamily="34" charset="0"/>
                <a:ea typeface="华文细黑" pitchFamily="2" charset="-122"/>
              </a:endParaRPr>
            </a:p>
          </p:txBody>
        </p:sp>
        <p:sp>
          <p:nvSpPr>
            <p:cNvPr id="19" name="Oval 21">
              <a:extLst>
                <a:ext uri="{FF2B5EF4-FFF2-40B4-BE49-F238E27FC236}">
                  <a16:creationId xmlns:a16="http://schemas.microsoft.com/office/drawing/2014/main" id="{C4315844-057C-4741-9C41-BAC94E3F11C1}"/>
                </a:ext>
              </a:extLst>
            </p:cNvPr>
            <p:cNvSpPr>
              <a:spLocks noChangeArrowheads="1"/>
            </p:cNvSpPr>
            <p:nvPr/>
          </p:nvSpPr>
          <p:spPr bwMode="auto">
            <a:xfrm>
              <a:off x="3103" y="2472"/>
              <a:ext cx="161" cy="160"/>
            </a:xfrm>
            <a:prstGeom prst="ellipse">
              <a:avLst/>
            </a:prstGeom>
            <a:solidFill>
              <a:srgbClr val="99FF33"/>
            </a:solidFill>
            <a:ln w="9525" algn="ctr">
              <a:solidFill>
                <a:schemeClr val="tx1"/>
              </a:solidFill>
              <a:round/>
              <a:headEnd/>
              <a:tailEnd/>
            </a:ln>
          </p:spPr>
          <p:txBody>
            <a:bodyPr wrap="none" tIns="72000" anchor="ctr"/>
            <a:lstStyle/>
            <a:p>
              <a:pPr algn="r" fontAlgn="base">
                <a:spcBef>
                  <a:spcPct val="0"/>
                </a:spcBef>
                <a:spcAft>
                  <a:spcPct val="0"/>
                </a:spcAft>
              </a:pPr>
              <a:endParaRPr lang="zh-CN" altLang="en-US" i="1">
                <a:solidFill>
                  <a:srgbClr val="000000"/>
                </a:solidFill>
                <a:latin typeface="Arial" pitchFamily="34" charset="0"/>
                <a:ea typeface="华文细黑" pitchFamily="2" charset="-122"/>
              </a:endParaRPr>
            </a:p>
          </p:txBody>
        </p:sp>
        <p:sp>
          <p:nvSpPr>
            <p:cNvPr id="20" name="Oval 22">
              <a:extLst>
                <a:ext uri="{FF2B5EF4-FFF2-40B4-BE49-F238E27FC236}">
                  <a16:creationId xmlns:a16="http://schemas.microsoft.com/office/drawing/2014/main" id="{C025BFF4-F608-43F3-BE02-27AB6C958DC4}"/>
                </a:ext>
              </a:extLst>
            </p:cNvPr>
            <p:cNvSpPr>
              <a:spLocks noChangeArrowheads="1"/>
            </p:cNvSpPr>
            <p:nvPr/>
          </p:nvSpPr>
          <p:spPr bwMode="auto">
            <a:xfrm>
              <a:off x="3104" y="2961"/>
              <a:ext cx="161" cy="160"/>
            </a:xfrm>
            <a:prstGeom prst="ellipse">
              <a:avLst/>
            </a:prstGeom>
            <a:solidFill>
              <a:srgbClr val="D60093"/>
            </a:solidFill>
            <a:ln w="9525" algn="ctr">
              <a:solidFill>
                <a:schemeClr val="tx1"/>
              </a:solidFill>
              <a:round/>
              <a:headEnd/>
              <a:tailEnd/>
            </a:ln>
          </p:spPr>
          <p:txBody>
            <a:bodyPr wrap="none" tIns="72000" anchor="ctr"/>
            <a:lstStyle/>
            <a:p>
              <a:pPr algn="r" fontAlgn="base">
                <a:spcBef>
                  <a:spcPct val="0"/>
                </a:spcBef>
                <a:spcAft>
                  <a:spcPct val="0"/>
                </a:spcAft>
              </a:pPr>
              <a:endParaRPr lang="zh-CN" altLang="en-US" i="1">
                <a:solidFill>
                  <a:srgbClr val="000000"/>
                </a:solidFill>
                <a:latin typeface="Arial" pitchFamily="34" charset="0"/>
                <a:ea typeface="华文细黑" pitchFamily="2" charset="-122"/>
              </a:endParaRPr>
            </a:p>
          </p:txBody>
        </p:sp>
        <p:sp>
          <p:nvSpPr>
            <p:cNvPr id="21" name="Oval 23">
              <a:extLst>
                <a:ext uri="{FF2B5EF4-FFF2-40B4-BE49-F238E27FC236}">
                  <a16:creationId xmlns:a16="http://schemas.microsoft.com/office/drawing/2014/main" id="{5F85993C-1996-482F-8E12-673D32C4B116}"/>
                </a:ext>
              </a:extLst>
            </p:cNvPr>
            <p:cNvSpPr>
              <a:spLocks noChangeArrowheads="1"/>
            </p:cNvSpPr>
            <p:nvPr/>
          </p:nvSpPr>
          <p:spPr bwMode="auto">
            <a:xfrm>
              <a:off x="2809" y="3346"/>
              <a:ext cx="161" cy="160"/>
            </a:xfrm>
            <a:prstGeom prst="ellipse">
              <a:avLst/>
            </a:prstGeom>
            <a:solidFill>
              <a:srgbClr val="99FF33"/>
            </a:solidFill>
            <a:ln w="9525" algn="ctr">
              <a:solidFill>
                <a:schemeClr val="tx1"/>
              </a:solidFill>
              <a:round/>
              <a:headEnd/>
              <a:tailEnd/>
            </a:ln>
          </p:spPr>
          <p:txBody>
            <a:bodyPr wrap="none" tIns="72000" anchor="ctr"/>
            <a:lstStyle/>
            <a:p>
              <a:pPr algn="r" fontAlgn="base">
                <a:spcBef>
                  <a:spcPct val="0"/>
                </a:spcBef>
                <a:spcAft>
                  <a:spcPct val="0"/>
                </a:spcAft>
              </a:pPr>
              <a:endParaRPr lang="zh-CN" altLang="en-US" i="1">
                <a:solidFill>
                  <a:srgbClr val="000000"/>
                </a:solidFill>
                <a:latin typeface="Arial" pitchFamily="34" charset="0"/>
                <a:ea typeface="华文细黑" pitchFamily="2" charset="-122"/>
              </a:endParaRPr>
            </a:p>
          </p:txBody>
        </p:sp>
        <p:sp>
          <p:nvSpPr>
            <p:cNvPr id="22" name="Oval 24">
              <a:extLst>
                <a:ext uri="{FF2B5EF4-FFF2-40B4-BE49-F238E27FC236}">
                  <a16:creationId xmlns:a16="http://schemas.microsoft.com/office/drawing/2014/main" id="{A96DC038-5203-4B0F-9C8F-1EBA8A8CFBB3}"/>
                </a:ext>
              </a:extLst>
            </p:cNvPr>
            <p:cNvSpPr>
              <a:spLocks noChangeArrowheads="1"/>
            </p:cNvSpPr>
            <p:nvPr/>
          </p:nvSpPr>
          <p:spPr bwMode="auto">
            <a:xfrm>
              <a:off x="2354" y="3507"/>
              <a:ext cx="161" cy="160"/>
            </a:xfrm>
            <a:prstGeom prst="ellipse">
              <a:avLst/>
            </a:prstGeom>
            <a:solidFill>
              <a:srgbClr val="99FF33"/>
            </a:solidFill>
            <a:ln w="9525" algn="ctr">
              <a:solidFill>
                <a:schemeClr val="tx1"/>
              </a:solidFill>
              <a:round/>
              <a:headEnd/>
              <a:tailEnd/>
            </a:ln>
          </p:spPr>
          <p:txBody>
            <a:bodyPr wrap="none" tIns="72000" anchor="ctr"/>
            <a:lstStyle/>
            <a:p>
              <a:pPr algn="r" fontAlgn="base">
                <a:spcBef>
                  <a:spcPct val="0"/>
                </a:spcBef>
                <a:spcAft>
                  <a:spcPct val="0"/>
                </a:spcAft>
              </a:pPr>
              <a:endParaRPr lang="zh-CN" altLang="en-US" i="1">
                <a:solidFill>
                  <a:srgbClr val="000000"/>
                </a:solidFill>
                <a:latin typeface="Arial" pitchFamily="34" charset="0"/>
                <a:ea typeface="华文细黑" pitchFamily="2" charset="-122"/>
              </a:endParaRPr>
            </a:p>
          </p:txBody>
        </p:sp>
        <p:sp>
          <p:nvSpPr>
            <p:cNvPr id="23" name="Oval 25">
              <a:extLst>
                <a:ext uri="{FF2B5EF4-FFF2-40B4-BE49-F238E27FC236}">
                  <a16:creationId xmlns:a16="http://schemas.microsoft.com/office/drawing/2014/main" id="{DF62BC4C-D33D-482D-B7B4-8B22EA5DA3AE}"/>
                </a:ext>
              </a:extLst>
            </p:cNvPr>
            <p:cNvSpPr>
              <a:spLocks noChangeArrowheads="1"/>
            </p:cNvSpPr>
            <p:nvPr/>
          </p:nvSpPr>
          <p:spPr bwMode="auto">
            <a:xfrm rot="5400000" flipH="1">
              <a:off x="1881" y="3345"/>
              <a:ext cx="161" cy="160"/>
            </a:xfrm>
            <a:prstGeom prst="ellipse">
              <a:avLst/>
            </a:prstGeom>
            <a:solidFill>
              <a:srgbClr val="99FF33"/>
            </a:solidFill>
            <a:ln w="9525" algn="ctr">
              <a:solidFill>
                <a:schemeClr val="tx1"/>
              </a:solidFill>
              <a:round/>
              <a:headEnd/>
              <a:tailEnd/>
            </a:ln>
          </p:spPr>
          <p:txBody>
            <a:bodyPr wrap="none" tIns="72000" anchor="ctr"/>
            <a:lstStyle/>
            <a:p>
              <a:pPr algn="r" fontAlgn="base">
                <a:spcBef>
                  <a:spcPct val="0"/>
                </a:spcBef>
                <a:spcAft>
                  <a:spcPct val="0"/>
                </a:spcAft>
              </a:pPr>
              <a:endParaRPr lang="zh-CN" altLang="en-US" i="1">
                <a:solidFill>
                  <a:srgbClr val="000000"/>
                </a:solidFill>
                <a:latin typeface="Arial" pitchFamily="34" charset="0"/>
                <a:ea typeface="华文细黑" pitchFamily="2" charset="-122"/>
              </a:endParaRPr>
            </a:p>
          </p:txBody>
        </p:sp>
        <p:sp>
          <p:nvSpPr>
            <p:cNvPr id="24" name="Oval 26">
              <a:extLst>
                <a:ext uri="{FF2B5EF4-FFF2-40B4-BE49-F238E27FC236}">
                  <a16:creationId xmlns:a16="http://schemas.microsoft.com/office/drawing/2014/main" id="{9BABD192-726D-4C81-9FAF-B7E86CE6B304}"/>
                </a:ext>
              </a:extLst>
            </p:cNvPr>
            <p:cNvSpPr>
              <a:spLocks noChangeArrowheads="1"/>
            </p:cNvSpPr>
            <p:nvPr/>
          </p:nvSpPr>
          <p:spPr bwMode="auto">
            <a:xfrm rot="5400000" flipH="1">
              <a:off x="1592" y="2952"/>
              <a:ext cx="161" cy="160"/>
            </a:xfrm>
            <a:prstGeom prst="ellipse">
              <a:avLst/>
            </a:prstGeom>
            <a:solidFill>
              <a:srgbClr val="99FF33"/>
            </a:solidFill>
            <a:ln w="9525" algn="ctr">
              <a:solidFill>
                <a:schemeClr val="tx1"/>
              </a:solidFill>
              <a:round/>
              <a:headEnd/>
              <a:tailEnd/>
            </a:ln>
          </p:spPr>
          <p:txBody>
            <a:bodyPr wrap="none" tIns="72000" anchor="ctr"/>
            <a:lstStyle/>
            <a:p>
              <a:pPr algn="r" fontAlgn="base">
                <a:spcBef>
                  <a:spcPct val="0"/>
                </a:spcBef>
                <a:spcAft>
                  <a:spcPct val="0"/>
                </a:spcAft>
              </a:pPr>
              <a:endParaRPr lang="zh-CN" altLang="en-US" i="1">
                <a:solidFill>
                  <a:srgbClr val="000000"/>
                </a:solidFill>
                <a:latin typeface="Arial" pitchFamily="34" charset="0"/>
                <a:ea typeface="华文细黑" pitchFamily="2" charset="-122"/>
              </a:endParaRPr>
            </a:p>
          </p:txBody>
        </p:sp>
        <p:sp>
          <p:nvSpPr>
            <p:cNvPr id="25" name="Oval 27">
              <a:extLst>
                <a:ext uri="{FF2B5EF4-FFF2-40B4-BE49-F238E27FC236}">
                  <a16:creationId xmlns:a16="http://schemas.microsoft.com/office/drawing/2014/main" id="{7A5C3521-6C99-4B15-BE11-E62CDDEEF7D1}"/>
                </a:ext>
              </a:extLst>
            </p:cNvPr>
            <p:cNvSpPr>
              <a:spLocks noChangeArrowheads="1"/>
            </p:cNvSpPr>
            <p:nvPr/>
          </p:nvSpPr>
          <p:spPr bwMode="auto">
            <a:xfrm rot="5400000" flipH="1">
              <a:off x="1599" y="2463"/>
              <a:ext cx="161" cy="160"/>
            </a:xfrm>
            <a:prstGeom prst="ellipse">
              <a:avLst/>
            </a:prstGeom>
            <a:solidFill>
              <a:srgbClr val="99FF33"/>
            </a:solidFill>
            <a:ln w="9525" algn="ctr">
              <a:solidFill>
                <a:schemeClr val="tx1"/>
              </a:solidFill>
              <a:round/>
              <a:headEnd/>
              <a:tailEnd/>
            </a:ln>
          </p:spPr>
          <p:txBody>
            <a:bodyPr wrap="none" tIns="72000" anchor="ctr"/>
            <a:lstStyle/>
            <a:p>
              <a:pPr algn="r" fontAlgn="base">
                <a:spcBef>
                  <a:spcPct val="0"/>
                </a:spcBef>
                <a:spcAft>
                  <a:spcPct val="0"/>
                </a:spcAft>
              </a:pPr>
              <a:endParaRPr lang="zh-CN" altLang="en-US" i="1">
                <a:solidFill>
                  <a:srgbClr val="000000"/>
                </a:solidFill>
                <a:latin typeface="Arial" pitchFamily="34" charset="0"/>
                <a:ea typeface="华文细黑" pitchFamily="2" charset="-122"/>
              </a:endParaRPr>
            </a:p>
          </p:txBody>
        </p:sp>
        <p:sp>
          <p:nvSpPr>
            <p:cNvPr id="26" name="Oval 28">
              <a:extLst>
                <a:ext uri="{FF2B5EF4-FFF2-40B4-BE49-F238E27FC236}">
                  <a16:creationId xmlns:a16="http://schemas.microsoft.com/office/drawing/2014/main" id="{8FD1DC70-2C8F-4A1B-B41B-776A74C7C4AE}"/>
                </a:ext>
              </a:extLst>
            </p:cNvPr>
            <p:cNvSpPr>
              <a:spLocks noChangeArrowheads="1"/>
            </p:cNvSpPr>
            <p:nvPr/>
          </p:nvSpPr>
          <p:spPr bwMode="auto">
            <a:xfrm rot="5400000" flipH="1">
              <a:off x="1886" y="2070"/>
              <a:ext cx="161" cy="160"/>
            </a:xfrm>
            <a:prstGeom prst="ellipse">
              <a:avLst/>
            </a:prstGeom>
            <a:solidFill>
              <a:srgbClr val="99FF33"/>
            </a:solidFill>
            <a:ln w="9525" algn="ctr">
              <a:solidFill>
                <a:schemeClr val="tx1"/>
              </a:solidFill>
              <a:round/>
              <a:headEnd/>
              <a:tailEnd/>
            </a:ln>
          </p:spPr>
          <p:txBody>
            <a:bodyPr wrap="none" tIns="72000" anchor="ctr"/>
            <a:lstStyle/>
            <a:p>
              <a:pPr algn="r" fontAlgn="base">
                <a:spcBef>
                  <a:spcPct val="0"/>
                </a:spcBef>
                <a:spcAft>
                  <a:spcPct val="0"/>
                </a:spcAft>
              </a:pPr>
              <a:endParaRPr lang="zh-CN" altLang="en-US" i="1">
                <a:solidFill>
                  <a:srgbClr val="000000"/>
                </a:solidFill>
                <a:latin typeface="Arial" pitchFamily="34" charset="0"/>
                <a:ea typeface="华文细黑" pitchFamily="2" charset="-122"/>
              </a:endParaRPr>
            </a:p>
          </p:txBody>
        </p:sp>
      </p:grpSp>
      <p:sp>
        <p:nvSpPr>
          <p:cNvPr id="29" name="AutoShape 29">
            <a:extLst>
              <a:ext uri="{FF2B5EF4-FFF2-40B4-BE49-F238E27FC236}">
                <a16:creationId xmlns:a16="http://schemas.microsoft.com/office/drawing/2014/main" id="{02B56895-967D-47C8-AD12-331E29F92163}"/>
              </a:ext>
            </a:extLst>
          </p:cNvPr>
          <p:cNvSpPr>
            <a:spLocks noChangeArrowheads="1"/>
          </p:cNvSpPr>
          <p:nvPr/>
        </p:nvSpPr>
        <p:spPr bwMode="auto">
          <a:xfrm>
            <a:off x="7838760" y="3087800"/>
            <a:ext cx="2061598" cy="2054877"/>
          </a:xfrm>
          <a:custGeom>
            <a:avLst/>
            <a:gdLst>
              <a:gd name="T0" fmla="*/ 2147483647 w 21600"/>
              <a:gd name="T1" fmla="*/ 0 h 21600"/>
              <a:gd name="T2" fmla="*/ 2147483647 w 21600"/>
              <a:gd name="T3" fmla="*/ 2147483647 h 21600"/>
              <a:gd name="T4" fmla="*/ 2147483647 w 21600"/>
              <a:gd name="T5" fmla="*/ 2147483647 h 21600"/>
              <a:gd name="T6" fmla="*/ 2147483647 w 21600"/>
              <a:gd name="T7" fmla="*/ 2147483647 h 21600"/>
              <a:gd name="T8" fmla="*/ 0 60000 65536"/>
              <a:gd name="T9" fmla="*/ 0 60000 65536"/>
              <a:gd name="T10" fmla="*/ 0 60000 65536"/>
              <a:gd name="T11" fmla="*/ 0 60000 65536"/>
              <a:gd name="T12" fmla="*/ 0 w 21600"/>
              <a:gd name="T13" fmla="*/ 0 h 21600"/>
              <a:gd name="T14" fmla="*/ 21600 w 21600"/>
              <a:gd name="T15" fmla="*/ 20302 h 21600"/>
            </a:gdLst>
            <a:ahLst/>
            <a:cxnLst>
              <a:cxn ang="T8">
                <a:pos x="T0" y="T1"/>
              </a:cxn>
              <a:cxn ang="T9">
                <a:pos x="T2" y="T3"/>
              </a:cxn>
              <a:cxn ang="T10">
                <a:pos x="T4" y="T5"/>
              </a:cxn>
              <a:cxn ang="T11">
                <a:pos x="T6" y="T7"/>
              </a:cxn>
            </a:cxnLst>
            <a:rect l="T12" t="T13" r="T14" b="T15"/>
            <a:pathLst>
              <a:path w="21600" h="21600">
                <a:moveTo>
                  <a:pt x="8972" y="16300"/>
                </a:moveTo>
                <a:cubicBezTo>
                  <a:pt x="6602" y="15512"/>
                  <a:pt x="5004" y="13296"/>
                  <a:pt x="5004" y="10800"/>
                </a:cubicBezTo>
                <a:cubicBezTo>
                  <a:pt x="5004" y="7598"/>
                  <a:pt x="7598" y="5004"/>
                  <a:pt x="10800" y="5004"/>
                </a:cubicBezTo>
                <a:cubicBezTo>
                  <a:pt x="14001" y="5004"/>
                  <a:pt x="16596" y="7598"/>
                  <a:pt x="16596" y="10800"/>
                </a:cubicBezTo>
                <a:cubicBezTo>
                  <a:pt x="16596" y="13296"/>
                  <a:pt x="14997" y="15512"/>
                  <a:pt x="12627" y="16300"/>
                </a:cubicBezTo>
                <a:lnTo>
                  <a:pt x="14205" y="21048"/>
                </a:lnTo>
                <a:cubicBezTo>
                  <a:pt x="18620" y="19581"/>
                  <a:pt x="21600" y="15452"/>
                  <a:pt x="21600" y="10800"/>
                </a:cubicBezTo>
                <a:cubicBezTo>
                  <a:pt x="21600" y="4835"/>
                  <a:pt x="16764" y="0"/>
                  <a:pt x="10800" y="0"/>
                </a:cubicBezTo>
                <a:cubicBezTo>
                  <a:pt x="4835" y="0"/>
                  <a:pt x="0" y="4835"/>
                  <a:pt x="0" y="10800"/>
                </a:cubicBezTo>
                <a:cubicBezTo>
                  <a:pt x="-1" y="15452"/>
                  <a:pt x="2979" y="19581"/>
                  <a:pt x="7394" y="21048"/>
                </a:cubicBezTo>
                <a:lnTo>
                  <a:pt x="8972" y="16300"/>
                </a:lnTo>
                <a:close/>
              </a:path>
            </a:pathLst>
          </a:custGeom>
          <a:solidFill>
            <a:srgbClr val="99FF33">
              <a:alpha val="91000"/>
            </a:srgbClr>
          </a:solidFill>
          <a:ln w="9525" algn="ctr">
            <a:noFill/>
            <a:miter lim="800000"/>
            <a:headEnd/>
            <a:tailEnd/>
          </a:ln>
        </p:spPr>
        <p:txBody>
          <a:bodyPr wrap="none" tIns="72000" anchor="ctr"/>
          <a:lstStyle/>
          <a:p>
            <a:pPr marL="342900" indent="-342900" algn="r" fontAlgn="base">
              <a:lnSpc>
                <a:spcPct val="80000"/>
              </a:lnSpc>
              <a:spcBef>
                <a:spcPct val="20000"/>
              </a:spcBef>
              <a:spcAft>
                <a:spcPct val="0"/>
              </a:spcAft>
              <a:buClr>
                <a:srgbClr val="FFCC00"/>
              </a:buClr>
              <a:buSzPct val="65000"/>
            </a:pPr>
            <a:endParaRPr lang="en-US" altLang="zh-CN" sz="2400" b="1" i="1" u="sng">
              <a:solidFill>
                <a:srgbClr val="FF3300"/>
              </a:solidFill>
              <a:latin typeface="Arial" pitchFamily="34" charset="0"/>
              <a:ea typeface="华文新魏" pitchFamily="2" charset="-122"/>
            </a:endParaRPr>
          </a:p>
          <a:p>
            <a:pPr marL="342900" indent="-342900" algn="r" fontAlgn="base">
              <a:lnSpc>
                <a:spcPct val="80000"/>
              </a:lnSpc>
              <a:spcBef>
                <a:spcPct val="20000"/>
              </a:spcBef>
              <a:spcAft>
                <a:spcPct val="0"/>
              </a:spcAft>
              <a:buClr>
                <a:srgbClr val="FFCC00"/>
              </a:buClr>
              <a:buSzPct val="65000"/>
            </a:pPr>
            <a:endParaRPr lang="en-US" altLang="zh-CN" sz="2400" b="1" i="1" u="sng">
              <a:solidFill>
                <a:srgbClr val="FF3300"/>
              </a:solidFill>
              <a:latin typeface="Arial" pitchFamily="34" charset="0"/>
              <a:ea typeface="华文新魏" pitchFamily="2" charset="-122"/>
            </a:endParaRPr>
          </a:p>
        </p:txBody>
      </p:sp>
      <p:sp>
        <p:nvSpPr>
          <p:cNvPr id="30" name="AutoShape 30">
            <a:extLst>
              <a:ext uri="{FF2B5EF4-FFF2-40B4-BE49-F238E27FC236}">
                <a16:creationId xmlns:a16="http://schemas.microsoft.com/office/drawing/2014/main" id="{31CCA1A0-2AB7-4173-9AEF-34BCAD69281A}"/>
              </a:ext>
            </a:extLst>
          </p:cNvPr>
          <p:cNvSpPr>
            <a:spLocks noChangeArrowheads="1"/>
          </p:cNvSpPr>
          <p:nvPr/>
        </p:nvSpPr>
        <p:spPr bwMode="auto">
          <a:xfrm rot="12000000">
            <a:off x="7534829" y="2860788"/>
            <a:ext cx="2698750" cy="2859087"/>
          </a:xfrm>
          <a:custGeom>
            <a:avLst/>
            <a:gdLst>
              <a:gd name="T0" fmla="*/ 2147483647 w 21600"/>
              <a:gd name="T1" fmla="*/ 0 h 21600"/>
              <a:gd name="T2" fmla="*/ 2147483647 w 21600"/>
              <a:gd name="T3" fmla="*/ 2147483647 h 21600"/>
              <a:gd name="T4" fmla="*/ 2147483647 w 21600"/>
              <a:gd name="T5" fmla="*/ 2147483647 h 21600"/>
              <a:gd name="T6" fmla="*/ 2147483647 w 21600"/>
              <a:gd name="T7" fmla="*/ 2147483647 h 21600"/>
              <a:gd name="T8" fmla="*/ 0 60000 65536"/>
              <a:gd name="T9" fmla="*/ 0 60000 65536"/>
              <a:gd name="T10" fmla="*/ 0 60000 65536"/>
              <a:gd name="T11" fmla="*/ 0 60000 65536"/>
              <a:gd name="T12" fmla="*/ 6458 w 21600"/>
              <a:gd name="T13" fmla="*/ 0 h 21600"/>
              <a:gd name="T14" fmla="*/ 15142 w 21600"/>
              <a:gd name="T15" fmla="*/ 4231 h 21600"/>
            </a:gdLst>
            <a:ahLst/>
            <a:cxnLst>
              <a:cxn ang="T8">
                <a:pos x="T0" y="T1"/>
              </a:cxn>
              <a:cxn ang="T9">
                <a:pos x="T2" y="T3"/>
              </a:cxn>
              <a:cxn ang="T10">
                <a:pos x="T4" y="T5"/>
              </a:cxn>
              <a:cxn ang="T11">
                <a:pos x="T6" y="T7"/>
              </a:cxn>
            </a:cxnLst>
            <a:rect l="T12" t="T13" r="T14" b="T15"/>
            <a:pathLst>
              <a:path w="21600" h="21600">
                <a:moveTo>
                  <a:pt x="9052" y="3842"/>
                </a:moveTo>
                <a:cubicBezTo>
                  <a:pt x="9623" y="3698"/>
                  <a:pt x="10210" y="3625"/>
                  <a:pt x="10800" y="3626"/>
                </a:cubicBezTo>
                <a:cubicBezTo>
                  <a:pt x="11389" y="3626"/>
                  <a:pt x="11976" y="3698"/>
                  <a:pt x="12547" y="3842"/>
                </a:cubicBezTo>
                <a:lnTo>
                  <a:pt x="13431" y="325"/>
                </a:lnTo>
                <a:cubicBezTo>
                  <a:pt x="12570" y="109"/>
                  <a:pt x="11687" y="-1"/>
                  <a:pt x="10799" y="0"/>
                </a:cubicBezTo>
                <a:cubicBezTo>
                  <a:pt x="9912" y="0"/>
                  <a:pt x="9029" y="109"/>
                  <a:pt x="8168" y="325"/>
                </a:cubicBezTo>
                <a:lnTo>
                  <a:pt x="9052" y="3842"/>
                </a:lnTo>
                <a:close/>
              </a:path>
            </a:pathLst>
          </a:custGeom>
          <a:solidFill>
            <a:schemeClr val="accent2"/>
          </a:solidFill>
          <a:ln w="9525" algn="ctr">
            <a:solidFill>
              <a:schemeClr val="tx1"/>
            </a:solidFill>
            <a:miter lim="800000"/>
            <a:headEnd/>
            <a:tailEnd/>
          </a:ln>
        </p:spPr>
        <p:txBody>
          <a:bodyPr wrap="none" tIns="72000" anchor="ctr"/>
          <a:lstStyle/>
          <a:p>
            <a:pPr algn="r" fontAlgn="base">
              <a:spcBef>
                <a:spcPct val="0"/>
              </a:spcBef>
              <a:spcAft>
                <a:spcPct val="0"/>
              </a:spcAft>
            </a:pPr>
            <a:endParaRPr lang="zh-CN" altLang="en-US" i="1">
              <a:solidFill>
                <a:srgbClr val="000000"/>
              </a:solidFill>
              <a:latin typeface="Arial" pitchFamily="34" charset="0"/>
              <a:ea typeface="华文细黑" pitchFamily="2" charset="-122"/>
            </a:endParaRPr>
          </a:p>
        </p:txBody>
      </p:sp>
      <p:grpSp>
        <p:nvGrpSpPr>
          <p:cNvPr id="31" name="Group 31">
            <a:extLst>
              <a:ext uri="{FF2B5EF4-FFF2-40B4-BE49-F238E27FC236}">
                <a16:creationId xmlns:a16="http://schemas.microsoft.com/office/drawing/2014/main" id="{DD19F724-A5D7-4AC0-9685-DA7CCB9D1923}"/>
              </a:ext>
            </a:extLst>
          </p:cNvPr>
          <p:cNvGrpSpPr>
            <a:grpSpLocks/>
          </p:cNvGrpSpPr>
          <p:nvPr/>
        </p:nvGrpSpPr>
        <p:grpSpPr bwMode="auto">
          <a:xfrm>
            <a:off x="7695166" y="2973500"/>
            <a:ext cx="2319338" cy="2141538"/>
            <a:chOff x="2113" y="1899"/>
            <a:chExt cx="1461" cy="1349"/>
          </a:xfrm>
        </p:grpSpPr>
        <p:sp>
          <p:nvSpPr>
            <p:cNvPr id="32" name="Rectangle 32">
              <a:extLst>
                <a:ext uri="{FF2B5EF4-FFF2-40B4-BE49-F238E27FC236}">
                  <a16:creationId xmlns:a16="http://schemas.microsoft.com/office/drawing/2014/main" id="{D3DF6B09-70C3-424F-9A28-C7686BCEA3A3}"/>
                </a:ext>
              </a:extLst>
            </p:cNvPr>
            <p:cNvSpPr>
              <a:spLocks noChangeArrowheads="1"/>
            </p:cNvSpPr>
            <p:nvPr/>
          </p:nvSpPr>
          <p:spPr bwMode="auto">
            <a:xfrm>
              <a:off x="2113" y="2313"/>
              <a:ext cx="337" cy="261"/>
            </a:xfrm>
            <a:prstGeom prst="rect">
              <a:avLst/>
            </a:prstGeom>
            <a:noFill/>
            <a:ln w="9525" algn="ctr">
              <a:noFill/>
              <a:miter lim="800000"/>
              <a:headEnd/>
              <a:tailEnd/>
            </a:ln>
          </p:spPr>
          <p:txBody>
            <a:bodyPr wrap="none" tIns="72000">
              <a:spAutoFit/>
            </a:bodyPr>
            <a:lstStyle/>
            <a:p>
              <a:pPr marL="342900" indent="-342900" algn="r" fontAlgn="base">
                <a:lnSpc>
                  <a:spcPct val="80000"/>
                </a:lnSpc>
                <a:spcBef>
                  <a:spcPct val="20000"/>
                </a:spcBef>
                <a:spcAft>
                  <a:spcPct val="0"/>
                </a:spcAft>
                <a:buClr>
                  <a:srgbClr val="FFCC00"/>
                </a:buClr>
                <a:buSzPct val="65000"/>
              </a:pPr>
              <a:r>
                <a:rPr lang="en-US" altLang="zh-CN" sz="2400" b="1" i="1">
                  <a:solidFill>
                    <a:srgbClr val="000000"/>
                  </a:solidFill>
                  <a:latin typeface="Arial" pitchFamily="34" charset="0"/>
                  <a:ea typeface="华文新魏" pitchFamily="2" charset="-122"/>
                </a:rPr>
                <a:t>+7</a:t>
              </a:r>
            </a:p>
          </p:txBody>
        </p:sp>
        <p:sp>
          <p:nvSpPr>
            <p:cNvPr id="33" name="Rectangle 33">
              <a:extLst>
                <a:ext uri="{FF2B5EF4-FFF2-40B4-BE49-F238E27FC236}">
                  <a16:creationId xmlns:a16="http://schemas.microsoft.com/office/drawing/2014/main" id="{4D3D347C-6C08-44A7-A5D7-2A4D8A38123F}"/>
                </a:ext>
              </a:extLst>
            </p:cNvPr>
            <p:cNvSpPr>
              <a:spLocks noChangeArrowheads="1"/>
            </p:cNvSpPr>
            <p:nvPr/>
          </p:nvSpPr>
          <p:spPr bwMode="auto">
            <a:xfrm>
              <a:off x="2187" y="2690"/>
              <a:ext cx="224" cy="261"/>
            </a:xfrm>
            <a:prstGeom prst="rect">
              <a:avLst/>
            </a:prstGeom>
            <a:noFill/>
            <a:ln w="9525" algn="ctr">
              <a:noFill/>
              <a:miter lim="800000"/>
              <a:headEnd/>
              <a:tailEnd/>
            </a:ln>
          </p:spPr>
          <p:txBody>
            <a:bodyPr wrap="none" tIns="72000">
              <a:spAutoFit/>
            </a:bodyPr>
            <a:lstStyle/>
            <a:p>
              <a:pPr marL="342900" indent="-342900" algn="r" fontAlgn="base">
                <a:lnSpc>
                  <a:spcPct val="80000"/>
                </a:lnSpc>
                <a:spcBef>
                  <a:spcPct val="20000"/>
                </a:spcBef>
                <a:spcAft>
                  <a:spcPct val="0"/>
                </a:spcAft>
                <a:buClr>
                  <a:srgbClr val="FFCC00"/>
                </a:buClr>
                <a:buSzPct val="65000"/>
              </a:pPr>
              <a:r>
                <a:rPr lang="en-US" altLang="zh-CN" sz="2400" b="1" i="1">
                  <a:solidFill>
                    <a:srgbClr val="000000"/>
                  </a:solidFill>
                  <a:latin typeface="Arial" pitchFamily="34" charset="0"/>
                  <a:ea typeface="华文新魏" pitchFamily="2" charset="-122"/>
                </a:rPr>
                <a:t>8</a:t>
              </a:r>
            </a:p>
          </p:txBody>
        </p:sp>
        <p:sp>
          <p:nvSpPr>
            <p:cNvPr id="34" name="Rectangle 34">
              <a:extLst>
                <a:ext uri="{FF2B5EF4-FFF2-40B4-BE49-F238E27FC236}">
                  <a16:creationId xmlns:a16="http://schemas.microsoft.com/office/drawing/2014/main" id="{4D9C675B-AB14-470C-B912-ABD944555D73}"/>
                </a:ext>
              </a:extLst>
            </p:cNvPr>
            <p:cNvSpPr>
              <a:spLocks noChangeArrowheads="1"/>
            </p:cNvSpPr>
            <p:nvPr/>
          </p:nvSpPr>
          <p:spPr bwMode="auto">
            <a:xfrm>
              <a:off x="2395" y="2010"/>
              <a:ext cx="224" cy="261"/>
            </a:xfrm>
            <a:prstGeom prst="rect">
              <a:avLst/>
            </a:prstGeom>
            <a:noFill/>
            <a:ln w="9525" algn="ctr">
              <a:noFill/>
              <a:miter lim="800000"/>
              <a:headEnd/>
              <a:tailEnd/>
            </a:ln>
          </p:spPr>
          <p:txBody>
            <a:bodyPr wrap="none" tIns="72000">
              <a:spAutoFit/>
            </a:bodyPr>
            <a:lstStyle/>
            <a:p>
              <a:pPr marL="342900" indent="-342900" algn="r" fontAlgn="base">
                <a:lnSpc>
                  <a:spcPct val="80000"/>
                </a:lnSpc>
                <a:spcBef>
                  <a:spcPct val="20000"/>
                </a:spcBef>
                <a:spcAft>
                  <a:spcPct val="0"/>
                </a:spcAft>
                <a:buClr>
                  <a:srgbClr val="FFCC00"/>
                </a:buClr>
                <a:buSzPct val="65000"/>
              </a:pPr>
              <a:r>
                <a:rPr lang="en-US" altLang="zh-CN" sz="2400" b="1" i="1">
                  <a:solidFill>
                    <a:srgbClr val="000000"/>
                  </a:solidFill>
                  <a:latin typeface="Arial" pitchFamily="34" charset="0"/>
                  <a:ea typeface="华文新魏" pitchFamily="2" charset="-122"/>
                </a:rPr>
                <a:t>6</a:t>
              </a:r>
            </a:p>
          </p:txBody>
        </p:sp>
        <p:sp>
          <p:nvSpPr>
            <p:cNvPr id="35" name="Rectangle 35">
              <a:extLst>
                <a:ext uri="{FF2B5EF4-FFF2-40B4-BE49-F238E27FC236}">
                  <a16:creationId xmlns:a16="http://schemas.microsoft.com/office/drawing/2014/main" id="{E081E2FA-52C3-4022-BE80-ECB926C19D31}"/>
                </a:ext>
              </a:extLst>
            </p:cNvPr>
            <p:cNvSpPr>
              <a:spLocks noChangeArrowheads="1"/>
            </p:cNvSpPr>
            <p:nvPr/>
          </p:nvSpPr>
          <p:spPr bwMode="auto">
            <a:xfrm>
              <a:off x="2691" y="1899"/>
              <a:ext cx="337" cy="261"/>
            </a:xfrm>
            <a:prstGeom prst="rect">
              <a:avLst/>
            </a:prstGeom>
            <a:noFill/>
            <a:ln w="9525" algn="ctr">
              <a:noFill/>
              <a:miter lim="800000"/>
              <a:headEnd/>
              <a:tailEnd/>
            </a:ln>
          </p:spPr>
          <p:txBody>
            <a:bodyPr wrap="none" tIns="72000">
              <a:spAutoFit/>
            </a:bodyPr>
            <a:lstStyle/>
            <a:p>
              <a:pPr marL="342900" indent="-342900" algn="r" fontAlgn="base">
                <a:lnSpc>
                  <a:spcPct val="80000"/>
                </a:lnSpc>
                <a:spcBef>
                  <a:spcPct val="20000"/>
                </a:spcBef>
                <a:spcAft>
                  <a:spcPct val="0"/>
                </a:spcAft>
                <a:buClr>
                  <a:srgbClr val="FFCC00"/>
                </a:buClr>
                <a:buSzPct val="65000"/>
              </a:pPr>
              <a:r>
                <a:rPr lang="en-US" altLang="zh-CN" sz="2400" b="1" i="1" dirty="0">
                  <a:solidFill>
                    <a:srgbClr val="000000"/>
                  </a:solidFill>
                  <a:latin typeface="Arial" pitchFamily="34" charset="0"/>
                  <a:ea typeface="华文新魏" pitchFamily="2" charset="-122"/>
                </a:rPr>
                <a:t>+5</a:t>
              </a:r>
            </a:p>
          </p:txBody>
        </p:sp>
        <p:sp>
          <p:nvSpPr>
            <p:cNvPr id="36" name="Rectangle 36">
              <a:extLst>
                <a:ext uri="{FF2B5EF4-FFF2-40B4-BE49-F238E27FC236}">
                  <a16:creationId xmlns:a16="http://schemas.microsoft.com/office/drawing/2014/main" id="{CDFA4C5C-CF34-4C76-82B0-02FFE05519D0}"/>
                </a:ext>
              </a:extLst>
            </p:cNvPr>
            <p:cNvSpPr>
              <a:spLocks noChangeArrowheads="1"/>
            </p:cNvSpPr>
            <p:nvPr/>
          </p:nvSpPr>
          <p:spPr bwMode="auto">
            <a:xfrm>
              <a:off x="3109" y="2012"/>
              <a:ext cx="224" cy="261"/>
            </a:xfrm>
            <a:prstGeom prst="rect">
              <a:avLst/>
            </a:prstGeom>
            <a:noFill/>
            <a:ln w="9525" algn="ctr">
              <a:noFill/>
              <a:miter lim="800000"/>
              <a:headEnd/>
              <a:tailEnd/>
            </a:ln>
          </p:spPr>
          <p:txBody>
            <a:bodyPr wrap="none" tIns="72000">
              <a:spAutoFit/>
            </a:bodyPr>
            <a:lstStyle/>
            <a:p>
              <a:pPr marL="342900" indent="-342900" algn="r" fontAlgn="base">
                <a:lnSpc>
                  <a:spcPct val="80000"/>
                </a:lnSpc>
                <a:spcBef>
                  <a:spcPct val="20000"/>
                </a:spcBef>
                <a:spcAft>
                  <a:spcPct val="0"/>
                </a:spcAft>
                <a:buClr>
                  <a:srgbClr val="FFCC00"/>
                </a:buClr>
                <a:buSzPct val="65000"/>
              </a:pPr>
              <a:r>
                <a:rPr lang="en-US" altLang="zh-CN" sz="2400" b="1" i="1">
                  <a:solidFill>
                    <a:srgbClr val="000000"/>
                  </a:solidFill>
                  <a:latin typeface="Arial" pitchFamily="34" charset="0"/>
                  <a:ea typeface="华文新魏" pitchFamily="2" charset="-122"/>
                </a:rPr>
                <a:t>4</a:t>
              </a:r>
            </a:p>
          </p:txBody>
        </p:sp>
        <p:sp>
          <p:nvSpPr>
            <p:cNvPr id="37" name="Rectangle 37">
              <a:extLst>
                <a:ext uri="{FF2B5EF4-FFF2-40B4-BE49-F238E27FC236}">
                  <a16:creationId xmlns:a16="http://schemas.microsoft.com/office/drawing/2014/main" id="{6C7B4C45-F038-4E22-859D-6E6E84438A4A}"/>
                </a:ext>
              </a:extLst>
            </p:cNvPr>
            <p:cNvSpPr>
              <a:spLocks noChangeArrowheads="1"/>
            </p:cNvSpPr>
            <p:nvPr/>
          </p:nvSpPr>
          <p:spPr bwMode="auto">
            <a:xfrm>
              <a:off x="3350" y="2317"/>
              <a:ext cx="224" cy="261"/>
            </a:xfrm>
            <a:prstGeom prst="rect">
              <a:avLst/>
            </a:prstGeom>
            <a:noFill/>
            <a:ln w="9525" algn="ctr">
              <a:noFill/>
              <a:miter lim="800000"/>
              <a:headEnd/>
              <a:tailEnd/>
            </a:ln>
          </p:spPr>
          <p:txBody>
            <a:bodyPr wrap="none" tIns="72000">
              <a:spAutoFit/>
            </a:bodyPr>
            <a:lstStyle/>
            <a:p>
              <a:pPr marL="342900" indent="-342900" algn="r" fontAlgn="base">
                <a:lnSpc>
                  <a:spcPct val="80000"/>
                </a:lnSpc>
                <a:spcBef>
                  <a:spcPct val="20000"/>
                </a:spcBef>
                <a:spcAft>
                  <a:spcPct val="0"/>
                </a:spcAft>
                <a:buClr>
                  <a:srgbClr val="FFCC00"/>
                </a:buClr>
                <a:buSzPct val="65000"/>
              </a:pPr>
              <a:r>
                <a:rPr lang="en-US" altLang="zh-CN" sz="2400" b="1" i="1">
                  <a:solidFill>
                    <a:srgbClr val="000000"/>
                  </a:solidFill>
                  <a:latin typeface="Arial" pitchFamily="34" charset="0"/>
                  <a:ea typeface="华文新魏" pitchFamily="2" charset="-122"/>
                </a:rPr>
                <a:t>3</a:t>
              </a:r>
            </a:p>
          </p:txBody>
        </p:sp>
        <p:sp>
          <p:nvSpPr>
            <p:cNvPr id="38" name="Rectangle 38">
              <a:extLst>
                <a:ext uri="{FF2B5EF4-FFF2-40B4-BE49-F238E27FC236}">
                  <a16:creationId xmlns:a16="http://schemas.microsoft.com/office/drawing/2014/main" id="{16EFF756-1C89-49D3-B0CE-33D43AF36EEB}"/>
                </a:ext>
              </a:extLst>
            </p:cNvPr>
            <p:cNvSpPr>
              <a:spLocks noChangeArrowheads="1"/>
            </p:cNvSpPr>
            <p:nvPr/>
          </p:nvSpPr>
          <p:spPr bwMode="auto">
            <a:xfrm>
              <a:off x="3335" y="2686"/>
              <a:ext cx="224" cy="261"/>
            </a:xfrm>
            <a:prstGeom prst="rect">
              <a:avLst/>
            </a:prstGeom>
            <a:noFill/>
            <a:ln w="9525" algn="ctr">
              <a:noFill/>
              <a:miter lim="800000"/>
              <a:headEnd/>
              <a:tailEnd/>
            </a:ln>
          </p:spPr>
          <p:txBody>
            <a:bodyPr wrap="none" tIns="72000">
              <a:spAutoFit/>
            </a:bodyPr>
            <a:lstStyle/>
            <a:p>
              <a:pPr marL="342900" indent="-342900" algn="r" fontAlgn="base">
                <a:lnSpc>
                  <a:spcPct val="80000"/>
                </a:lnSpc>
                <a:spcBef>
                  <a:spcPct val="20000"/>
                </a:spcBef>
                <a:spcAft>
                  <a:spcPct val="0"/>
                </a:spcAft>
                <a:buClr>
                  <a:srgbClr val="FFCC00"/>
                </a:buClr>
                <a:buSzPct val="65000"/>
              </a:pPr>
              <a:r>
                <a:rPr lang="en-US" altLang="zh-CN" sz="2400" b="1" i="1">
                  <a:solidFill>
                    <a:srgbClr val="000000"/>
                  </a:solidFill>
                  <a:latin typeface="Arial" pitchFamily="34" charset="0"/>
                  <a:ea typeface="华文新魏" pitchFamily="2" charset="-122"/>
                </a:rPr>
                <a:t>2</a:t>
              </a:r>
            </a:p>
          </p:txBody>
        </p:sp>
        <p:sp>
          <p:nvSpPr>
            <p:cNvPr id="39" name="Rectangle 39">
              <a:extLst>
                <a:ext uri="{FF2B5EF4-FFF2-40B4-BE49-F238E27FC236}">
                  <a16:creationId xmlns:a16="http://schemas.microsoft.com/office/drawing/2014/main" id="{68B7D20A-2E59-45EC-80CA-62FD0B2FEA24}"/>
                </a:ext>
              </a:extLst>
            </p:cNvPr>
            <p:cNvSpPr>
              <a:spLocks noChangeArrowheads="1"/>
            </p:cNvSpPr>
            <p:nvPr/>
          </p:nvSpPr>
          <p:spPr bwMode="auto">
            <a:xfrm>
              <a:off x="3121" y="2951"/>
              <a:ext cx="223" cy="261"/>
            </a:xfrm>
            <a:prstGeom prst="rect">
              <a:avLst/>
            </a:prstGeom>
            <a:noFill/>
            <a:ln w="9525" algn="ctr">
              <a:noFill/>
              <a:miter lim="800000"/>
              <a:headEnd/>
              <a:tailEnd/>
            </a:ln>
          </p:spPr>
          <p:txBody>
            <a:bodyPr tIns="72000">
              <a:spAutoFit/>
            </a:bodyPr>
            <a:lstStyle/>
            <a:p>
              <a:pPr marL="342900" indent="-342900" algn="r" fontAlgn="base">
                <a:lnSpc>
                  <a:spcPct val="80000"/>
                </a:lnSpc>
                <a:spcBef>
                  <a:spcPct val="20000"/>
                </a:spcBef>
                <a:spcAft>
                  <a:spcPct val="0"/>
                </a:spcAft>
                <a:buClr>
                  <a:srgbClr val="FFCC00"/>
                </a:buClr>
                <a:buSzPct val="65000"/>
              </a:pPr>
              <a:r>
                <a:rPr lang="en-US" altLang="zh-CN" sz="2400" b="1" i="1">
                  <a:solidFill>
                    <a:srgbClr val="000000"/>
                  </a:solidFill>
                  <a:latin typeface="Arial" pitchFamily="34" charset="0"/>
                  <a:ea typeface="华文新魏" pitchFamily="2" charset="-122"/>
                </a:rPr>
                <a:t>1</a:t>
              </a:r>
            </a:p>
          </p:txBody>
        </p:sp>
        <p:sp>
          <p:nvSpPr>
            <p:cNvPr id="40" name="Rectangle 40">
              <a:extLst>
                <a:ext uri="{FF2B5EF4-FFF2-40B4-BE49-F238E27FC236}">
                  <a16:creationId xmlns:a16="http://schemas.microsoft.com/office/drawing/2014/main" id="{CE76EFAB-351C-4C36-A193-0BC693B71D8E}"/>
                </a:ext>
              </a:extLst>
            </p:cNvPr>
            <p:cNvSpPr>
              <a:spLocks noChangeArrowheads="1"/>
            </p:cNvSpPr>
            <p:nvPr/>
          </p:nvSpPr>
          <p:spPr bwMode="auto">
            <a:xfrm>
              <a:off x="2404" y="2987"/>
              <a:ext cx="224" cy="261"/>
            </a:xfrm>
            <a:prstGeom prst="rect">
              <a:avLst/>
            </a:prstGeom>
            <a:noFill/>
            <a:ln w="9525" algn="ctr">
              <a:noFill/>
              <a:miter lim="800000"/>
              <a:headEnd/>
              <a:tailEnd/>
            </a:ln>
          </p:spPr>
          <p:txBody>
            <a:bodyPr wrap="none" tIns="72000">
              <a:spAutoFit/>
            </a:bodyPr>
            <a:lstStyle/>
            <a:p>
              <a:pPr marL="342900" indent="-342900" algn="r" fontAlgn="base">
                <a:lnSpc>
                  <a:spcPct val="80000"/>
                </a:lnSpc>
                <a:spcBef>
                  <a:spcPct val="20000"/>
                </a:spcBef>
                <a:spcAft>
                  <a:spcPct val="0"/>
                </a:spcAft>
                <a:buClr>
                  <a:srgbClr val="FFCC00"/>
                </a:buClr>
                <a:buSzPct val="65000"/>
              </a:pPr>
              <a:r>
                <a:rPr lang="en-US" altLang="zh-CN" sz="2400" b="1" i="1">
                  <a:solidFill>
                    <a:srgbClr val="000000"/>
                  </a:solidFill>
                  <a:latin typeface="Arial" pitchFamily="34" charset="0"/>
                  <a:ea typeface="华文新魏" pitchFamily="2" charset="-122"/>
                </a:rPr>
                <a:t>9</a:t>
              </a:r>
            </a:p>
          </p:txBody>
        </p:sp>
      </p:grpSp>
      <p:sp>
        <p:nvSpPr>
          <p:cNvPr id="41" name="Oval 51">
            <a:extLst>
              <a:ext uri="{FF2B5EF4-FFF2-40B4-BE49-F238E27FC236}">
                <a16:creationId xmlns:a16="http://schemas.microsoft.com/office/drawing/2014/main" id="{0142EEC5-061F-48D5-9174-96CEAF90FC50}"/>
              </a:ext>
            </a:extLst>
          </p:cNvPr>
          <p:cNvSpPr>
            <a:spLocks noChangeArrowheads="1"/>
          </p:cNvSpPr>
          <p:nvPr/>
        </p:nvSpPr>
        <p:spPr bwMode="auto">
          <a:xfrm>
            <a:off x="8693704" y="4683237"/>
            <a:ext cx="444500" cy="431800"/>
          </a:xfrm>
          <a:prstGeom prst="ellipse">
            <a:avLst/>
          </a:prstGeom>
          <a:noFill/>
          <a:ln w="38100" algn="ctr">
            <a:solidFill>
              <a:srgbClr val="0099FF"/>
            </a:solidFill>
            <a:round/>
            <a:headEnd/>
            <a:tailEnd/>
          </a:ln>
        </p:spPr>
        <p:txBody>
          <a:bodyPr wrap="none" tIns="72000" anchor="ctr"/>
          <a:lstStyle/>
          <a:p>
            <a:pPr algn="r" fontAlgn="base">
              <a:spcBef>
                <a:spcPct val="0"/>
              </a:spcBef>
              <a:spcAft>
                <a:spcPct val="0"/>
              </a:spcAft>
            </a:pPr>
            <a:endParaRPr lang="zh-CN" altLang="en-US" i="1">
              <a:solidFill>
                <a:srgbClr val="000000"/>
              </a:solidFill>
              <a:latin typeface="Arial" pitchFamily="34" charset="0"/>
              <a:ea typeface="华文细黑" pitchFamily="2" charset="-122"/>
            </a:endParaRPr>
          </a:p>
        </p:txBody>
      </p:sp>
      <p:pic>
        <p:nvPicPr>
          <p:cNvPr id="42" name="图片 41">
            <a:extLst>
              <a:ext uri="{FF2B5EF4-FFF2-40B4-BE49-F238E27FC236}">
                <a16:creationId xmlns:a16="http://schemas.microsoft.com/office/drawing/2014/main" id="{D6AEDC6A-A53E-4431-99A4-01EF75C57F70}"/>
              </a:ext>
            </a:extLst>
          </p:cNvPr>
          <p:cNvPicPr>
            <a:picLocks noChangeAspect="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688" t="26344" r="-688" b="26235"/>
          <a:stretch/>
        </p:blipFill>
        <p:spPr>
          <a:xfrm>
            <a:off x="704497" y="1244244"/>
            <a:ext cx="5499228" cy="1955800"/>
          </a:xfrm>
          <a:prstGeom prst="rect">
            <a:avLst/>
          </a:prstGeom>
        </p:spPr>
      </p:pic>
    </p:spTree>
    <p:extLst>
      <p:ext uri="{BB962C8B-B14F-4D97-AF65-F5344CB8AC3E}">
        <p14:creationId xmlns:p14="http://schemas.microsoft.com/office/powerpoint/2010/main" val="1054741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anim calcmode="lin" valueType="num">
                                      <p:cBhvr additive="base">
                                        <p:cTn id="7"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anim calcmode="lin" valueType="num">
                                      <p:cBhvr additive="base">
                                        <p:cTn id="13"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nodeType="clickEffect">
                                  <p:stCondLst>
                                    <p:cond delay="0"/>
                                  </p:stCondLst>
                                  <p:childTnLst>
                                    <p:set>
                                      <p:cBhvr>
                                        <p:cTn id="34" dur="1" fill="hold">
                                          <p:stCondLst>
                                            <p:cond delay="0"/>
                                          </p:stCondLst>
                                        </p:cTn>
                                        <p:tgtEl>
                                          <p:spTgt spid="31"/>
                                        </p:tgtEl>
                                        <p:attrNameLst>
                                          <p:attrName>style.visibility</p:attrName>
                                        </p:attrNameLst>
                                      </p:cBhvr>
                                      <p:to>
                                        <p:strVal val="visible"/>
                                      </p:to>
                                    </p:set>
                                    <p:animEffect transition="in" filter="wipe(down)">
                                      <p:cBhvr>
                                        <p:cTn id="35" dur="500"/>
                                        <p:tgtEl>
                                          <p:spTgt spid="31"/>
                                        </p:tgtEl>
                                      </p:cBhvr>
                                    </p:animEffect>
                                  </p:childTnLst>
                                </p:cTn>
                              </p:par>
                            </p:childTnLst>
                          </p:cTn>
                        </p:par>
                      </p:childTnLst>
                    </p:cTn>
                  </p:par>
                  <p:par>
                    <p:cTn id="36" fill="hold">
                      <p:stCondLst>
                        <p:cond delay="indefinite"/>
                      </p:stCondLst>
                      <p:childTnLst>
                        <p:par>
                          <p:cTn id="37" fill="hold">
                            <p:stCondLst>
                              <p:cond delay="0"/>
                            </p:stCondLst>
                            <p:childTnLst>
                              <p:par>
                                <p:cTn id="38" presetID="8" presetClass="emph" presetSubtype="0" fill="hold" nodeType="clickEffect">
                                  <p:stCondLst>
                                    <p:cond delay="0"/>
                                  </p:stCondLst>
                                  <p:childTnLst>
                                    <p:animRot by="10800000">
                                      <p:cBhvr>
                                        <p:cTn id="39" dur="5000" fill="hold"/>
                                        <p:tgtEl>
                                          <p:spTgt spid="6"/>
                                        </p:tgtEl>
                                        <p:attrNameLst>
                                          <p:attrName>r</p:attrName>
                                        </p:attrNameLst>
                                      </p:cBhvr>
                                    </p:animRot>
                                  </p:childTnLst>
                                </p:cTn>
                              </p:par>
                            </p:childTnLst>
                          </p:cTn>
                        </p:par>
                      </p:childTnLst>
                    </p:cTn>
                  </p:par>
                  <p:par>
                    <p:cTn id="40" fill="hold">
                      <p:stCondLst>
                        <p:cond delay="indefinite"/>
                      </p:stCondLst>
                      <p:childTnLst>
                        <p:par>
                          <p:cTn id="41" fill="hold">
                            <p:stCondLst>
                              <p:cond delay="0"/>
                            </p:stCondLst>
                            <p:childTnLst>
                              <p:par>
                                <p:cTn id="42" presetID="8" presetClass="emph" presetSubtype="0" fill="hold" nodeType="clickEffect">
                                  <p:stCondLst>
                                    <p:cond delay="0"/>
                                  </p:stCondLst>
                                  <p:childTnLst>
                                    <p:animRot by="15120000">
                                      <p:cBhvr>
                                        <p:cTn id="43" dur="5000" fill="hold"/>
                                        <p:tgtEl>
                                          <p:spTgt spid="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uiExpand="1" build="p"/>
      <p:bldP spid="29" grpId="0" animBg="1"/>
      <p:bldP spid="30" grpId="0" animBg="1"/>
      <p:bldP spid="41" grpId="0" animBg="1"/>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标题 1"/>
          <p:cNvSpPr>
            <a:spLocks noGrp="1"/>
          </p:cNvSpPr>
          <p:nvPr>
            <p:ph type="title"/>
          </p:nvPr>
        </p:nvSpPr>
        <p:spPr>
          <a:xfrm>
            <a:off x="487822" y="257614"/>
            <a:ext cx="10515600" cy="617641"/>
          </a:xfrm>
        </p:spPr>
        <p:txBody>
          <a:bodyPr/>
          <a:lstStyle/>
          <a:p>
            <a:r>
              <a:rPr lang="en-US" altLang="zh-CN" dirty="0"/>
              <a:t>CPI   </a:t>
            </a:r>
            <a:r>
              <a:rPr lang="en-US" altLang="zh-CN" dirty="0">
                <a:sym typeface="Symbol" pitchFamily="18" charset="2"/>
              </a:rPr>
              <a:t>(Clock cycles Per Instruction)</a:t>
            </a:r>
            <a:endParaRPr lang="zh-CN" altLang="en-US" dirty="0"/>
          </a:p>
        </p:txBody>
      </p:sp>
      <p:sp>
        <p:nvSpPr>
          <p:cNvPr id="135171" name="内容占位符 2"/>
          <p:cNvSpPr>
            <a:spLocks noGrp="1"/>
          </p:cNvSpPr>
          <p:nvPr>
            <p:ph idx="1"/>
          </p:nvPr>
        </p:nvSpPr>
        <p:spPr/>
        <p:txBody>
          <a:bodyPr>
            <a:normAutofit/>
          </a:bodyPr>
          <a:lstStyle/>
          <a:p>
            <a:pPr>
              <a:lnSpc>
                <a:spcPct val="130000"/>
              </a:lnSpc>
              <a:spcAft>
                <a:spcPct val="20000"/>
              </a:spcAft>
            </a:pPr>
            <a:r>
              <a:rPr lang="zh-CN" altLang="en-US" b="1" dirty="0">
                <a:solidFill>
                  <a:schemeClr val="tx1">
                    <a:lumMod val="75000"/>
                    <a:lumOff val="25000"/>
                  </a:schemeClr>
                </a:solidFill>
                <a:sym typeface="Arial" panose="020B0604020202020204" pitchFamily="34" charset="0"/>
              </a:rPr>
              <a:t>执行一条指令 </a:t>
            </a:r>
            <a:r>
              <a:rPr lang="en-US" altLang="zh-CN" b="1" dirty="0">
                <a:solidFill>
                  <a:schemeClr val="tx1">
                    <a:lumMod val="75000"/>
                    <a:lumOff val="25000"/>
                  </a:schemeClr>
                </a:solidFill>
                <a:sym typeface="Arial" panose="020B0604020202020204" pitchFamily="34" charset="0"/>
              </a:rPr>
              <a:t>(</a:t>
            </a:r>
            <a:r>
              <a:rPr lang="zh-CN" altLang="en-US" b="1" dirty="0">
                <a:solidFill>
                  <a:schemeClr val="tx1">
                    <a:lumMod val="75000"/>
                    <a:lumOff val="25000"/>
                  </a:schemeClr>
                </a:solidFill>
                <a:sym typeface="Arial" panose="020B0604020202020204" pitchFamily="34" charset="0"/>
              </a:rPr>
              <a:t>平均</a:t>
            </a:r>
            <a:r>
              <a:rPr lang="en-US" altLang="zh-CN" b="1" dirty="0">
                <a:solidFill>
                  <a:schemeClr val="tx1">
                    <a:lumMod val="75000"/>
                    <a:lumOff val="25000"/>
                  </a:schemeClr>
                </a:solidFill>
                <a:sym typeface="Arial" panose="020B0604020202020204" pitchFamily="34" charset="0"/>
              </a:rPr>
              <a:t>) </a:t>
            </a:r>
            <a:r>
              <a:rPr lang="zh-CN" altLang="en-US" b="1" dirty="0">
                <a:solidFill>
                  <a:schemeClr val="tx1">
                    <a:lumMod val="75000"/>
                    <a:lumOff val="25000"/>
                  </a:schemeClr>
                </a:solidFill>
                <a:sym typeface="Arial" panose="020B0604020202020204" pitchFamily="34" charset="0"/>
              </a:rPr>
              <a:t>需要的时钟周期数</a:t>
            </a:r>
            <a:endParaRPr lang="en-US" altLang="zh-CN" b="1" dirty="0">
              <a:solidFill>
                <a:schemeClr val="tx1">
                  <a:lumMod val="75000"/>
                  <a:lumOff val="25000"/>
                </a:schemeClr>
              </a:solidFill>
              <a:sym typeface="Arial" panose="020B0604020202020204" pitchFamily="34" charset="0"/>
            </a:endParaRPr>
          </a:p>
          <a:p>
            <a:pPr lvl="1">
              <a:lnSpc>
                <a:spcPct val="130000"/>
              </a:lnSpc>
              <a:spcAft>
                <a:spcPct val="20000"/>
              </a:spcAft>
            </a:pPr>
            <a:r>
              <a:rPr lang="zh-CN" altLang="en-US" dirty="0"/>
              <a:t>单条指令</a:t>
            </a:r>
            <a:r>
              <a:rPr lang="en-US" altLang="zh-CN" dirty="0"/>
              <a:t>CPI     </a:t>
            </a:r>
            <a:r>
              <a:rPr lang="en-US" altLang="zh-CN" dirty="0">
                <a:solidFill>
                  <a:schemeClr val="bg1">
                    <a:lumMod val="50000"/>
                  </a:schemeClr>
                </a:solidFill>
              </a:rPr>
              <a:t> (</a:t>
            </a:r>
            <a:r>
              <a:rPr lang="zh-CN" altLang="en-US" dirty="0">
                <a:solidFill>
                  <a:schemeClr val="bg1">
                    <a:lumMod val="50000"/>
                  </a:schemeClr>
                </a:solidFill>
              </a:rPr>
              <a:t>是否固定？</a:t>
            </a:r>
            <a:r>
              <a:rPr lang="en-US" altLang="zh-CN" dirty="0">
                <a:solidFill>
                  <a:schemeClr val="bg1">
                    <a:lumMod val="50000"/>
                  </a:schemeClr>
                </a:solidFill>
              </a:rPr>
              <a:t>)</a:t>
            </a:r>
          </a:p>
          <a:p>
            <a:pPr lvl="1">
              <a:lnSpc>
                <a:spcPct val="130000"/>
              </a:lnSpc>
              <a:spcAft>
                <a:spcPct val="20000"/>
              </a:spcAft>
            </a:pPr>
            <a:r>
              <a:rPr lang="zh-CN" altLang="en-US" dirty="0"/>
              <a:t>一段程序中所有指令的</a:t>
            </a:r>
            <a:r>
              <a:rPr lang="en-US" altLang="zh-CN" dirty="0"/>
              <a:t>CPI</a:t>
            </a:r>
          </a:p>
          <a:p>
            <a:pPr lvl="1">
              <a:lnSpc>
                <a:spcPct val="130000"/>
              </a:lnSpc>
              <a:spcAft>
                <a:spcPct val="20000"/>
              </a:spcAft>
            </a:pPr>
            <a:r>
              <a:rPr lang="zh-CN" altLang="en-US" dirty="0"/>
              <a:t>指令系统</a:t>
            </a:r>
            <a:r>
              <a:rPr lang="en-US" altLang="zh-CN" dirty="0"/>
              <a:t>CPI </a:t>
            </a:r>
          </a:p>
          <a:p>
            <a:pPr lvl="1">
              <a:lnSpc>
                <a:spcPct val="130000"/>
              </a:lnSpc>
              <a:spcAft>
                <a:spcPct val="20000"/>
              </a:spcAft>
            </a:pPr>
            <a:endParaRPr lang="en-US" altLang="zh-CN" dirty="0"/>
          </a:p>
          <a:p>
            <a:pPr marL="457200" lvl="1" indent="0">
              <a:lnSpc>
                <a:spcPct val="130000"/>
              </a:lnSpc>
              <a:spcAft>
                <a:spcPct val="20000"/>
              </a:spcAft>
              <a:buNone/>
            </a:pPr>
            <a:endParaRPr lang="zh-CN" altLang="en-US" dirty="0"/>
          </a:p>
          <a:p>
            <a:pPr>
              <a:lnSpc>
                <a:spcPct val="130000"/>
              </a:lnSpc>
              <a:spcAft>
                <a:spcPct val="20000"/>
              </a:spcAft>
            </a:pPr>
            <a:r>
              <a:rPr lang="en-US" altLang="zh-CN" dirty="0">
                <a:solidFill>
                  <a:srgbClr val="0070C0"/>
                </a:solidFill>
                <a:sym typeface="Symbol" pitchFamily="18" charset="2"/>
              </a:rPr>
              <a:t>CPI = </a:t>
            </a:r>
            <a:r>
              <a:rPr lang="zh-CN" altLang="en-US" dirty="0">
                <a:solidFill>
                  <a:srgbClr val="0070C0"/>
                </a:solidFill>
                <a:sym typeface="Symbol" pitchFamily="18" charset="2"/>
              </a:rPr>
              <a:t>一段程序中所有指令的时钟周期数之和 </a:t>
            </a:r>
            <a:r>
              <a:rPr lang="en-US" altLang="zh-CN" dirty="0">
                <a:solidFill>
                  <a:srgbClr val="0070C0"/>
                </a:solidFill>
                <a:sym typeface="Symbol" pitchFamily="18" charset="2"/>
              </a:rPr>
              <a:t>/ </a:t>
            </a:r>
            <a:r>
              <a:rPr lang="zh-CN" altLang="en-US" dirty="0">
                <a:solidFill>
                  <a:srgbClr val="0070C0"/>
                </a:solidFill>
                <a:sym typeface="Symbol" pitchFamily="18" charset="2"/>
              </a:rPr>
              <a:t>指令条数       </a:t>
            </a:r>
            <a:r>
              <a:rPr lang="en-US" altLang="zh-CN" sz="2400" dirty="0">
                <a:solidFill>
                  <a:srgbClr val="C00000"/>
                </a:solidFill>
                <a:latin typeface="Times New Roman" pitchFamily="18" charset="0"/>
                <a:sym typeface="Symbol" pitchFamily="18" charset="2"/>
              </a:rPr>
              <a:t>//</a:t>
            </a:r>
            <a:r>
              <a:rPr lang="zh-CN" altLang="en-US" sz="2400" dirty="0">
                <a:solidFill>
                  <a:srgbClr val="C00000"/>
                </a:solidFill>
                <a:latin typeface="Times New Roman" pitchFamily="18" charset="0"/>
                <a:sym typeface="Symbol" pitchFamily="18" charset="2"/>
              </a:rPr>
              <a:t>统计</a:t>
            </a:r>
          </a:p>
          <a:p>
            <a:pPr>
              <a:lnSpc>
                <a:spcPct val="130000"/>
              </a:lnSpc>
              <a:spcAft>
                <a:spcPct val="20000"/>
              </a:spcAft>
              <a:buNone/>
            </a:pPr>
            <a:r>
              <a:rPr lang="zh-CN" altLang="en-US" sz="2400" dirty="0">
                <a:solidFill>
                  <a:srgbClr val="000000"/>
                </a:solidFill>
                <a:latin typeface="Times New Roman" pitchFamily="18" charset="0"/>
                <a:sym typeface="Symbol" pitchFamily="18" charset="2"/>
              </a:rPr>
              <a:t>           </a:t>
            </a:r>
            <a:r>
              <a:rPr lang="zh-CN" altLang="en-US" dirty="0">
                <a:solidFill>
                  <a:srgbClr val="0070C0"/>
                </a:solidFill>
                <a:sym typeface="Symbol" pitchFamily="18" charset="2"/>
              </a:rPr>
              <a:t> </a:t>
            </a:r>
            <a:r>
              <a:rPr lang="en-US" altLang="zh-CN" dirty="0">
                <a:solidFill>
                  <a:srgbClr val="0070C0"/>
                </a:solidFill>
                <a:sym typeface="Symbol" pitchFamily="18" charset="2"/>
              </a:rPr>
              <a:t>=  </a:t>
            </a:r>
            <a:r>
              <a:rPr lang="zh-CN" altLang="en-US" dirty="0">
                <a:solidFill>
                  <a:srgbClr val="0070C0"/>
                </a:solidFill>
                <a:latin typeface="Times New Roman" pitchFamily="18" charset="0"/>
                <a:sym typeface="Symbol" pitchFamily="18" charset="2"/>
              </a:rPr>
              <a:t>程序中各类指令的</a:t>
            </a:r>
            <a:r>
              <a:rPr lang="en-US" altLang="zh-CN" dirty="0">
                <a:solidFill>
                  <a:srgbClr val="0070C0"/>
                </a:solidFill>
                <a:latin typeface="Times New Roman" pitchFamily="18" charset="0"/>
                <a:sym typeface="Symbol" pitchFamily="18" charset="2"/>
              </a:rPr>
              <a:t>CPI    </a:t>
            </a:r>
            <a:r>
              <a:rPr lang="zh-CN" altLang="en-US" dirty="0">
                <a:solidFill>
                  <a:srgbClr val="0070C0"/>
                </a:solidFill>
                <a:latin typeface="Times New Roman" pitchFamily="18" charset="0"/>
                <a:sym typeface="Symbol" pitchFamily="18" charset="2"/>
              </a:rPr>
              <a:t>程序中该类指令的比例 </a:t>
            </a:r>
            <a:r>
              <a:rPr lang="zh-CN" altLang="en-US" dirty="0">
                <a:solidFill>
                  <a:srgbClr val="000000"/>
                </a:solidFill>
                <a:latin typeface="Times New Roman" pitchFamily="18" charset="0"/>
                <a:sym typeface="Symbol" pitchFamily="18" charset="2"/>
              </a:rPr>
              <a:t>          </a:t>
            </a:r>
            <a:r>
              <a:rPr lang="en-US" altLang="zh-CN" sz="2400" dirty="0">
                <a:solidFill>
                  <a:srgbClr val="C00000"/>
                </a:solidFill>
                <a:latin typeface="Times New Roman" pitchFamily="18" charset="0"/>
                <a:sym typeface="Symbol" pitchFamily="18" charset="2"/>
              </a:rPr>
              <a:t>//</a:t>
            </a:r>
            <a:r>
              <a:rPr lang="zh-CN" altLang="en-US" sz="2400" dirty="0">
                <a:solidFill>
                  <a:srgbClr val="C00000"/>
                </a:solidFill>
                <a:latin typeface="Times New Roman" pitchFamily="18" charset="0"/>
                <a:sym typeface="Symbol" pitchFamily="18" charset="2"/>
              </a:rPr>
              <a:t>加权</a:t>
            </a:r>
          </a:p>
          <a:p>
            <a:pPr>
              <a:lnSpc>
                <a:spcPct val="130000"/>
              </a:lnSpc>
              <a:spcAft>
                <a:spcPct val="20000"/>
              </a:spcAft>
              <a:buNone/>
            </a:pPr>
            <a:endParaRPr lang="en-US" altLang="zh-CN" sz="2000" dirty="0">
              <a:solidFill>
                <a:srgbClr val="000000"/>
              </a:solidFill>
              <a:latin typeface="Times New Roman" pitchFamily="18" charset="0"/>
              <a:sym typeface="Symbol" pitchFamily="18" charset="2"/>
            </a:endParaRPr>
          </a:p>
          <a:p>
            <a:pPr>
              <a:lnSpc>
                <a:spcPct val="130000"/>
              </a:lnSpc>
              <a:spcAft>
                <a:spcPct val="20000"/>
              </a:spcAft>
              <a:buNone/>
            </a:pPr>
            <a:endParaRPr lang="en-US" altLang="zh-CN" dirty="0">
              <a:sym typeface="Symbol" pitchFamily="18" charset="2"/>
            </a:endParaRPr>
          </a:p>
          <a:p>
            <a:pPr lvl="2">
              <a:lnSpc>
                <a:spcPct val="150000"/>
              </a:lnSpc>
              <a:spcAft>
                <a:spcPct val="30000"/>
              </a:spcAft>
            </a:pPr>
            <a:endParaRPr lang="en-US" altLang="zh-CN" dirty="0">
              <a:sym typeface="Symbol" pitchFamily="18" charset="2"/>
            </a:endParaRPr>
          </a:p>
          <a:p>
            <a:pPr lvl="2">
              <a:lnSpc>
                <a:spcPct val="150000"/>
              </a:lnSpc>
              <a:spcAft>
                <a:spcPct val="30000"/>
              </a:spcAft>
            </a:pPr>
            <a:endParaRPr lang="en-US" altLang="zh-CN" dirty="0">
              <a:sym typeface="Symbol" pitchFamily="18" charset="2"/>
            </a:endParaRPr>
          </a:p>
          <a:p>
            <a:pPr lvl="1">
              <a:lnSpc>
                <a:spcPct val="150000"/>
              </a:lnSpc>
              <a:spcAft>
                <a:spcPct val="30000"/>
              </a:spcAft>
            </a:pPr>
            <a:endParaRPr lang="en-US" altLang="zh-CN" dirty="0">
              <a:sym typeface="Symbol" pitchFamily="18" charset="2"/>
            </a:endParaRPr>
          </a:p>
          <a:p>
            <a:pPr>
              <a:spcBef>
                <a:spcPct val="30000"/>
              </a:spcBef>
              <a:spcAft>
                <a:spcPct val="30000"/>
              </a:spcAft>
            </a:pPr>
            <a:endParaRPr lang="zh-CN" altLang="en-US" sz="2600" dirty="0">
              <a:solidFill>
                <a:srgbClr val="000000"/>
              </a:solidFill>
              <a:latin typeface="Times New Roman" pitchFamily="18" charset="0"/>
              <a:sym typeface="Symbol" pitchFamily="18" charset="2"/>
            </a:endParaRPr>
          </a:p>
          <a:p>
            <a:endParaRPr lang="zh-CN" altLang="en-US" dirty="0"/>
          </a:p>
        </p:txBody>
      </p:sp>
    </p:spTree>
    <p:extLst>
      <p:ext uri="{BB962C8B-B14F-4D97-AF65-F5344CB8AC3E}">
        <p14:creationId xmlns:p14="http://schemas.microsoft.com/office/powerpoint/2010/main" val="389706113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en-US" altLang="zh-CN" dirty="0"/>
              <a:t>ADD---Intel 80386</a:t>
            </a:r>
            <a:r>
              <a:rPr lang="zh-CN" altLang="en-US" dirty="0"/>
              <a:t>手册</a:t>
            </a:r>
          </a:p>
        </p:txBody>
      </p:sp>
      <p:pic>
        <p:nvPicPr>
          <p:cNvPr id="5" name="内容占位符 4"/>
          <p:cNvPicPr>
            <a:picLocks noGrp="1" noChangeAspect="1"/>
          </p:cNvPicPr>
          <p:nvPr>
            <p:ph idx="1"/>
          </p:nvPr>
        </p:nvPicPr>
        <p:blipFill>
          <a:blip r:embed="rId2">
            <a:clrChange>
              <a:clrFrom>
                <a:srgbClr val="FFFFFF"/>
              </a:clrFrom>
              <a:clrTo>
                <a:srgbClr val="FFFFFF">
                  <a:alpha val="0"/>
                </a:srgbClr>
              </a:clrTo>
            </a:clrChange>
          </a:blip>
          <a:stretch>
            <a:fillRect/>
          </a:stretch>
        </p:blipFill>
        <p:spPr>
          <a:xfrm>
            <a:off x="818590" y="1222857"/>
            <a:ext cx="10736192" cy="4582520"/>
          </a:xfrm>
          <a:prstGeom prst="rect">
            <a:avLst/>
          </a:prstGeom>
        </p:spPr>
      </p:pic>
    </p:spTree>
    <p:extLst>
      <p:ext uri="{BB962C8B-B14F-4D97-AF65-F5344CB8AC3E}">
        <p14:creationId xmlns:p14="http://schemas.microsoft.com/office/powerpoint/2010/main" val="399563382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lstStyle/>
          <a:p>
            <a:r>
              <a:rPr lang="en-US" altLang="zh-CN" dirty="0"/>
              <a:t>MOV---Intel 80386</a:t>
            </a:r>
            <a:r>
              <a:rPr lang="zh-CN" altLang="en-US" dirty="0"/>
              <a:t>手册</a:t>
            </a:r>
          </a:p>
        </p:txBody>
      </p:sp>
      <p:pic>
        <p:nvPicPr>
          <p:cNvPr id="5" name="内容占位符 4"/>
          <p:cNvPicPr>
            <a:picLocks noGrp="1" noChangeAspect="1"/>
          </p:cNvPicPr>
          <p:nvPr>
            <p:ph idx="1"/>
          </p:nvPr>
        </p:nvPicPr>
        <p:blipFill>
          <a:blip r:embed="rId2">
            <a:clrChange>
              <a:clrFrom>
                <a:srgbClr val="FFFFFF"/>
              </a:clrFrom>
              <a:clrTo>
                <a:srgbClr val="FFFFFF">
                  <a:alpha val="0"/>
                </a:srgbClr>
              </a:clrTo>
            </a:clrChange>
          </a:blip>
          <a:stretch>
            <a:fillRect/>
          </a:stretch>
        </p:blipFill>
        <p:spPr>
          <a:xfrm>
            <a:off x="1382724" y="875255"/>
            <a:ext cx="8599476" cy="5534610"/>
          </a:xfrm>
          <a:prstGeom prst="rect">
            <a:avLst/>
          </a:prstGeom>
        </p:spPr>
      </p:pic>
    </p:spTree>
    <p:extLst>
      <p:ext uri="{BB962C8B-B14F-4D97-AF65-F5344CB8AC3E}">
        <p14:creationId xmlns:p14="http://schemas.microsoft.com/office/powerpoint/2010/main" val="397634720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lstStyle/>
          <a:p>
            <a:r>
              <a:rPr lang="en-US" altLang="zh-CN" dirty="0"/>
              <a:t>MUL</a:t>
            </a:r>
            <a:r>
              <a:rPr lang="zh-CN" altLang="en-US" dirty="0"/>
              <a:t>、</a:t>
            </a:r>
            <a:r>
              <a:rPr lang="en-US" altLang="zh-CN" dirty="0"/>
              <a:t>DIV---Intel 80386</a:t>
            </a:r>
            <a:r>
              <a:rPr lang="zh-CN" altLang="en-US" dirty="0"/>
              <a:t>手册</a:t>
            </a:r>
          </a:p>
        </p:txBody>
      </p:sp>
      <p:pic>
        <p:nvPicPr>
          <p:cNvPr id="5" name="图片 4"/>
          <p:cNvPicPr>
            <a:picLocks noChangeAspect="1"/>
          </p:cNvPicPr>
          <p:nvPr/>
        </p:nvPicPr>
        <p:blipFill>
          <a:blip r:embed="rId3">
            <a:clrChange>
              <a:clrFrom>
                <a:srgbClr val="FFFFFF"/>
              </a:clrFrom>
              <a:clrTo>
                <a:srgbClr val="FFFFFF">
                  <a:alpha val="0"/>
                </a:srgbClr>
              </a:clrTo>
            </a:clrChange>
          </a:blip>
          <a:stretch>
            <a:fillRect/>
          </a:stretch>
        </p:blipFill>
        <p:spPr>
          <a:xfrm>
            <a:off x="809477" y="3864626"/>
            <a:ext cx="10552843" cy="1960833"/>
          </a:xfrm>
          <a:prstGeom prst="rect">
            <a:avLst/>
          </a:prstGeom>
        </p:spPr>
      </p:pic>
      <p:pic>
        <p:nvPicPr>
          <p:cNvPr id="6" name="图片 5"/>
          <p:cNvPicPr>
            <a:picLocks noChangeAspect="1"/>
          </p:cNvPicPr>
          <p:nvPr/>
        </p:nvPicPr>
        <p:blipFill>
          <a:blip r:embed="rId4">
            <a:clrChange>
              <a:clrFrom>
                <a:srgbClr val="FFFFFF"/>
              </a:clrFrom>
              <a:clrTo>
                <a:srgbClr val="FFFFFF">
                  <a:alpha val="0"/>
                </a:srgbClr>
              </a:clrTo>
            </a:clrChange>
          </a:blip>
          <a:stretch>
            <a:fillRect/>
          </a:stretch>
        </p:blipFill>
        <p:spPr>
          <a:xfrm>
            <a:off x="743027" y="1293887"/>
            <a:ext cx="10038387" cy="2039847"/>
          </a:xfrm>
          <a:prstGeom prst="rect">
            <a:avLst/>
          </a:prstGeom>
        </p:spPr>
      </p:pic>
    </p:spTree>
    <p:extLst>
      <p:ext uri="{BB962C8B-B14F-4D97-AF65-F5344CB8AC3E}">
        <p14:creationId xmlns:p14="http://schemas.microsoft.com/office/powerpoint/2010/main" val="395573459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矩形: 圆角 9">
            <a:extLst>
              <a:ext uri="{FF2B5EF4-FFF2-40B4-BE49-F238E27FC236}">
                <a16:creationId xmlns:a16="http://schemas.microsoft.com/office/drawing/2014/main" id="{FB572602-8FAD-4214-9463-75D7ADE436E7}"/>
              </a:ext>
            </a:extLst>
          </p:cNvPr>
          <p:cNvSpPr/>
          <p:nvPr/>
        </p:nvSpPr>
        <p:spPr>
          <a:xfrm>
            <a:off x="2159632" y="1658494"/>
            <a:ext cx="7402391" cy="3702783"/>
          </a:xfrm>
          <a:prstGeom prst="roundRect">
            <a:avLst>
              <a:gd name="adj" fmla="val 5192"/>
            </a:avLst>
          </a:prstGeom>
          <a:solidFill>
            <a:schemeClr val="accent1">
              <a:lumMod val="20000"/>
              <a:lumOff val="80000"/>
            </a:schemeClr>
          </a:solidFill>
          <a:ln w="1587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96">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a:xfrm>
            <a:off x="487822" y="257614"/>
            <a:ext cx="10515600" cy="617641"/>
          </a:xfrm>
        </p:spPr>
        <p:txBody>
          <a:bodyPr/>
          <a:lstStyle/>
          <a:p>
            <a:r>
              <a:rPr lang="en-US" altLang="zh-CN" dirty="0"/>
              <a:t>MIPS   (Million Instructions  Per Second) </a:t>
            </a:r>
            <a:endParaRPr lang="zh-CN" altLang="en-US" dirty="0"/>
          </a:p>
        </p:txBody>
      </p:sp>
      <p:sp>
        <p:nvSpPr>
          <p:cNvPr id="3" name="内容占位符 2"/>
          <p:cNvSpPr>
            <a:spLocks noGrp="1"/>
          </p:cNvSpPr>
          <p:nvPr>
            <p:ph idx="1"/>
          </p:nvPr>
        </p:nvSpPr>
        <p:spPr>
          <a:xfrm>
            <a:off x="487822" y="942764"/>
            <a:ext cx="10515599" cy="1228215"/>
          </a:xfrm>
        </p:spPr>
        <p:txBody>
          <a:bodyPr/>
          <a:lstStyle/>
          <a:p>
            <a:r>
              <a:rPr lang="zh-CN" altLang="en-US" sz="2800" dirty="0">
                <a:solidFill>
                  <a:srgbClr val="000000"/>
                </a:solidFill>
                <a:latin typeface="微软雅黑"/>
                <a:ea typeface="微软雅黑"/>
                <a:sym typeface="Symbol" pitchFamily="18" charset="2"/>
              </a:rPr>
              <a:t>每秒执行指令的条数  </a:t>
            </a:r>
            <a:r>
              <a:rPr lang="en-US" altLang="zh-CN" sz="2800" dirty="0">
                <a:solidFill>
                  <a:srgbClr val="000000"/>
                </a:solidFill>
                <a:latin typeface="微软雅黑"/>
                <a:ea typeface="微软雅黑"/>
                <a:sym typeface="Symbol" pitchFamily="18" charset="2"/>
              </a:rPr>
              <a:t>(</a:t>
            </a:r>
            <a:r>
              <a:rPr lang="zh-CN" altLang="en-US" sz="2800" dirty="0">
                <a:solidFill>
                  <a:srgbClr val="000000"/>
                </a:solidFill>
                <a:latin typeface="微软雅黑"/>
                <a:ea typeface="微软雅黑"/>
                <a:sym typeface="Symbol" pitchFamily="18" charset="2"/>
              </a:rPr>
              <a:t>以</a:t>
            </a:r>
            <a:r>
              <a:rPr lang="zh-CN" altLang="en-US" sz="2800" dirty="0">
                <a:solidFill>
                  <a:srgbClr val="18978B"/>
                </a:solidFill>
                <a:latin typeface="微软雅黑"/>
                <a:ea typeface="微软雅黑"/>
                <a:sym typeface="Symbol" pitchFamily="18" charset="2"/>
              </a:rPr>
              <a:t>百万</a:t>
            </a:r>
            <a:r>
              <a:rPr lang="zh-CN" altLang="en-US" sz="2800" dirty="0">
                <a:solidFill>
                  <a:srgbClr val="000000"/>
                </a:solidFill>
                <a:latin typeface="微软雅黑"/>
                <a:ea typeface="微软雅黑"/>
                <a:sym typeface="Symbol" pitchFamily="18" charset="2"/>
              </a:rPr>
              <a:t>为单位</a:t>
            </a:r>
            <a:r>
              <a:rPr lang="en-US" altLang="zh-CN" sz="2800" dirty="0">
                <a:solidFill>
                  <a:srgbClr val="000000"/>
                </a:solidFill>
                <a:latin typeface="微软雅黑"/>
                <a:ea typeface="微软雅黑"/>
                <a:sym typeface="Symbol" pitchFamily="18" charset="2"/>
              </a:rPr>
              <a:t>)</a:t>
            </a:r>
            <a:endParaRPr lang="en-US" altLang="zh-CN" sz="2800" dirty="0">
              <a:solidFill>
                <a:srgbClr val="000000"/>
              </a:solidFill>
              <a:latin typeface="微软雅黑"/>
              <a:ea typeface="微软雅黑"/>
            </a:endParaRPr>
          </a:p>
          <a:p>
            <a:endParaRPr lang="zh-CN" altLang="en-US" dirty="0"/>
          </a:p>
        </p:txBody>
      </p:sp>
      <p:grpSp>
        <p:nvGrpSpPr>
          <p:cNvPr id="32" name="Group 32"/>
          <p:cNvGrpSpPr>
            <a:grpSpLocks/>
          </p:cNvGrpSpPr>
          <p:nvPr/>
        </p:nvGrpSpPr>
        <p:grpSpPr bwMode="auto">
          <a:xfrm>
            <a:off x="5716672" y="5565989"/>
            <a:ext cx="2288256" cy="946150"/>
            <a:chOff x="3312" y="3387"/>
            <a:chExt cx="1200" cy="596"/>
          </a:xfrm>
        </p:grpSpPr>
        <p:sp>
          <p:nvSpPr>
            <p:cNvPr id="33" name="Rectangle 33"/>
            <p:cNvSpPr>
              <a:spLocks noChangeArrowheads="1"/>
            </p:cNvSpPr>
            <p:nvPr/>
          </p:nvSpPr>
          <p:spPr bwMode="auto">
            <a:xfrm>
              <a:off x="3500" y="3743"/>
              <a:ext cx="436" cy="233"/>
            </a:xfrm>
            <a:prstGeom prst="rect">
              <a:avLst/>
            </a:prstGeom>
            <a:noFill/>
            <a:ln w="9525">
              <a:noFill/>
              <a:miter lim="800000"/>
              <a:headEnd/>
              <a:tailEnd/>
            </a:ln>
          </p:spPr>
          <p:txBody>
            <a:bodyPr lIns="0" tIns="0" rIns="0" bIns="0">
              <a:spAutoFit/>
            </a:bodyPr>
            <a:lstStyle/>
            <a:p>
              <a:pPr algn="r" fontAlgn="base">
                <a:spcBef>
                  <a:spcPct val="0"/>
                </a:spcBef>
                <a:spcAft>
                  <a:spcPct val="0"/>
                </a:spcAft>
              </a:pPr>
              <a:r>
                <a:rPr lang="en-US" altLang="zh-CN" sz="2400" dirty="0">
                  <a:solidFill>
                    <a:srgbClr val="000000"/>
                  </a:solidFill>
                  <a:latin typeface="Segoe UI Black" panose="020B0A02040204020203" pitchFamily="34" charset="0"/>
                  <a:ea typeface="Segoe UI Black" panose="020B0A02040204020203" pitchFamily="34" charset="0"/>
                  <a:cs typeface="Segoe UI Black" panose="020B0A02040204020203" pitchFamily="34" charset="0"/>
                </a:rPr>
                <a:t>MIPS</a:t>
              </a:r>
              <a:r>
                <a:rPr lang="en-US" altLang="zh-CN" sz="2400" dirty="0">
                  <a:solidFill>
                    <a:srgbClr val="000000"/>
                  </a:solidFill>
                  <a:latin typeface="微软雅黑"/>
                  <a:ea typeface="微软雅黑"/>
                </a:rPr>
                <a:t> </a:t>
              </a:r>
            </a:p>
          </p:txBody>
        </p:sp>
        <p:sp>
          <p:nvSpPr>
            <p:cNvPr id="34" name="Line 34"/>
            <p:cNvSpPr>
              <a:spLocks noChangeShapeType="1"/>
            </p:cNvSpPr>
            <p:nvPr/>
          </p:nvSpPr>
          <p:spPr bwMode="auto">
            <a:xfrm flipV="1">
              <a:off x="3312" y="3684"/>
              <a:ext cx="1200" cy="0"/>
            </a:xfrm>
            <a:prstGeom prst="line">
              <a:avLst/>
            </a:prstGeom>
            <a:noFill/>
            <a:ln w="28575">
              <a:solidFill>
                <a:srgbClr val="00B050"/>
              </a:solidFill>
              <a:round/>
              <a:headEnd/>
              <a:tailEnd/>
            </a:ln>
          </p:spPr>
          <p:txBody>
            <a:bodyPr/>
            <a:lstStyle/>
            <a:p>
              <a:pPr algn="r" fontAlgn="base">
                <a:spcBef>
                  <a:spcPct val="0"/>
                </a:spcBef>
                <a:spcAft>
                  <a:spcPct val="0"/>
                </a:spcAft>
              </a:pPr>
              <a:endParaRPr lang="zh-CN" altLang="en-US" sz="2000">
                <a:solidFill>
                  <a:srgbClr val="000000"/>
                </a:solidFill>
                <a:latin typeface="微软雅黑"/>
                <a:ea typeface="微软雅黑"/>
              </a:endParaRPr>
            </a:p>
          </p:txBody>
        </p:sp>
        <p:sp>
          <p:nvSpPr>
            <p:cNvPr id="35" name="Rectangle 35"/>
            <p:cNvSpPr>
              <a:spLocks noChangeArrowheads="1"/>
            </p:cNvSpPr>
            <p:nvPr/>
          </p:nvSpPr>
          <p:spPr bwMode="auto">
            <a:xfrm>
              <a:off x="3443" y="3387"/>
              <a:ext cx="775" cy="233"/>
            </a:xfrm>
            <a:prstGeom prst="rect">
              <a:avLst/>
            </a:prstGeom>
            <a:noFill/>
            <a:ln w="9525">
              <a:noFill/>
              <a:miter lim="800000"/>
              <a:headEnd/>
              <a:tailEnd/>
            </a:ln>
          </p:spPr>
          <p:txBody>
            <a:bodyPr wrap="none" lIns="0" tIns="0" rIns="0" bIns="0">
              <a:spAutoFit/>
            </a:bodyPr>
            <a:lstStyle/>
            <a:p>
              <a:pPr algn="r" fontAlgn="base">
                <a:spcBef>
                  <a:spcPct val="0"/>
                </a:spcBef>
                <a:spcAft>
                  <a:spcPct val="0"/>
                </a:spcAft>
              </a:pPr>
              <a:r>
                <a:rPr lang="zh-CN" altLang="en-US" sz="2400" dirty="0">
                  <a:solidFill>
                    <a:srgbClr val="000000"/>
                  </a:solidFill>
                  <a:latin typeface="微软雅黑"/>
                  <a:ea typeface="微软雅黑"/>
                </a:rPr>
                <a:t>指令条数</a:t>
              </a:r>
            </a:p>
          </p:txBody>
        </p:sp>
        <p:sp>
          <p:nvSpPr>
            <p:cNvPr id="36" name="Rectangle 36"/>
            <p:cNvSpPr>
              <a:spLocks noChangeArrowheads="1"/>
            </p:cNvSpPr>
            <p:nvPr/>
          </p:nvSpPr>
          <p:spPr bwMode="auto">
            <a:xfrm>
              <a:off x="3965" y="3743"/>
              <a:ext cx="106" cy="233"/>
            </a:xfrm>
            <a:prstGeom prst="rect">
              <a:avLst/>
            </a:prstGeom>
            <a:noFill/>
            <a:ln w="9525">
              <a:noFill/>
              <a:miter lim="800000"/>
              <a:headEnd/>
              <a:tailEnd/>
            </a:ln>
          </p:spPr>
          <p:txBody>
            <a:bodyPr wrap="none" lIns="0" tIns="0" rIns="0" bIns="0">
              <a:spAutoFit/>
            </a:bodyPr>
            <a:lstStyle/>
            <a:p>
              <a:pPr algn="r" fontAlgn="base">
                <a:spcBef>
                  <a:spcPct val="0"/>
                </a:spcBef>
                <a:spcAft>
                  <a:spcPct val="0"/>
                </a:spcAft>
              </a:pPr>
              <a:r>
                <a:rPr lang="en-US" altLang="zh-CN" sz="2400" dirty="0">
                  <a:solidFill>
                    <a:srgbClr val="000000"/>
                  </a:solidFill>
                  <a:latin typeface="微软雅黑"/>
                  <a:ea typeface="微软雅黑"/>
                  <a:sym typeface="Symbol" pitchFamily="18" charset="2"/>
                </a:rPr>
                <a:t></a:t>
              </a:r>
              <a:endParaRPr lang="en-US" altLang="zh-CN" sz="2000" dirty="0">
                <a:solidFill>
                  <a:srgbClr val="000000"/>
                </a:solidFill>
                <a:latin typeface="微软雅黑"/>
                <a:ea typeface="微软雅黑"/>
              </a:endParaRPr>
            </a:p>
          </p:txBody>
        </p:sp>
        <p:sp>
          <p:nvSpPr>
            <p:cNvPr id="37" name="Rectangle 37"/>
            <p:cNvSpPr>
              <a:spLocks noChangeArrowheads="1"/>
            </p:cNvSpPr>
            <p:nvPr/>
          </p:nvSpPr>
          <p:spPr bwMode="auto">
            <a:xfrm>
              <a:off x="4043" y="3750"/>
              <a:ext cx="228" cy="233"/>
            </a:xfrm>
            <a:prstGeom prst="rect">
              <a:avLst/>
            </a:prstGeom>
            <a:noFill/>
            <a:ln w="9525">
              <a:noFill/>
              <a:miter lim="800000"/>
              <a:headEnd/>
              <a:tailEnd/>
            </a:ln>
          </p:spPr>
          <p:txBody>
            <a:bodyPr wrap="none" lIns="0" tIns="0" rIns="0" bIns="0">
              <a:spAutoFit/>
            </a:bodyPr>
            <a:lstStyle/>
            <a:p>
              <a:pPr algn="r" fontAlgn="base">
                <a:spcBef>
                  <a:spcPct val="0"/>
                </a:spcBef>
                <a:spcAft>
                  <a:spcPct val="0"/>
                </a:spcAft>
              </a:pPr>
              <a:r>
                <a:rPr lang="en-US" altLang="zh-CN" sz="2400" dirty="0">
                  <a:solidFill>
                    <a:srgbClr val="000000"/>
                  </a:solidFill>
                  <a:latin typeface="微软雅黑"/>
                  <a:ea typeface="微软雅黑"/>
                </a:rPr>
                <a:t>10</a:t>
              </a:r>
              <a:endParaRPr lang="en-US" altLang="zh-CN" sz="2000" dirty="0">
                <a:solidFill>
                  <a:srgbClr val="000000"/>
                </a:solidFill>
                <a:latin typeface="微软雅黑"/>
                <a:ea typeface="微软雅黑"/>
              </a:endParaRPr>
            </a:p>
          </p:txBody>
        </p:sp>
        <p:sp>
          <p:nvSpPr>
            <p:cNvPr id="38" name="Rectangle 38"/>
            <p:cNvSpPr>
              <a:spLocks noChangeArrowheads="1"/>
            </p:cNvSpPr>
            <p:nvPr/>
          </p:nvSpPr>
          <p:spPr bwMode="auto">
            <a:xfrm>
              <a:off x="4277" y="3723"/>
              <a:ext cx="67" cy="136"/>
            </a:xfrm>
            <a:prstGeom prst="rect">
              <a:avLst/>
            </a:prstGeom>
            <a:noFill/>
            <a:ln w="9525">
              <a:noFill/>
              <a:miter lim="800000"/>
              <a:headEnd/>
              <a:tailEnd/>
            </a:ln>
          </p:spPr>
          <p:txBody>
            <a:bodyPr wrap="none" lIns="0" tIns="0" rIns="0" bIns="0">
              <a:spAutoFit/>
            </a:bodyPr>
            <a:lstStyle/>
            <a:p>
              <a:pPr algn="r" fontAlgn="base">
                <a:spcBef>
                  <a:spcPct val="0"/>
                </a:spcBef>
                <a:spcAft>
                  <a:spcPct val="0"/>
                </a:spcAft>
              </a:pPr>
              <a:r>
                <a:rPr lang="en-US" altLang="zh-CN" sz="1400" dirty="0">
                  <a:solidFill>
                    <a:srgbClr val="000000"/>
                  </a:solidFill>
                  <a:latin typeface="微软雅黑"/>
                  <a:ea typeface="微软雅黑"/>
                </a:rPr>
                <a:t>6</a:t>
              </a:r>
              <a:endParaRPr lang="en-US" altLang="zh-CN" sz="2000" dirty="0">
                <a:solidFill>
                  <a:srgbClr val="000000"/>
                </a:solidFill>
                <a:latin typeface="微软雅黑"/>
                <a:ea typeface="微软雅黑"/>
              </a:endParaRPr>
            </a:p>
          </p:txBody>
        </p:sp>
      </p:grpSp>
      <p:sp>
        <p:nvSpPr>
          <p:cNvPr id="39" name="Text Box 39"/>
          <p:cNvSpPr txBox="1">
            <a:spLocks noChangeArrowheads="1"/>
          </p:cNvSpPr>
          <p:nvPr/>
        </p:nvSpPr>
        <p:spPr bwMode="auto">
          <a:xfrm>
            <a:off x="2215128" y="5806644"/>
            <a:ext cx="3195637" cy="461665"/>
          </a:xfrm>
          <a:prstGeom prst="rect">
            <a:avLst/>
          </a:prstGeom>
          <a:noFill/>
          <a:ln w="9525">
            <a:noFill/>
            <a:miter lim="800000"/>
            <a:headEnd/>
            <a:tailEnd type="none" w="sm" len="sm"/>
          </a:ln>
        </p:spPr>
        <p:txBody>
          <a:bodyPr>
            <a:spAutoFit/>
          </a:bodyPr>
          <a:lstStyle/>
          <a:p>
            <a:pPr algn="r" fontAlgn="base">
              <a:spcBef>
                <a:spcPct val="50000"/>
              </a:spcBef>
              <a:spcAft>
                <a:spcPct val="0"/>
              </a:spcAft>
            </a:pPr>
            <a:r>
              <a:rPr lang="en-US" altLang="zh-CN" sz="2400" dirty="0">
                <a:solidFill>
                  <a:srgbClr val="000000"/>
                </a:solidFill>
                <a:latin typeface="微软雅黑"/>
                <a:ea typeface="微软雅黑"/>
                <a:sym typeface="Symbol" pitchFamily="18" charset="2"/>
              </a:rPr>
              <a:t> </a:t>
            </a:r>
            <a:r>
              <a:rPr lang="zh-CN" altLang="en-US" sz="2400" dirty="0">
                <a:solidFill>
                  <a:srgbClr val="000000"/>
                </a:solidFill>
                <a:latin typeface="微软雅黑"/>
                <a:ea typeface="微软雅黑"/>
              </a:rPr>
              <a:t>程序的执行时间 </a:t>
            </a:r>
            <a:r>
              <a:rPr lang="en-US" altLang="zh-CN" sz="2400" dirty="0" err="1">
                <a:solidFill>
                  <a:srgbClr val="000000"/>
                </a:solidFill>
                <a:latin typeface="Segoe UI Black" panose="020B0A02040204020203" pitchFamily="34" charset="0"/>
                <a:ea typeface="Segoe UI Black" panose="020B0A02040204020203" pitchFamily="34" charset="0"/>
                <a:cs typeface="Segoe UI Black" panose="020B0A02040204020203" pitchFamily="34" charset="0"/>
              </a:rPr>
              <a:t>T</a:t>
            </a:r>
            <a:r>
              <a:rPr lang="en-US" altLang="zh-CN" sz="2400" baseline="-25000" dirty="0" err="1">
                <a:solidFill>
                  <a:srgbClr val="000000"/>
                </a:solidFill>
                <a:latin typeface="Segoe UI Black" panose="020B0A02040204020203" pitchFamily="34" charset="0"/>
                <a:ea typeface="Segoe UI Black" panose="020B0A02040204020203" pitchFamily="34" charset="0"/>
                <a:cs typeface="Segoe UI Black" panose="020B0A02040204020203" pitchFamily="34" charset="0"/>
              </a:rPr>
              <a:t>e</a:t>
            </a:r>
            <a:r>
              <a:rPr lang="en-US" altLang="zh-CN" sz="2400" dirty="0">
                <a:solidFill>
                  <a:srgbClr val="000000"/>
                </a:solidFill>
                <a:latin typeface="微软雅黑"/>
                <a:ea typeface="微软雅黑"/>
              </a:rPr>
              <a:t> =</a:t>
            </a:r>
          </a:p>
        </p:txBody>
      </p:sp>
      <p:grpSp>
        <p:nvGrpSpPr>
          <p:cNvPr id="46" name="Group 4">
            <a:extLst>
              <a:ext uri="{FF2B5EF4-FFF2-40B4-BE49-F238E27FC236}">
                <a16:creationId xmlns:a16="http://schemas.microsoft.com/office/drawing/2014/main" id="{5968EC2C-AFBC-48A1-BE55-5633782DE74B}"/>
              </a:ext>
            </a:extLst>
          </p:cNvPr>
          <p:cNvGrpSpPr/>
          <p:nvPr/>
        </p:nvGrpSpPr>
        <p:grpSpPr bwMode="auto">
          <a:xfrm>
            <a:off x="2645635" y="1848473"/>
            <a:ext cx="3596287" cy="1052749"/>
            <a:chOff x="-36" y="-75"/>
            <a:chExt cx="1834" cy="555"/>
          </a:xfrm>
        </p:grpSpPr>
        <p:sp>
          <p:nvSpPr>
            <p:cNvPr id="47" name="Line 5">
              <a:extLst>
                <a:ext uri="{FF2B5EF4-FFF2-40B4-BE49-F238E27FC236}">
                  <a16:creationId xmlns:a16="http://schemas.microsoft.com/office/drawing/2014/main" id="{1A8E183B-42E2-49A2-BCF6-9184A639D5E1}"/>
                </a:ext>
              </a:extLst>
            </p:cNvPr>
            <p:cNvSpPr>
              <a:spLocks noChangeShapeType="1"/>
            </p:cNvSpPr>
            <p:nvPr/>
          </p:nvSpPr>
          <p:spPr bwMode="auto">
            <a:xfrm>
              <a:off x="644" y="217"/>
              <a:ext cx="1154" cy="0"/>
            </a:xfrm>
            <a:prstGeom prst="line">
              <a:avLst/>
            </a:prstGeom>
            <a:noFill/>
            <a:ln w="28575">
              <a:solidFill>
                <a:srgbClr val="00B050"/>
              </a:solidFill>
              <a:round/>
            </a:ln>
            <a:extLst>
              <a:ext uri="{909E8E84-426E-40DD-AFC4-6F175D3DCCD1}">
                <a14:hiddenFill xmlns:a14="http://schemas.microsoft.com/office/drawing/2010/main">
                  <a:noFill/>
                </a14:hiddenFill>
              </a:ext>
            </a:extLst>
          </p:spPr>
          <p:txBody>
            <a:bodyPr/>
            <a:lstStyle/>
            <a:p>
              <a:endParaRPr lang="zh-CN" altLang="en-US" sz="1707" dirty="0"/>
            </a:p>
          </p:txBody>
        </p:sp>
        <p:sp>
          <p:nvSpPr>
            <p:cNvPr id="48" name="Rectangle 6">
              <a:extLst>
                <a:ext uri="{FF2B5EF4-FFF2-40B4-BE49-F238E27FC236}">
                  <a16:creationId xmlns:a16="http://schemas.microsoft.com/office/drawing/2014/main" id="{E63D6285-7E12-45F2-BE43-DA79468A93AC}"/>
                </a:ext>
              </a:extLst>
            </p:cNvPr>
            <p:cNvSpPr>
              <a:spLocks noChangeArrowheads="1"/>
            </p:cNvSpPr>
            <p:nvPr/>
          </p:nvSpPr>
          <p:spPr bwMode="auto">
            <a:xfrm>
              <a:off x="-36" y="102"/>
              <a:ext cx="402"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800">
                  <a:solidFill>
                    <a:schemeClr val="bg1"/>
                  </a:solidFill>
                  <a:latin typeface="Arial" panose="020B0604020202020204" pitchFamily="34" charset="0"/>
                  <a:ea typeface="宋体" panose="02010600030101010101" pitchFamily="2" charset="-122"/>
                </a:defRPr>
              </a:lvl1pPr>
              <a:lvl2pPr>
                <a:defRPr sz="800">
                  <a:solidFill>
                    <a:schemeClr val="bg1"/>
                  </a:solidFill>
                  <a:latin typeface="Arial" panose="020B0604020202020204" pitchFamily="34" charset="0"/>
                  <a:ea typeface="宋体" panose="02010600030101010101" pitchFamily="2" charset="-122"/>
                </a:defRPr>
              </a:lvl2pPr>
              <a:lvl3pPr>
                <a:defRPr sz="800">
                  <a:solidFill>
                    <a:schemeClr val="bg1"/>
                  </a:solidFill>
                  <a:latin typeface="Arial" panose="020B0604020202020204" pitchFamily="34" charset="0"/>
                  <a:ea typeface="宋体" panose="02010600030101010101" pitchFamily="2" charset="-122"/>
                </a:defRPr>
              </a:lvl3pPr>
              <a:lvl4pPr>
                <a:defRPr sz="800">
                  <a:solidFill>
                    <a:schemeClr val="bg1"/>
                  </a:solidFill>
                  <a:latin typeface="Arial" panose="020B0604020202020204" pitchFamily="34" charset="0"/>
                  <a:ea typeface="宋体" panose="02010600030101010101" pitchFamily="2" charset="-122"/>
                </a:defRPr>
              </a:lvl4pPr>
              <a:lvl5pPr>
                <a:defRPr sz="800">
                  <a:solidFill>
                    <a:schemeClr val="bg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9pPr>
            </a:lstStyle>
            <a:p>
              <a:pPr algn="just">
                <a:lnSpc>
                  <a:spcPct val="150000"/>
                </a:lnSpc>
              </a:pPr>
              <a:r>
                <a:rPr lang="en-US" altLang="zh-CN" sz="240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MIPS</a:t>
              </a:r>
            </a:p>
          </p:txBody>
        </p:sp>
        <p:sp>
          <p:nvSpPr>
            <p:cNvPr id="49" name="Rectangle 7">
              <a:extLst>
                <a:ext uri="{FF2B5EF4-FFF2-40B4-BE49-F238E27FC236}">
                  <a16:creationId xmlns:a16="http://schemas.microsoft.com/office/drawing/2014/main" id="{51CBA28A-ACD9-4221-B373-80D8B38012D2}"/>
                </a:ext>
              </a:extLst>
            </p:cNvPr>
            <p:cNvSpPr>
              <a:spLocks noChangeArrowheads="1"/>
            </p:cNvSpPr>
            <p:nvPr/>
          </p:nvSpPr>
          <p:spPr bwMode="auto">
            <a:xfrm>
              <a:off x="1512" y="245"/>
              <a:ext cx="146" cy="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800">
                  <a:solidFill>
                    <a:schemeClr val="bg1"/>
                  </a:solidFill>
                  <a:latin typeface="Arial" panose="020B0604020202020204" pitchFamily="34" charset="0"/>
                  <a:ea typeface="宋体" panose="02010600030101010101" pitchFamily="2" charset="-122"/>
                </a:defRPr>
              </a:lvl1pPr>
              <a:lvl2pPr>
                <a:defRPr sz="800">
                  <a:solidFill>
                    <a:schemeClr val="bg1"/>
                  </a:solidFill>
                  <a:latin typeface="Arial" panose="020B0604020202020204" pitchFamily="34" charset="0"/>
                  <a:ea typeface="宋体" panose="02010600030101010101" pitchFamily="2" charset="-122"/>
                </a:defRPr>
              </a:lvl2pPr>
              <a:lvl3pPr>
                <a:defRPr sz="800">
                  <a:solidFill>
                    <a:schemeClr val="bg1"/>
                  </a:solidFill>
                  <a:latin typeface="Arial" panose="020B0604020202020204" pitchFamily="34" charset="0"/>
                  <a:ea typeface="宋体" panose="02010600030101010101" pitchFamily="2" charset="-122"/>
                </a:defRPr>
              </a:lvl3pPr>
              <a:lvl4pPr>
                <a:defRPr sz="800">
                  <a:solidFill>
                    <a:schemeClr val="bg1"/>
                  </a:solidFill>
                  <a:latin typeface="Arial" panose="020B0604020202020204" pitchFamily="34" charset="0"/>
                  <a:ea typeface="宋体" panose="02010600030101010101" pitchFamily="2" charset="-122"/>
                </a:defRPr>
              </a:lvl4pPr>
              <a:lvl5pPr>
                <a:defRPr sz="800">
                  <a:solidFill>
                    <a:schemeClr val="bg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9pPr>
            </a:lstStyle>
            <a:p>
              <a:pPr algn="just">
                <a:lnSpc>
                  <a:spcPct val="150000"/>
                </a:lnSpc>
              </a:pPr>
              <a:r>
                <a:rPr lang="en-US" altLang="zh-CN" sz="1896" dirty="0">
                  <a:solidFill>
                    <a:schemeClr val="tx1">
                      <a:lumMod val="75000"/>
                      <a:lumOff val="25000"/>
                    </a:schemeClr>
                  </a:solidFill>
                  <a:latin typeface="微软雅黑" panose="020B0503020204020204" pitchFamily="34" charset="-122"/>
                  <a:ea typeface="微软雅黑" panose="020B0503020204020204" pitchFamily="34" charset="-122"/>
                </a:rPr>
                <a:t>10</a:t>
              </a:r>
            </a:p>
          </p:txBody>
        </p:sp>
        <p:sp>
          <p:nvSpPr>
            <p:cNvPr id="50" name="Rectangle 8">
              <a:extLst>
                <a:ext uri="{FF2B5EF4-FFF2-40B4-BE49-F238E27FC236}">
                  <a16:creationId xmlns:a16="http://schemas.microsoft.com/office/drawing/2014/main" id="{E31A8824-1CF1-423F-A701-E8CC40EAD79A}"/>
                </a:ext>
              </a:extLst>
            </p:cNvPr>
            <p:cNvSpPr>
              <a:spLocks noChangeArrowheads="1"/>
            </p:cNvSpPr>
            <p:nvPr/>
          </p:nvSpPr>
          <p:spPr bwMode="auto">
            <a:xfrm>
              <a:off x="1678" y="199"/>
              <a:ext cx="48"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800">
                  <a:solidFill>
                    <a:schemeClr val="bg1"/>
                  </a:solidFill>
                  <a:latin typeface="Arial" panose="020B0604020202020204" pitchFamily="34" charset="0"/>
                  <a:ea typeface="宋体" panose="02010600030101010101" pitchFamily="2" charset="-122"/>
                </a:defRPr>
              </a:lvl1pPr>
              <a:lvl2pPr>
                <a:defRPr sz="800">
                  <a:solidFill>
                    <a:schemeClr val="bg1"/>
                  </a:solidFill>
                  <a:latin typeface="Arial" panose="020B0604020202020204" pitchFamily="34" charset="0"/>
                  <a:ea typeface="宋体" panose="02010600030101010101" pitchFamily="2" charset="-122"/>
                </a:defRPr>
              </a:lvl2pPr>
              <a:lvl3pPr>
                <a:defRPr sz="800">
                  <a:solidFill>
                    <a:schemeClr val="bg1"/>
                  </a:solidFill>
                  <a:latin typeface="Arial" panose="020B0604020202020204" pitchFamily="34" charset="0"/>
                  <a:ea typeface="宋体" panose="02010600030101010101" pitchFamily="2" charset="-122"/>
                </a:defRPr>
              </a:lvl3pPr>
              <a:lvl4pPr>
                <a:defRPr sz="800">
                  <a:solidFill>
                    <a:schemeClr val="bg1"/>
                  </a:solidFill>
                  <a:latin typeface="Arial" panose="020B0604020202020204" pitchFamily="34" charset="0"/>
                  <a:ea typeface="宋体" panose="02010600030101010101" pitchFamily="2" charset="-122"/>
                </a:defRPr>
              </a:lvl4pPr>
              <a:lvl5pPr>
                <a:defRPr sz="800">
                  <a:solidFill>
                    <a:schemeClr val="bg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9pPr>
            </a:lstStyle>
            <a:p>
              <a:pPr algn="just">
                <a:lnSpc>
                  <a:spcPct val="150000"/>
                </a:lnSpc>
              </a:pPr>
              <a:r>
                <a:rPr lang="en-US" altLang="zh-CN" sz="1896" baseline="-25000" dirty="0">
                  <a:solidFill>
                    <a:schemeClr val="tx1">
                      <a:lumMod val="75000"/>
                      <a:lumOff val="25000"/>
                    </a:schemeClr>
                  </a:solidFill>
                  <a:latin typeface="微软雅黑" panose="020B0503020204020204" pitchFamily="34" charset="-122"/>
                  <a:ea typeface="微软雅黑" panose="020B0503020204020204" pitchFamily="34" charset="-122"/>
                </a:rPr>
                <a:t>6</a:t>
              </a:r>
            </a:p>
          </p:txBody>
        </p:sp>
        <p:sp>
          <p:nvSpPr>
            <p:cNvPr id="51" name="Rectangle 9">
              <a:extLst>
                <a:ext uri="{FF2B5EF4-FFF2-40B4-BE49-F238E27FC236}">
                  <a16:creationId xmlns:a16="http://schemas.microsoft.com/office/drawing/2014/main" id="{8038E8B3-8BF4-4F3E-8794-6CA5DB4C36B2}"/>
                </a:ext>
              </a:extLst>
            </p:cNvPr>
            <p:cNvSpPr>
              <a:spLocks noChangeArrowheads="1"/>
            </p:cNvSpPr>
            <p:nvPr/>
          </p:nvSpPr>
          <p:spPr bwMode="auto">
            <a:xfrm>
              <a:off x="490" y="108"/>
              <a:ext cx="92" cy="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800">
                  <a:solidFill>
                    <a:schemeClr val="bg1"/>
                  </a:solidFill>
                  <a:latin typeface="Arial" panose="020B0604020202020204" pitchFamily="34" charset="0"/>
                  <a:ea typeface="宋体" panose="02010600030101010101" pitchFamily="2" charset="-122"/>
                </a:defRPr>
              </a:lvl1pPr>
              <a:lvl2pPr>
                <a:defRPr sz="800">
                  <a:solidFill>
                    <a:schemeClr val="bg1"/>
                  </a:solidFill>
                  <a:latin typeface="Arial" panose="020B0604020202020204" pitchFamily="34" charset="0"/>
                  <a:ea typeface="宋体" panose="02010600030101010101" pitchFamily="2" charset="-122"/>
                </a:defRPr>
              </a:lvl2pPr>
              <a:lvl3pPr>
                <a:defRPr sz="800">
                  <a:solidFill>
                    <a:schemeClr val="bg1"/>
                  </a:solidFill>
                  <a:latin typeface="Arial" panose="020B0604020202020204" pitchFamily="34" charset="0"/>
                  <a:ea typeface="宋体" panose="02010600030101010101" pitchFamily="2" charset="-122"/>
                </a:defRPr>
              </a:lvl3pPr>
              <a:lvl4pPr>
                <a:defRPr sz="800">
                  <a:solidFill>
                    <a:schemeClr val="bg1"/>
                  </a:solidFill>
                  <a:latin typeface="Arial" panose="020B0604020202020204" pitchFamily="34" charset="0"/>
                  <a:ea typeface="宋体" panose="02010600030101010101" pitchFamily="2" charset="-122"/>
                </a:defRPr>
              </a:lvl4pPr>
              <a:lvl5pPr>
                <a:defRPr sz="800">
                  <a:solidFill>
                    <a:schemeClr val="bg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9pPr>
            </a:lstStyle>
            <a:p>
              <a:pPr algn="just" eaLnBrk="0" hangingPunct="0">
                <a:lnSpc>
                  <a:spcPct val="150000"/>
                </a:lnSpc>
              </a:pPr>
              <a:r>
                <a:rPr lang="en-US" altLang="zh-CN" sz="1896" dirty="0">
                  <a:solidFill>
                    <a:schemeClr val="tx1">
                      <a:lumMod val="75000"/>
                      <a:lumOff val="25000"/>
                    </a:schemeClr>
                  </a:solidFill>
                  <a:latin typeface="微软雅黑" panose="020B0503020204020204" pitchFamily="34" charset="-122"/>
                  <a:ea typeface="微软雅黑" panose="020B0503020204020204" pitchFamily="34" charset="-122"/>
                </a:rPr>
                <a:t>=</a:t>
              </a:r>
            </a:p>
          </p:txBody>
        </p:sp>
        <p:sp>
          <p:nvSpPr>
            <p:cNvPr id="52" name="Rectangle 10">
              <a:extLst>
                <a:ext uri="{FF2B5EF4-FFF2-40B4-BE49-F238E27FC236}">
                  <a16:creationId xmlns:a16="http://schemas.microsoft.com/office/drawing/2014/main" id="{2F81C270-2E0D-4EF5-BB8F-60D06A72EBCC}"/>
                </a:ext>
              </a:extLst>
            </p:cNvPr>
            <p:cNvSpPr>
              <a:spLocks noChangeArrowheads="1"/>
            </p:cNvSpPr>
            <p:nvPr/>
          </p:nvSpPr>
          <p:spPr bwMode="auto">
            <a:xfrm>
              <a:off x="1407" y="252"/>
              <a:ext cx="68" cy="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800">
                  <a:solidFill>
                    <a:schemeClr val="bg1"/>
                  </a:solidFill>
                  <a:latin typeface="Arial" panose="020B0604020202020204" pitchFamily="34" charset="0"/>
                  <a:ea typeface="宋体" panose="02010600030101010101" pitchFamily="2" charset="-122"/>
                </a:defRPr>
              </a:lvl1pPr>
              <a:lvl2pPr>
                <a:defRPr sz="800">
                  <a:solidFill>
                    <a:schemeClr val="bg1"/>
                  </a:solidFill>
                  <a:latin typeface="Arial" panose="020B0604020202020204" pitchFamily="34" charset="0"/>
                  <a:ea typeface="宋体" panose="02010600030101010101" pitchFamily="2" charset="-122"/>
                </a:defRPr>
              </a:lvl2pPr>
              <a:lvl3pPr>
                <a:defRPr sz="800">
                  <a:solidFill>
                    <a:schemeClr val="bg1"/>
                  </a:solidFill>
                  <a:latin typeface="Arial" panose="020B0604020202020204" pitchFamily="34" charset="0"/>
                  <a:ea typeface="宋体" panose="02010600030101010101" pitchFamily="2" charset="-122"/>
                </a:defRPr>
              </a:lvl3pPr>
              <a:lvl4pPr>
                <a:defRPr sz="800">
                  <a:solidFill>
                    <a:schemeClr val="bg1"/>
                  </a:solidFill>
                  <a:latin typeface="Arial" panose="020B0604020202020204" pitchFamily="34" charset="0"/>
                  <a:ea typeface="宋体" panose="02010600030101010101" pitchFamily="2" charset="-122"/>
                </a:defRPr>
              </a:lvl4pPr>
              <a:lvl5pPr>
                <a:defRPr sz="800">
                  <a:solidFill>
                    <a:schemeClr val="bg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9pPr>
            </a:lstStyle>
            <a:p>
              <a:pPr algn="just">
                <a:lnSpc>
                  <a:spcPct val="150000"/>
                </a:lnSpc>
              </a:pPr>
              <a:r>
                <a:rPr lang="zh-CN" altLang="en-US" sz="1896" dirty="0">
                  <a:solidFill>
                    <a:schemeClr val="tx1">
                      <a:lumMod val="75000"/>
                      <a:lumOff val="25000"/>
                    </a:schemeClr>
                  </a:solidFill>
                  <a:latin typeface="微软雅黑" panose="020B0503020204020204" pitchFamily="34" charset="-122"/>
                  <a:ea typeface="微软雅黑" panose="020B0503020204020204" pitchFamily="34" charset="-122"/>
                  <a:sym typeface="Symbol" panose="05050102010706020507" pitchFamily="18" charset="2"/>
                </a:rPr>
                <a:t></a:t>
              </a:r>
              <a:endParaRPr lang="zh-CN" altLang="en-US" sz="1896"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53" name="Rectangle 11">
              <a:extLst>
                <a:ext uri="{FF2B5EF4-FFF2-40B4-BE49-F238E27FC236}">
                  <a16:creationId xmlns:a16="http://schemas.microsoft.com/office/drawing/2014/main" id="{C01C5704-DAF3-4C43-908A-A5BB8243C021}"/>
                </a:ext>
              </a:extLst>
            </p:cNvPr>
            <p:cNvSpPr>
              <a:spLocks noChangeArrowheads="1"/>
            </p:cNvSpPr>
            <p:nvPr/>
          </p:nvSpPr>
          <p:spPr bwMode="auto">
            <a:xfrm>
              <a:off x="923" y="-75"/>
              <a:ext cx="595" cy="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800">
                  <a:solidFill>
                    <a:schemeClr val="bg1"/>
                  </a:solidFill>
                  <a:latin typeface="Arial" panose="020B0604020202020204" pitchFamily="34" charset="0"/>
                  <a:ea typeface="宋体" panose="02010600030101010101" pitchFamily="2" charset="-122"/>
                </a:defRPr>
              </a:lvl1pPr>
              <a:lvl2pPr>
                <a:defRPr sz="800">
                  <a:solidFill>
                    <a:schemeClr val="bg1"/>
                  </a:solidFill>
                  <a:latin typeface="Arial" panose="020B0604020202020204" pitchFamily="34" charset="0"/>
                  <a:ea typeface="宋体" panose="02010600030101010101" pitchFamily="2" charset="-122"/>
                </a:defRPr>
              </a:lvl2pPr>
              <a:lvl3pPr>
                <a:defRPr sz="800">
                  <a:solidFill>
                    <a:schemeClr val="bg1"/>
                  </a:solidFill>
                  <a:latin typeface="Arial" panose="020B0604020202020204" pitchFamily="34" charset="0"/>
                  <a:ea typeface="宋体" panose="02010600030101010101" pitchFamily="2" charset="-122"/>
                </a:defRPr>
              </a:lvl3pPr>
              <a:lvl4pPr>
                <a:defRPr sz="800">
                  <a:solidFill>
                    <a:schemeClr val="bg1"/>
                  </a:solidFill>
                  <a:latin typeface="Arial" panose="020B0604020202020204" pitchFamily="34" charset="0"/>
                  <a:ea typeface="宋体" panose="02010600030101010101" pitchFamily="2" charset="-122"/>
                </a:defRPr>
              </a:lvl4pPr>
              <a:lvl5pPr>
                <a:defRPr sz="800">
                  <a:solidFill>
                    <a:schemeClr val="bg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9pPr>
            </a:lstStyle>
            <a:p>
              <a:pPr algn="just">
                <a:lnSpc>
                  <a:spcPct val="150000"/>
                </a:lnSpc>
              </a:pPr>
              <a:r>
                <a:rPr lang="zh-CN" altLang="en-US" sz="2275" dirty="0">
                  <a:solidFill>
                    <a:schemeClr val="tx1">
                      <a:lumMod val="75000"/>
                      <a:lumOff val="25000"/>
                    </a:schemeClr>
                  </a:solidFill>
                  <a:latin typeface="微软雅黑" panose="020B0503020204020204" pitchFamily="34" charset="-122"/>
                  <a:ea typeface="微软雅黑" panose="020B0503020204020204" pitchFamily="34" charset="-122"/>
                </a:rPr>
                <a:t>指令条数</a:t>
              </a:r>
            </a:p>
          </p:txBody>
        </p:sp>
        <p:sp>
          <p:nvSpPr>
            <p:cNvPr id="54" name="Rectangle 12">
              <a:extLst>
                <a:ext uri="{FF2B5EF4-FFF2-40B4-BE49-F238E27FC236}">
                  <a16:creationId xmlns:a16="http://schemas.microsoft.com/office/drawing/2014/main" id="{F9E43D64-2D20-484A-84E4-C0E05FF73B7A}"/>
                </a:ext>
              </a:extLst>
            </p:cNvPr>
            <p:cNvSpPr>
              <a:spLocks noChangeArrowheads="1"/>
            </p:cNvSpPr>
            <p:nvPr/>
          </p:nvSpPr>
          <p:spPr bwMode="auto">
            <a:xfrm>
              <a:off x="790" y="236"/>
              <a:ext cx="644" cy="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800">
                  <a:solidFill>
                    <a:schemeClr val="bg1"/>
                  </a:solidFill>
                  <a:latin typeface="Arial" panose="020B0604020202020204" pitchFamily="34" charset="0"/>
                  <a:ea typeface="宋体" panose="02010600030101010101" pitchFamily="2" charset="-122"/>
                </a:defRPr>
              </a:lvl1pPr>
              <a:lvl2pPr>
                <a:defRPr sz="800">
                  <a:solidFill>
                    <a:schemeClr val="bg1"/>
                  </a:solidFill>
                  <a:latin typeface="Arial" panose="020B0604020202020204" pitchFamily="34" charset="0"/>
                  <a:ea typeface="宋体" panose="02010600030101010101" pitchFamily="2" charset="-122"/>
                </a:defRPr>
              </a:lvl2pPr>
              <a:lvl3pPr>
                <a:defRPr sz="800">
                  <a:solidFill>
                    <a:schemeClr val="bg1"/>
                  </a:solidFill>
                  <a:latin typeface="Arial" panose="020B0604020202020204" pitchFamily="34" charset="0"/>
                  <a:ea typeface="宋体" panose="02010600030101010101" pitchFamily="2" charset="-122"/>
                </a:defRPr>
              </a:lvl3pPr>
              <a:lvl4pPr>
                <a:defRPr sz="800">
                  <a:solidFill>
                    <a:schemeClr val="bg1"/>
                  </a:solidFill>
                  <a:latin typeface="Arial" panose="020B0604020202020204" pitchFamily="34" charset="0"/>
                  <a:ea typeface="宋体" panose="02010600030101010101" pitchFamily="2" charset="-122"/>
                </a:defRPr>
              </a:lvl4pPr>
              <a:lvl5pPr>
                <a:defRPr sz="800">
                  <a:solidFill>
                    <a:schemeClr val="bg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9pPr>
            </a:lstStyle>
            <a:p>
              <a:pPr algn="just">
                <a:lnSpc>
                  <a:spcPct val="150000"/>
                </a:lnSpc>
              </a:pPr>
              <a:r>
                <a:rPr lang="zh-CN" altLang="en-US" sz="2275" dirty="0">
                  <a:solidFill>
                    <a:schemeClr val="tx1">
                      <a:lumMod val="75000"/>
                      <a:lumOff val="25000"/>
                    </a:schemeClr>
                  </a:solidFill>
                  <a:latin typeface="微软雅黑" panose="020B0503020204020204" pitchFamily="34" charset="-122"/>
                  <a:ea typeface="微软雅黑" panose="020B0503020204020204" pitchFamily="34" charset="-122"/>
                </a:rPr>
                <a:t>执行时间</a:t>
              </a:r>
            </a:p>
          </p:txBody>
        </p:sp>
      </p:grpSp>
      <p:grpSp>
        <p:nvGrpSpPr>
          <p:cNvPr id="55" name="Group 14">
            <a:extLst>
              <a:ext uri="{FF2B5EF4-FFF2-40B4-BE49-F238E27FC236}">
                <a16:creationId xmlns:a16="http://schemas.microsoft.com/office/drawing/2014/main" id="{9720F264-96EA-4C14-BA97-DCB1586BBA72}"/>
              </a:ext>
            </a:extLst>
          </p:cNvPr>
          <p:cNvGrpSpPr/>
          <p:nvPr/>
        </p:nvGrpSpPr>
        <p:grpSpPr bwMode="auto">
          <a:xfrm>
            <a:off x="3641194" y="2896714"/>
            <a:ext cx="5487536" cy="1074704"/>
            <a:chOff x="22" y="-60"/>
            <a:chExt cx="2114" cy="714"/>
          </a:xfrm>
        </p:grpSpPr>
        <p:sp>
          <p:nvSpPr>
            <p:cNvPr id="56" name="Rectangle 15">
              <a:extLst>
                <a:ext uri="{FF2B5EF4-FFF2-40B4-BE49-F238E27FC236}">
                  <a16:creationId xmlns:a16="http://schemas.microsoft.com/office/drawing/2014/main" id="{F64DD9CF-1B3F-43C0-8C69-B78E12CCA74A}"/>
                </a:ext>
              </a:extLst>
            </p:cNvPr>
            <p:cNvSpPr>
              <a:spLocks noChangeArrowheads="1"/>
            </p:cNvSpPr>
            <p:nvPr/>
          </p:nvSpPr>
          <p:spPr bwMode="auto">
            <a:xfrm>
              <a:off x="132" y="305"/>
              <a:ext cx="1741"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sz="800">
                  <a:solidFill>
                    <a:schemeClr val="bg1"/>
                  </a:solidFill>
                  <a:latin typeface="Arial" panose="020B0604020202020204" pitchFamily="34" charset="0"/>
                  <a:ea typeface="宋体" panose="02010600030101010101" pitchFamily="2" charset="-122"/>
                </a:defRPr>
              </a:lvl1pPr>
              <a:lvl2pPr>
                <a:defRPr sz="800">
                  <a:solidFill>
                    <a:schemeClr val="bg1"/>
                  </a:solidFill>
                  <a:latin typeface="Arial" panose="020B0604020202020204" pitchFamily="34" charset="0"/>
                  <a:ea typeface="宋体" panose="02010600030101010101" pitchFamily="2" charset="-122"/>
                </a:defRPr>
              </a:lvl2pPr>
              <a:lvl3pPr>
                <a:defRPr sz="800">
                  <a:solidFill>
                    <a:schemeClr val="bg1"/>
                  </a:solidFill>
                  <a:latin typeface="Arial" panose="020B0604020202020204" pitchFamily="34" charset="0"/>
                  <a:ea typeface="宋体" panose="02010600030101010101" pitchFamily="2" charset="-122"/>
                </a:defRPr>
              </a:lvl3pPr>
              <a:lvl4pPr>
                <a:defRPr sz="800">
                  <a:solidFill>
                    <a:schemeClr val="bg1"/>
                  </a:solidFill>
                  <a:latin typeface="Arial" panose="020B0604020202020204" pitchFamily="34" charset="0"/>
                  <a:ea typeface="宋体" panose="02010600030101010101" pitchFamily="2" charset="-122"/>
                </a:defRPr>
              </a:lvl4pPr>
              <a:lvl5pPr>
                <a:defRPr sz="800">
                  <a:solidFill>
                    <a:schemeClr val="bg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9pPr>
            </a:lstStyle>
            <a:p>
              <a:pPr algn="just">
                <a:lnSpc>
                  <a:spcPct val="150000"/>
                </a:lnSpc>
              </a:pPr>
              <a:r>
                <a:rPr lang="en-US" altLang="zh-CN" sz="1896" dirty="0">
                  <a:solidFill>
                    <a:schemeClr val="tx1">
                      <a:lumMod val="75000"/>
                      <a:lumOff val="25000"/>
                    </a:schemeClr>
                  </a:solidFill>
                  <a:latin typeface="微软雅黑" panose="020B0503020204020204" pitchFamily="34" charset="-122"/>
                  <a:ea typeface="微软雅黑" panose="020B0503020204020204" pitchFamily="34" charset="-122"/>
                </a:rPr>
                <a:t> </a:t>
              </a:r>
              <a:r>
                <a:rPr lang="en-US" altLang="zh-CN" sz="2275"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2275" dirty="0">
                  <a:solidFill>
                    <a:schemeClr val="tx1">
                      <a:lumMod val="75000"/>
                      <a:lumOff val="25000"/>
                    </a:schemeClr>
                  </a:solidFill>
                  <a:latin typeface="微软雅黑" panose="020B0503020204020204" pitchFamily="34" charset="-122"/>
                  <a:ea typeface="微软雅黑" panose="020B0503020204020204" pitchFamily="34" charset="-122"/>
                </a:rPr>
                <a:t>所有指令</a:t>
              </a:r>
              <a:r>
                <a:rPr lang="en-US" altLang="zh-CN" sz="2275" dirty="0">
                  <a:solidFill>
                    <a:schemeClr val="tx1">
                      <a:lumMod val="75000"/>
                      <a:lumOff val="25000"/>
                    </a:schemeClr>
                  </a:solidFill>
                  <a:latin typeface="微软雅黑" panose="020B0503020204020204" pitchFamily="34" charset="-122"/>
                  <a:ea typeface="微软雅黑" panose="020B0503020204020204" pitchFamily="34" charset="-122"/>
                </a:rPr>
                <a:t>CPU</a:t>
              </a:r>
              <a:r>
                <a:rPr lang="zh-CN" altLang="en-US" sz="2275" dirty="0">
                  <a:solidFill>
                    <a:schemeClr val="tx1">
                      <a:lumMod val="75000"/>
                      <a:lumOff val="25000"/>
                    </a:schemeClr>
                  </a:solidFill>
                  <a:latin typeface="微软雅黑" panose="020B0503020204020204" pitchFamily="34" charset="-122"/>
                  <a:ea typeface="微软雅黑" panose="020B0503020204020204" pitchFamily="34" charset="-122"/>
                </a:rPr>
                <a:t>时钟周期数之和 </a:t>
              </a:r>
              <a:r>
                <a:rPr lang="en-US" altLang="zh-CN" sz="2275" dirty="0">
                  <a:solidFill>
                    <a:schemeClr val="tx1">
                      <a:lumMod val="75000"/>
                      <a:lumOff val="25000"/>
                    </a:schemeClr>
                  </a:solidFill>
                  <a:latin typeface="微软雅黑" panose="020B0503020204020204" pitchFamily="34" charset="-122"/>
                  <a:ea typeface="微软雅黑" panose="020B0503020204020204" pitchFamily="34" charset="-122"/>
                </a:rPr>
                <a:t>/ f  )</a:t>
              </a:r>
              <a:endParaRPr lang="zh-CN" altLang="en-US" sz="2275"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nvGrpSpPr>
            <p:cNvPr id="57" name="Group 16">
              <a:extLst>
                <a:ext uri="{FF2B5EF4-FFF2-40B4-BE49-F238E27FC236}">
                  <a16:creationId xmlns:a16="http://schemas.microsoft.com/office/drawing/2014/main" id="{9BD7D8D2-467C-4130-AA01-0C7E3CFAA7EB}"/>
                </a:ext>
              </a:extLst>
            </p:cNvPr>
            <p:cNvGrpSpPr/>
            <p:nvPr/>
          </p:nvGrpSpPr>
          <p:grpSpPr bwMode="auto">
            <a:xfrm>
              <a:off x="22" y="-60"/>
              <a:ext cx="2114" cy="653"/>
              <a:chOff x="22" y="-60"/>
              <a:chExt cx="2114" cy="653"/>
            </a:xfrm>
          </p:grpSpPr>
          <p:sp>
            <p:nvSpPr>
              <p:cNvPr id="58" name="Rectangle 17">
                <a:extLst>
                  <a:ext uri="{FF2B5EF4-FFF2-40B4-BE49-F238E27FC236}">
                    <a16:creationId xmlns:a16="http://schemas.microsoft.com/office/drawing/2014/main" id="{8F97D756-8F21-48F7-B759-1BB8DA233C2E}"/>
                  </a:ext>
                </a:extLst>
              </p:cNvPr>
              <p:cNvSpPr>
                <a:spLocks noChangeArrowheads="1"/>
              </p:cNvSpPr>
              <p:nvPr/>
            </p:nvSpPr>
            <p:spPr bwMode="auto">
              <a:xfrm>
                <a:off x="22" y="147"/>
                <a:ext cx="70"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800">
                    <a:solidFill>
                      <a:schemeClr val="bg1"/>
                    </a:solidFill>
                    <a:latin typeface="Arial" panose="020B0604020202020204" pitchFamily="34" charset="0"/>
                    <a:ea typeface="宋体" panose="02010600030101010101" pitchFamily="2" charset="-122"/>
                  </a:defRPr>
                </a:lvl1pPr>
                <a:lvl2pPr>
                  <a:defRPr sz="800">
                    <a:solidFill>
                      <a:schemeClr val="bg1"/>
                    </a:solidFill>
                    <a:latin typeface="Arial" panose="020B0604020202020204" pitchFamily="34" charset="0"/>
                    <a:ea typeface="宋体" panose="02010600030101010101" pitchFamily="2" charset="-122"/>
                  </a:defRPr>
                </a:lvl2pPr>
                <a:lvl3pPr>
                  <a:defRPr sz="800">
                    <a:solidFill>
                      <a:schemeClr val="bg1"/>
                    </a:solidFill>
                    <a:latin typeface="Arial" panose="020B0604020202020204" pitchFamily="34" charset="0"/>
                    <a:ea typeface="宋体" panose="02010600030101010101" pitchFamily="2" charset="-122"/>
                  </a:defRPr>
                </a:lvl3pPr>
                <a:lvl4pPr>
                  <a:defRPr sz="800">
                    <a:solidFill>
                      <a:schemeClr val="bg1"/>
                    </a:solidFill>
                    <a:latin typeface="Arial" panose="020B0604020202020204" pitchFamily="34" charset="0"/>
                    <a:ea typeface="宋体" panose="02010600030101010101" pitchFamily="2" charset="-122"/>
                  </a:defRPr>
                </a:lvl4pPr>
                <a:lvl5pPr>
                  <a:defRPr sz="800">
                    <a:solidFill>
                      <a:schemeClr val="bg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9pPr>
              </a:lstStyle>
              <a:p>
                <a:pPr algn="just" eaLnBrk="0" hangingPunct="0">
                  <a:lnSpc>
                    <a:spcPct val="150000"/>
                  </a:lnSpc>
                </a:pPr>
                <a:r>
                  <a:rPr lang="en-US" altLang="zh-CN" sz="1896" dirty="0">
                    <a:solidFill>
                      <a:schemeClr val="tx1">
                        <a:lumMod val="75000"/>
                        <a:lumOff val="25000"/>
                      </a:schemeClr>
                    </a:solidFill>
                    <a:latin typeface="微软雅黑" panose="020B0503020204020204" pitchFamily="34" charset="-122"/>
                    <a:ea typeface="微软雅黑" panose="020B0503020204020204" pitchFamily="34" charset="-122"/>
                  </a:rPr>
                  <a:t>=</a:t>
                </a:r>
              </a:p>
            </p:txBody>
          </p:sp>
          <p:sp>
            <p:nvSpPr>
              <p:cNvPr id="59" name="Line 18">
                <a:extLst>
                  <a:ext uri="{FF2B5EF4-FFF2-40B4-BE49-F238E27FC236}">
                    <a16:creationId xmlns:a16="http://schemas.microsoft.com/office/drawing/2014/main" id="{4E5C3562-D56C-428F-A48F-B60A8B7ED297}"/>
                  </a:ext>
                </a:extLst>
              </p:cNvPr>
              <p:cNvSpPr>
                <a:spLocks noChangeShapeType="1"/>
              </p:cNvSpPr>
              <p:nvPr/>
            </p:nvSpPr>
            <p:spPr bwMode="auto">
              <a:xfrm>
                <a:off x="150" y="309"/>
                <a:ext cx="1959" cy="0"/>
              </a:xfrm>
              <a:prstGeom prst="line">
                <a:avLst/>
              </a:prstGeom>
              <a:noFill/>
              <a:ln w="28575">
                <a:solidFill>
                  <a:srgbClr val="00B050"/>
                </a:solidFill>
                <a:round/>
              </a:ln>
              <a:extLst>
                <a:ext uri="{909E8E84-426E-40DD-AFC4-6F175D3DCCD1}">
                  <a14:hiddenFill xmlns:a14="http://schemas.microsoft.com/office/drawing/2010/main">
                    <a:noFill/>
                  </a14:hiddenFill>
                </a:ext>
              </a:extLst>
            </p:spPr>
            <p:txBody>
              <a:bodyPr/>
              <a:lstStyle/>
              <a:p>
                <a:endParaRPr lang="zh-CN" altLang="en-US" sz="1707"/>
              </a:p>
            </p:txBody>
          </p:sp>
          <p:sp>
            <p:nvSpPr>
              <p:cNvPr id="60" name="Rectangle 19">
                <a:extLst>
                  <a:ext uri="{FF2B5EF4-FFF2-40B4-BE49-F238E27FC236}">
                    <a16:creationId xmlns:a16="http://schemas.microsoft.com/office/drawing/2014/main" id="{C7B7F549-F7C1-40F6-B695-D01E08267C80}"/>
                  </a:ext>
                </a:extLst>
              </p:cNvPr>
              <p:cNvSpPr>
                <a:spLocks noChangeArrowheads="1"/>
              </p:cNvSpPr>
              <p:nvPr/>
            </p:nvSpPr>
            <p:spPr bwMode="auto">
              <a:xfrm>
                <a:off x="891" y="-60"/>
                <a:ext cx="450"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800">
                    <a:solidFill>
                      <a:schemeClr val="bg1"/>
                    </a:solidFill>
                    <a:latin typeface="Arial" panose="020B0604020202020204" pitchFamily="34" charset="0"/>
                    <a:ea typeface="宋体" panose="02010600030101010101" pitchFamily="2" charset="-122"/>
                  </a:defRPr>
                </a:lvl1pPr>
                <a:lvl2pPr>
                  <a:defRPr sz="800">
                    <a:solidFill>
                      <a:schemeClr val="bg1"/>
                    </a:solidFill>
                    <a:latin typeface="Arial" panose="020B0604020202020204" pitchFamily="34" charset="0"/>
                    <a:ea typeface="宋体" panose="02010600030101010101" pitchFamily="2" charset="-122"/>
                  </a:defRPr>
                </a:lvl2pPr>
                <a:lvl3pPr>
                  <a:defRPr sz="800">
                    <a:solidFill>
                      <a:schemeClr val="bg1"/>
                    </a:solidFill>
                    <a:latin typeface="Arial" panose="020B0604020202020204" pitchFamily="34" charset="0"/>
                    <a:ea typeface="宋体" panose="02010600030101010101" pitchFamily="2" charset="-122"/>
                  </a:defRPr>
                </a:lvl3pPr>
                <a:lvl4pPr>
                  <a:defRPr sz="800">
                    <a:solidFill>
                      <a:schemeClr val="bg1"/>
                    </a:solidFill>
                    <a:latin typeface="Arial" panose="020B0604020202020204" pitchFamily="34" charset="0"/>
                    <a:ea typeface="宋体" panose="02010600030101010101" pitchFamily="2" charset="-122"/>
                  </a:defRPr>
                </a:lvl4pPr>
                <a:lvl5pPr>
                  <a:defRPr sz="800">
                    <a:solidFill>
                      <a:schemeClr val="bg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9pPr>
              </a:lstStyle>
              <a:p>
                <a:pPr algn="just">
                  <a:lnSpc>
                    <a:spcPct val="150000"/>
                  </a:lnSpc>
                </a:pPr>
                <a:r>
                  <a:rPr lang="zh-CN" altLang="en-US" sz="2275" dirty="0">
                    <a:solidFill>
                      <a:schemeClr val="tx1">
                        <a:lumMod val="75000"/>
                        <a:lumOff val="25000"/>
                      </a:schemeClr>
                    </a:solidFill>
                    <a:latin typeface="微软雅黑" panose="020B0503020204020204" pitchFamily="34" charset="-122"/>
                    <a:ea typeface="微软雅黑" panose="020B0503020204020204" pitchFamily="34" charset="-122"/>
                  </a:rPr>
                  <a:t>指令条数</a:t>
                </a:r>
              </a:p>
            </p:txBody>
          </p:sp>
          <p:sp>
            <p:nvSpPr>
              <p:cNvPr id="61" name="Rectangle 20">
                <a:extLst>
                  <a:ext uri="{FF2B5EF4-FFF2-40B4-BE49-F238E27FC236}">
                    <a16:creationId xmlns:a16="http://schemas.microsoft.com/office/drawing/2014/main" id="{FDCF278A-7113-4D30-BFAF-39AD2DC6BBC8}"/>
                  </a:ext>
                </a:extLst>
              </p:cNvPr>
              <p:cNvSpPr>
                <a:spLocks noChangeArrowheads="1"/>
              </p:cNvSpPr>
              <p:nvPr/>
            </p:nvSpPr>
            <p:spPr bwMode="auto">
              <a:xfrm>
                <a:off x="1890" y="324"/>
                <a:ext cx="79"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800">
                    <a:solidFill>
                      <a:schemeClr val="bg1"/>
                    </a:solidFill>
                    <a:latin typeface="Arial" panose="020B0604020202020204" pitchFamily="34" charset="0"/>
                    <a:ea typeface="宋体" panose="02010600030101010101" pitchFamily="2" charset="-122"/>
                  </a:defRPr>
                </a:lvl1pPr>
                <a:lvl2pPr>
                  <a:defRPr sz="800">
                    <a:solidFill>
                      <a:schemeClr val="bg1"/>
                    </a:solidFill>
                    <a:latin typeface="Arial" panose="020B0604020202020204" pitchFamily="34" charset="0"/>
                    <a:ea typeface="宋体" panose="02010600030101010101" pitchFamily="2" charset="-122"/>
                  </a:defRPr>
                </a:lvl2pPr>
                <a:lvl3pPr>
                  <a:defRPr sz="800">
                    <a:solidFill>
                      <a:schemeClr val="bg1"/>
                    </a:solidFill>
                    <a:latin typeface="Arial" panose="020B0604020202020204" pitchFamily="34" charset="0"/>
                    <a:ea typeface="宋体" panose="02010600030101010101" pitchFamily="2" charset="-122"/>
                  </a:defRPr>
                </a:lvl3pPr>
                <a:lvl4pPr>
                  <a:defRPr sz="800">
                    <a:solidFill>
                      <a:schemeClr val="bg1"/>
                    </a:solidFill>
                    <a:latin typeface="Arial" panose="020B0604020202020204" pitchFamily="34" charset="0"/>
                    <a:ea typeface="宋体" panose="02010600030101010101" pitchFamily="2" charset="-122"/>
                  </a:defRPr>
                </a:lvl4pPr>
                <a:lvl5pPr>
                  <a:defRPr sz="800">
                    <a:solidFill>
                      <a:schemeClr val="bg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9pPr>
              </a:lstStyle>
              <a:p>
                <a:pPr algn="just">
                  <a:lnSpc>
                    <a:spcPct val="150000"/>
                  </a:lnSpc>
                </a:pPr>
                <a:r>
                  <a:rPr lang="zh-CN" altLang="en-US" sz="1896" dirty="0">
                    <a:solidFill>
                      <a:schemeClr val="tx1">
                        <a:lumMod val="75000"/>
                        <a:lumOff val="25000"/>
                      </a:schemeClr>
                    </a:solidFill>
                    <a:latin typeface="微软雅黑" panose="020B0503020204020204" pitchFamily="34" charset="-122"/>
                    <a:ea typeface="微软雅黑" panose="020B0503020204020204" pitchFamily="34" charset="-122"/>
                    <a:sym typeface="Symbol" panose="05050102010706020507" pitchFamily="18" charset="2"/>
                  </a:rPr>
                  <a:t> </a:t>
                </a:r>
                <a:endParaRPr lang="zh-CN" altLang="en-US" sz="1896"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62" name="Rectangle 21">
                <a:extLst>
                  <a:ext uri="{FF2B5EF4-FFF2-40B4-BE49-F238E27FC236}">
                    <a16:creationId xmlns:a16="http://schemas.microsoft.com/office/drawing/2014/main" id="{2EF5C255-8D9B-48B7-A1EB-974F2A57DDDB}"/>
                  </a:ext>
                </a:extLst>
              </p:cNvPr>
              <p:cNvSpPr>
                <a:spLocks noChangeArrowheads="1"/>
              </p:cNvSpPr>
              <p:nvPr/>
            </p:nvSpPr>
            <p:spPr bwMode="auto">
              <a:xfrm>
                <a:off x="1994" y="337"/>
                <a:ext cx="110"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800">
                    <a:solidFill>
                      <a:schemeClr val="bg1"/>
                    </a:solidFill>
                    <a:latin typeface="Arial" panose="020B0604020202020204" pitchFamily="34" charset="0"/>
                    <a:ea typeface="宋体" panose="02010600030101010101" pitchFamily="2" charset="-122"/>
                  </a:defRPr>
                </a:lvl1pPr>
                <a:lvl2pPr>
                  <a:defRPr sz="800">
                    <a:solidFill>
                      <a:schemeClr val="bg1"/>
                    </a:solidFill>
                    <a:latin typeface="Arial" panose="020B0604020202020204" pitchFamily="34" charset="0"/>
                    <a:ea typeface="宋体" panose="02010600030101010101" pitchFamily="2" charset="-122"/>
                  </a:defRPr>
                </a:lvl2pPr>
                <a:lvl3pPr>
                  <a:defRPr sz="800">
                    <a:solidFill>
                      <a:schemeClr val="bg1"/>
                    </a:solidFill>
                    <a:latin typeface="Arial" panose="020B0604020202020204" pitchFamily="34" charset="0"/>
                    <a:ea typeface="宋体" panose="02010600030101010101" pitchFamily="2" charset="-122"/>
                  </a:defRPr>
                </a:lvl3pPr>
                <a:lvl4pPr>
                  <a:defRPr sz="800">
                    <a:solidFill>
                      <a:schemeClr val="bg1"/>
                    </a:solidFill>
                    <a:latin typeface="Arial" panose="020B0604020202020204" pitchFamily="34" charset="0"/>
                    <a:ea typeface="宋体" panose="02010600030101010101" pitchFamily="2" charset="-122"/>
                  </a:defRPr>
                </a:lvl4pPr>
                <a:lvl5pPr>
                  <a:defRPr sz="800">
                    <a:solidFill>
                      <a:schemeClr val="bg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9pPr>
              </a:lstStyle>
              <a:p>
                <a:pPr algn="just">
                  <a:lnSpc>
                    <a:spcPct val="150000"/>
                  </a:lnSpc>
                </a:pPr>
                <a:r>
                  <a:rPr lang="en-US" altLang="zh-CN" sz="1896" dirty="0">
                    <a:solidFill>
                      <a:schemeClr val="tx1">
                        <a:lumMod val="75000"/>
                        <a:lumOff val="25000"/>
                      </a:schemeClr>
                    </a:solidFill>
                    <a:latin typeface="微软雅黑" panose="020B0503020204020204" pitchFamily="34" charset="-122"/>
                    <a:ea typeface="微软雅黑" panose="020B0503020204020204" pitchFamily="34" charset="-122"/>
                  </a:rPr>
                  <a:t>10</a:t>
                </a:r>
              </a:p>
            </p:txBody>
          </p:sp>
          <p:sp>
            <p:nvSpPr>
              <p:cNvPr id="63" name="Rectangle 22">
                <a:extLst>
                  <a:ext uri="{FF2B5EF4-FFF2-40B4-BE49-F238E27FC236}">
                    <a16:creationId xmlns:a16="http://schemas.microsoft.com/office/drawing/2014/main" id="{CFE0693A-2E7E-4DF8-962D-8B09806A0344}"/>
                  </a:ext>
                </a:extLst>
              </p:cNvPr>
              <p:cNvSpPr>
                <a:spLocks noChangeArrowheads="1"/>
              </p:cNvSpPr>
              <p:nvPr/>
            </p:nvSpPr>
            <p:spPr bwMode="auto">
              <a:xfrm>
                <a:off x="2100" y="257"/>
                <a:ext cx="36" cy="1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800">
                    <a:solidFill>
                      <a:schemeClr val="bg1"/>
                    </a:solidFill>
                    <a:latin typeface="Arial" panose="020B0604020202020204" pitchFamily="34" charset="0"/>
                    <a:ea typeface="宋体" panose="02010600030101010101" pitchFamily="2" charset="-122"/>
                  </a:defRPr>
                </a:lvl1pPr>
                <a:lvl2pPr>
                  <a:defRPr sz="800">
                    <a:solidFill>
                      <a:schemeClr val="bg1"/>
                    </a:solidFill>
                    <a:latin typeface="Arial" panose="020B0604020202020204" pitchFamily="34" charset="0"/>
                    <a:ea typeface="宋体" panose="02010600030101010101" pitchFamily="2" charset="-122"/>
                  </a:defRPr>
                </a:lvl2pPr>
                <a:lvl3pPr>
                  <a:defRPr sz="800">
                    <a:solidFill>
                      <a:schemeClr val="bg1"/>
                    </a:solidFill>
                    <a:latin typeface="Arial" panose="020B0604020202020204" pitchFamily="34" charset="0"/>
                    <a:ea typeface="宋体" panose="02010600030101010101" pitchFamily="2" charset="-122"/>
                  </a:defRPr>
                </a:lvl3pPr>
                <a:lvl4pPr>
                  <a:defRPr sz="800">
                    <a:solidFill>
                      <a:schemeClr val="bg1"/>
                    </a:solidFill>
                    <a:latin typeface="Arial" panose="020B0604020202020204" pitchFamily="34" charset="0"/>
                    <a:ea typeface="宋体" panose="02010600030101010101" pitchFamily="2" charset="-122"/>
                  </a:defRPr>
                </a:lvl4pPr>
                <a:lvl5pPr>
                  <a:defRPr sz="800">
                    <a:solidFill>
                      <a:schemeClr val="bg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9pPr>
              </a:lstStyle>
              <a:p>
                <a:pPr algn="just">
                  <a:lnSpc>
                    <a:spcPct val="150000"/>
                  </a:lnSpc>
                </a:pPr>
                <a:r>
                  <a:rPr lang="en-US" altLang="zh-CN" sz="1896" baseline="-25000" dirty="0">
                    <a:solidFill>
                      <a:schemeClr val="tx1">
                        <a:lumMod val="75000"/>
                        <a:lumOff val="25000"/>
                      </a:schemeClr>
                    </a:solidFill>
                    <a:latin typeface="微软雅黑" panose="020B0503020204020204" pitchFamily="34" charset="-122"/>
                    <a:ea typeface="微软雅黑" panose="020B0503020204020204" pitchFamily="34" charset="-122"/>
                  </a:rPr>
                  <a:t>6</a:t>
                </a:r>
              </a:p>
            </p:txBody>
          </p:sp>
        </p:grpSp>
      </p:grpSp>
      <p:grpSp>
        <p:nvGrpSpPr>
          <p:cNvPr id="64" name="Group 24">
            <a:extLst>
              <a:ext uri="{FF2B5EF4-FFF2-40B4-BE49-F238E27FC236}">
                <a16:creationId xmlns:a16="http://schemas.microsoft.com/office/drawing/2014/main" id="{F6743991-19BD-4AB2-A788-0EBAE5A1F085}"/>
              </a:ext>
            </a:extLst>
          </p:cNvPr>
          <p:cNvGrpSpPr/>
          <p:nvPr/>
        </p:nvGrpSpPr>
        <p:grpSpPr bwMode="auto">
          <a:xfrm>
            <a:off x="3560747" y="4065431"/>
            <a:ext cx="3409242" cy="979876"/>
            <a:chOff x="55" y="-63"/>
            <a:chExt cx="2265" cy="651"/>
          </a:xfrm>
        </p:grpSpPr>
        <p:sp>
          <p:nvSpPr>
            <p:cNvPr id="65" name="Line 25">
              <a:extLst>
                <a:ext uri="{FF2B5EF4-FFF2-40B4-BE49-F238E27FC236}">
                  <a16:creationId xmlns:a16="http://schemas.microsoft.com/office/drawing/2014/main" id="{A3A23619-CE43-473D-8A90-A1AAF8F0CB12}"/>
                </a:ext>
              </a:extLst>
            </p:cNvPr>
            <p:cNvSpPr>
              <a:spLocks noChangeShapeType="1"/>
            </p:cNvSpPr>
            <p:nvPr/>
          </p:nvSpPr>
          <p:spPr bwMode="auto">
            <a:xfrm>
              <a:off x="346" y="267"/>
              <a:ext cx="743" cy="0"/>
            </a:xfrm>
            <a:prstGeom prst="line">
              <a:avLst/>
            </a:prstGeom>
            <a:noFill/>
            <a:ln w="28575">
              <a:solidFill>
                <a:srgbClr val="00B050"/>
              </a:solidFill>
              <a:round/>
            </a:ln>
            <a:extLst>
              <a:ext uri="{909E8E84-426E-40DD-AFC4-6F175D3DCCD1}">
                <a14:hiddenFill xmlns:a14="http://schemas.microsoft.com/office/drawing/2010/main">
                  <a:noFill/>
                </a14:hiddenFill>
              </a:ext>
            </a:extLst>
          </p:spPr>
          <p:txBody>
            <a:bodyPr/>
            <a:lstStyle/>
            <a:p>
              <a:endParaRPr lang="zh-CN" altLang="en-US" sz="1707"/>
            </a:p>
          </p:txBody>
        </p:sp>
        <p:sp>
          <p:nvSpPr>
            <p:cNvPr id="66" name="Rectangle 26">
              <a:extLst>
                <a:ext uri="{FF2B5EF4-FFF2-40B4-BE49-F238E27FC236}">
                  <a16:creationId xmlns:a16="http://schemas.microsoft.com/office/drawing/2014/main" id="{7CE5CBD1-BF26-4C85-ABE7-1417C614FC45}"/>
                </a:ext>
              </a:extLst>
            </p:cNvPr>
            <p:cNvSpPr>
              <a:spLocks noChangeArrowheads="1"/>
            </p:cNvSpPr>
            <p:nvPr/>
          </p:nvSpPr>
          <p:spPr bwMode="auto">
            <a:xfrm>
              <a:off x="674" y="-63"/>
              <a:ext cx="186"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sz="800">
                  <a:solidFill>
                    <a:schemeClr val="bg1"/>
                  </a:solidFill>
                  <a:latin typeface="Arial" panose="020B0604020202020204" pitchFamily="34" charset="0"/>
                  <a:ea typeface="宋体" panose="02010600030101010101" pitchFamily="2" charset="-122"/>
                </a:defRPr>
              </a:lvl1pPr>
              <a:lvl2pPr>
                <a:defRPr sz="800">
                  <a:solidFill>
                    <a:schemeClr val="bg1"/>
                  </a:solidFill>
                  <a:latin typeface="Arial" panose="020B0604020202020204" pitchFamily="34" charset="0"/>
                  <a:ea typeface="宋体" panose="02010600030101010101" pitchFamily="2" charset="-122"/>
                </a:defRPr>
              </a:lvl2pPr>
              <a:lvl3pPr>
                <a:defRPr sz="800">
                  <a:solidFill>
                    <a:schemeClr val="bg1"/>
                  </a:solidFill>
                  <a:latin typeface="Arial" panose="020B0604020202020204" pitchFamily="34" charset="0"/>
                  <a:ea typeface="宋体" panose="02010600030101010101" pitchFamily="2" charset="-122"/>
                </a:defRPr>
              </a:lvl3pPr>
              <a:lvl4pPr>
                <a:defRPr sz="800">
                  <a:solidFill>
                    <a:schemeClr val="bg1"/>
                  </a:solidFill>
                  <a:latin typeface="Arial" panose="020B0604020202020204" pitchFamily="34" charset="0"/>
                  <a:ea typeface="宋体" panose="02010600030101010101" pitchFamily="2" charset="-122"/>
                </a:defRPr>
              </a:lvl4pPr>
              <a:lvl5pPr>
                <a:defRPr sz="800">
                  <a:solidFill>
                    <a:schemeClr val="bg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9pPr>
            </a:lstStyle>
            <a:p>
              <a:pPr algn="just">
                <a:lnSpc>
                  <a:spcPct val="150000"/>
                </a:lnSpc>
              </a:pPr>
              <a:r>
                <a:rPr lang="en-US" altLang="zh-CN" sz="2275" dirty="0">
                  <a:solidFill>
                    <a:schemeClr val="tx1">
                      <a:lumMod val="75000"/>
                      <a:lumOff val="25000"/>
                    </a:schemeClr>
                  </a:solidFill>
                  <a:latin typeface="微软雅黑" panose="020B0503020204020204" pitchFamily="34" charset="-122"/>
                  <a:ea typeface="微软雅黑" panose="020B0503020204020204" pitchFamily="34" charset="-122"/>
                </a:rPr>
                <a:t>f</a:t>
              </a:r>
            </a:p>
          </p:txBody>
        </p:sp>
        <p:sp>
          <p:nvSpPr>
            <p:cNvPr id="67" name="Rectangle 27">
              <a:extLst>
                <a:ext uri="{FF2B5EF4-FFF2-40B4-BE49-F238E27FC236}">
                  <a16:creationId xmlns:a16="http://schemas.microsoft.com/office/drawing/2014/main" id="{285A8F38-77DD-4C67-A4D2-F5F872D30FB8}"/>
                </a:ext>
              </a:extLst>
            </p:cNvPr>
            <p:cNvSpPr>
              <a:spLocks noChangeArrowheads="1"/>
            </p:cNvSpPr>
            <p:nvPr/>
          </p:nvSpPr>
          <p:spPr bwMode="auto">
            <a:xfrm>
              <a:off x="347" y="280"/>
              <a:ext cx="305"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800">
                  <a:solidFill>
                    <a:schemeClr val="bg1"/>
                  </a:solidFill>
                  <a:latin typeface="Arial" panose="020B0604020202020204" pitchFamily="34" charset="0"/>
                  <a:ea typeface="宋体" panose="02010600030101010101" pitchFamily="2" charset="-122"/>
                </a:defRPr>
              </a:lvl1pPr>
              <a:lvl2pPr>
                <a:defRPr sz="800">
                  <a:solidFill>
                    <a:schemeClr val="bg1"/>
                  </a:solidFill>
                  <a:latin typeface="Arial" panose="020B0604020202020204" pitchFamily="34" charset="0"/>
                  <a:ea typeface="宋体" panose="02010600030101010101" pitchFamily="2" charset="-122"/>
                </a:defRPr>
              </a:lvl2pPr>
              <a:lvl3pPr>
                <a:defRPr sz="800">
                  <a:solidFill>
                    <a:schemeClr val="bg1"/>
                  </a:solidFill>
                  <a:latin typeface="Arial" panose="020B0604020202020204" pitchFamily="34" charset="0"/>
                  <a:ea typeface="宋体" panose="02010600030101010101" pitchFamily="2" charset="-122"/>
                </a:defRPr>
              </a:lvl3pPr>
              <a:lvl4pPr>
                <a:defRPr sz="800">
                  <a:solidFill>
                    <a:schemeClr val="bg1"/>
                  </a:solidFill>
                  <a:latin typeface="Arial" panose="020B0604020202020204" pitchFamily="34" charset="0"/>
                  <a:ea typeface="宋体" panose="02010600030101010101" pitchFamily="2" charset="-122"/>
                </a:defRPr>
              </a:lvl4pPr>
              <a:lvl5pPr>
                <a:defRPr sz="800">
                  <a:solidFill>
                    <a:schemeClr val="bg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9pPr>
            </a:lstStyle>
            <a:p>
              <a:pPr algn="just">
                <a:lnSpc>
                  <a:spcPct val="150000"/>
                </a:lnSpc>
              </a:pPr>
              <a:r>
                <a:rPr lang="en-US" altLang="zh-CN" sz="2275" dirty="0">
                  <a:solidFill>
                    <a:schemeClr val="tx1">
                      <a:lumMod val="75000"/>
                      <a:lumOff val="25000"/>
                    </a:schemeClr>
                  </a:solidFill>
                  <a:latin typeface="微软雅黑" panose="020B0503020204020204" pitchFamily="34" charset="-122"/>
                  <a:ea typeface="微软雅黑" panose="020B0503020204020204" pitchFamily="34" charset="-122"/>
                </a:rPr>
                <a:t>CPI</a:t>
              </a:r>
            </a:p>
          </p:txBody>
        </p:sp>
        <p:sp>
          <p:nvSpPr>
            <p:cNvPr id="68" name="Text Box 28">
              <a:extLst>
                <a:ext uri="{FF2B5EF4-FFF2-40B4-BE49-F238E27FC236}">
                  <a16:creationId xmlns:a16="http://schemas.microsoft.com/office/drawing/2014/main" id="{E3FF8E6F-B975-4A28-9ACF-906359DB77D6}"/>
                </a:ext>
              </a:extLst>
            </p:cNvPr>
            <p:cNvSpPr txBox="1">
              <a:spLocks noChangeArrowheads="1"/>
            </p:cNvSpPr>
            <p:nvPr/>
          </p:nvSpPr>
          <p:spPr bwMode="auto">
            <a:xfrm>
              <a:off x="55" y="70"/>
              <a:ext cx="478"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800">
                  <a:solidFill>
                    <a:schemeClr val="bg1"/>
                  </a:solidFill>
                  <a:latin typeface="Arial" panose="020B0604020202020204" pitchFamily="34" charset="0"/>
                  <a:ea typeface="宋体" panose="02010600030101010101" pitchFamily="2" charset="-122"/>
                </a:defRPr>
              </a:lvl1pPr>
              <a:lvl2pPr>
                <a:defRPr sz="800">
                  <a:solidFill>
                    <a:schemeClr val="bg1"/>
                  </a:solidFill>
                  <a:latin typeface="Arial" panose="020B0604020202020204" pitchFamily="34" charset="0"/>
                  <a:ea typeface="宋体" panose="02010600030101010101" pitchFamily="2" charset="-122"/>
                </a:defRPr>
              </a:lvl2pPr>
              <a:lvl3pPr>
                <a:defRPr sz="800">
                  <a:solidFill>
                    <a:schemeClr val="bg1"/>
                  </a:solidFill>
                  <a:latin typeface="Arial" panose="020B0604020202020204" pitchFamily="34" charset="0"/>
                  <a:ea typeface="宋体" panose="02010600030101010101" pitchFamily="2" charset="-122"/>
                </a:defRPr>
              </a:lvl3pPr>
              <a:lvl4pPr>
                <a:defRPr sz="800">
                  <a:solidFill>
                    <a:schemeClr val="bg1"/>
                  </a:solidFill>
                  <a:latin typeface="Arial" panose="020B0604020202020204" pitchFamily="34" charset="0"/>
                  <a:ea typeface="宋体" panose="02010600030101010101" pitchFamily="2" charset="-122"/>
                </a:defRPr>
              </a:lvl4pPr>
              <a:lvl5pPr>
                <a:defRPr sz="800">
                  <a:solidFill>
                    <a:schemeClr val="bg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9pPr>
            </a:lstStyle>
            <a:p>
              <a:pPr algn="just">
                <a:lnSpc>
                  <a:spcPct val="150000"/>
                </a:lnSpc>
              </a:pPr>
              <a:r>
                <a:rPr lang="en-US" altLang="zh-CN" sz="1896" dirty="0">
                  <a:solidFill>
                    <a:srgbClr val="FF0000"/>
                  </a:solidFill>
                  <a:latin typeface="微软雅黑" panose="020B0503020204020204" pitchFamily="34" charset="-122"/>
                  <a:ea typeface="微软雅黑" panose="020B0503020204020204" pitchFamily="34" charset="-122"/>
                </a:rPr>
                <a:t>=</a:t>
              </a:r>
            </a:p>
          </p:txBody>
        </p:sp>
        <p:sp>
          <p:nvSpPr>
            <p:cNvPr id="69" name="Rectangle 29">
              <a:extLst>
                <a:ext uri="{FF2B5EF4-FFF2-40B4-BE49-F238E27FC236}">
                  <a16:creationId xmlns:a16="http://schemas.microsoft.com/office/drawing/2014/main" id="{293DD970-680A-485D-93F7-CE58443D6213}"/>
                </a:ext>
              </a:extLst>
            </p:cNvPr>
            <p:cNvSpPr>
              <a:spLocks noChangeArrowheads="1"/>
            </p:cNvSpPr>
            <p:nvPr/>
          </p:nvSpPr>
          <p:spPr bwMode="auto">
            <a:xfrm>
              <a:off x="714" y="310"/>
              <a:ext cx="88"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800">
                  <a:solidFill>
                    <a:schemeClr val="bg1"/>
                  </a:solidFill>
                  <a:latin typeface="Arial" panose="020B0604020202020204" pitchFamily="34" charset="0"/>
                  <a:ea typeface="宋体" panose="02010600030101010101" pitchFamily="2" charset="-122"/>
                </a:defRPr>
              </a:lvl1pPr>
              <a:lvl2pPr>
                <a:defRPr sz="800">
                  <a:solidFill>
                    <a:schemeClr val="bg1"/>
                  </a:solidFill>
                  <a:latin typeface="Arial" panose="020B0604020202020204" pitchFamily="34" charset="0"/>
                  <a:ea typeface="宋体" panose="02010600030101010101" pitchFamily="2" charset="-122"/>
                </a:defRPr>
              </a:lvl2pPr>
              <a:lvl3pPr>
                <a:defRPr sz="800">
                  <a:solidFill>
                    <a:schemeClr val="bg1"/>
                  </a:solidFill>
                  <a:latin typeface="Arial" panose="020B0604020202020204" pitchFamily="34" charset="0"/>
                  <a:ea typeface="宋体" panose="02010600030101010101" pitchFamily="2" charset="-122"/>
                </a:defRPr>
              </a:lvl3pPr>
              <a:lvl4pPr>
                <a:defRPr sz="800">
                  <a:solidFill>
                    <a:schemeClr val="bg1"/>
                  </a:solidFill>
                  <a:latin typeface="Arial" panose="020B0604020202020204" pitchFamily="34" charset="0"/>
                  <a:ea typeface="宋体" panose="02010600030101010101" pitchFamily="2" charset="-122"/>
                </a:defRPr>
              </a:lvl4pPr>
              <a:lvl5pPr>
                <a:defRPr sz="800">
                  <a:solidFill>
                    <a:schemeClr val="bg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9pPr>
            </a:lstStyle>
            <a:p>
              <a:pPr algn="just">
                <a:lnSpc>
                  <a:spcPct val="150000"/>
                </a:lnSpc>
              </a:pPr>
              <a:r>
                <a:rPr lang="zh-CN" altLang="en-US" sz="1896" dirty="0">
                  <a:solidFill>
                    <a:schemeClr val="tx1">
                      <a:lumMod val="75000"/>
                      <a:lumOff val="25000"/>
                    </a:schemeClr>
                  </a:solidFill>
                  <a:latin typeface="微软雅黑" panose="020B0503020204020204" pitchFamily="34" charset="-122"/>
                  <a:ea typeface="微软雅黑" panose="020B0503020204020204" pitchFamily="34" charset="-122"/>
                  <a:sym typeface="Symbol" panose="05050102010706020507" pitchFamily="18" charset="2"/>
                </a:rPr>
                <a:t></a:t>
              </a:r>
              <a:endParaRPr lang="zh-CN" altLang="en-US" sz="1896"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70" name="Rectangle 30">
              <a:extLst>
                <a:ext uri="{FF2B5EF4-FFF2-40B4-BE49-F238E27FC236}">
                  <a16:creationId xmlns:a16="http://schemas.microsoft.com/office/drawing/2014/main" id="{B8E81676-70A4-428E-88FB-9C4AD327F69D}"/>
                </a:ext>
              </a:extLst>
            </p:cNvPr>
            <p:cNvSpPr>
              <a:spLocks noChangeArrowheads="1"/>
            </p:cNvSpPr>
            <p:nvPr/>
          </p:nvSpPr>
          <p:spPr bwMode="auto">
            <a:xfrm>
              <a:off x="828" y="324"/>
              <a:ext cx="190"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800">
                  <a:solidFill>
                    <a:schemeClr val="bg1"/>
                  </a:solidFill>
                  <a:latin typeface="Arial" panose="020B0604020202020204" pitchFamily="34" charset="0"/>
                  <a:ea typeface="宋体" panose="02010600030101010101" pitchFamily="2" charset="-122"/>
                </a:defRPr>
              </a:lvl1pPr>
              <a:lvl2pPr>
                <a:defRPr sz="800">
                  <a:solidFill>
                    <a:schemeClr val="bg1"/>
                  </a:solidFill>
                  <a:latin typeface="Arial" panose="020B0604020202020204" pitchFamily="34" charset="0"/>
                  <a:ea typeface="宋体" panose="02010600030101010101" pitchFamily="2" charset="-122"/>
                </a:defRPr>
              </a:lvl2pPr>
              <a:lvl3pPr>
                <a:defRPr sz="800">
                  <a:solidFill>
                    <a:schemeClr val="bg1"/>
                  </a:solidFill>
                  <a:latin typeface="Arial" panose="020B0604020202020204" pitchFamily="34" charset="0"/>
                  <a:ea typeface="宋体" panose="02010600030101010101" pitchFamily="2" charset="-122"/>
                </a:defRPr>
              </a:lvl3pPr>
              <a:lvl4pPr>
                <a:defRPr sz="800">
                  <a:solidFill>
                    <a:schemeClr val="bg1"/>
                  </a:solidFill>
                  <a:latin typeface="Arial" panose="020B0604020202020204" pitchFamily="34" charset="0"/>
                  <a:ea typeface="宋体" panose="02010600030101010101" pitchFamily="2" charset="-122"/>
                </a:defRPr>
              </a:lvl4pPr>
              <a:lvl5pPr>
                <a:defRPr sz="800">
                  <a:solidFill>
                    <a:schemeClr val="bg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9pPr>
            </a:lstStyle>
            <a:p>
              <a:pPr algn="just">
                <a:lnSpc>
                  <a:spcPct val="150000"/>
                </a:lnSpc>
              </a:pPr>
              <a:r>
                <a:rPr lang="en-US" altLang="zh-CN" sz="1896" dirty="0">
                  <a:solidFill>
                    <a:schemeClr val="tx1">
                      <a:lumMod val="75000"/>
                      <a:lumOff val="25000"/>
                    </a:schemeClr>
                  </a:solidFill>
                  <a:latin typeface="微软雅黑" panose="020B0503020204020204" pitchFamily="34" charset="-122"/>
                  <a:ea typeface="微软雅黑" panose="020B0503020204020204" pitchFamily="34" charset="-122"/>
                </a:rPr>
                <a:t>10</a:t>
              </a:r>
            </a:p>
          </p:txBody>
        </p:sp>
        <p:sp>
          <p:nvSpPr>
            <p:cNvPr id="71" name="Rectangle 31">
              <a:extLst>
                <a:ext uri="{FF2B5EF4-FFF2-40B4-BE49-F238E27FC236}">
                  <a16:creationId xmlns:a16="http://schemas.microsoft.com/office/drawing/2014/main" id="{F4A17B32-A647-4AF7-92B2-FFAF80E6B13E}"/>
                </a:ext>
              </a:extLst>
            </p:cNvPr>
            <p:cNvSpPr>
              <a:spLocks noChangeArrowheads="1"/>
            </p:cNvSpPr>
            <p:nvPr/>
          </p:nvSpPr>
          <p:spPr bwMode="auto">
            <a:xfrm>
              <a:off x="1026" y="233"/>
              <a:ext cx="63" cy="1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800">
                  <a:solidFill>
                    <a:schemeClr val="bg1"/>
                  </a:solidFill>
                  <a:latin typeface="Arial" panose="020B0604020202020204" pitchFamily="34" charset="0"/>
                  <a:ea typeface="宋体" panose="02010600030101010101" pitchFamily="2" charset="-122"/>
                </a:defRPr>
              </a:lvl1pPr>
              <a:lvl2pPr>
                <a:defRPr sz="800">
                  <a:solidFill>
                    <a:schemeClr val="bg1"/>
                  </a:solidFill>
                  <a:latin typeface="Arial" panose="020B0604020202020204" pitchFamily="34" charset="0"/>
                  <a:ea typeface="宋体" panose="02010600030101010101" pitchFamily="2" charset="-122"/>
                </a:defRPr>
              </a:lvl2pPr>
              <a:lvl3pPr>
                <a:defRPr sz="800">
                  <a:solidFill>
                    <a:schemeClr val="bg1"/>
                  </a:solidFill>
                  <a:latin typeface="Arial" panose="020B0604020202020204" pitchFamily="34" charset="0"/>
                  <a:ea typeface="宋体" panose="02010600030101010101" pitchFamily="2" charset="-122"/>
                </a:defRPr>
              </a:lvl3pPr>
              <a:lvl4pPr>
                <a:defRPr sz="800">
                  <a:solidFill>
                    <a:schemeClr val="bg1"/>
                  </a:solidFill>
                  <a:latin typeface="Arial" panose="020B0604020202020204" pitchFamily="34" charset="0"/>
                  <a:ea typeface="宋体" panose="02010600030101010101" pitchFamily="2" charset="-122"/>
                </a:defRPr>
              </a:lvl4pPr>
              <a:lvl5pPr>
                <a:defRPr sz="800">
                  <a:solidFill>
                    <a:schemeClr val="bg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9pPr>
            </a:lstStyle>
            <a:p>
              <a:pPr algn="just">
                <a:lnSpc>
                  <a:spcPct val="150000"/>
                </a:lnSpc>
              </a:pPr>
              <a:r>
                <a:rPr lang="en-US" altLang="zh-CN" sz="1896" baseline="-25000" dirty="0">
                  <a:solidFill>
                    <a:schemeClr val="tx1">
                      <a:lumMod val="75000"/>
                      <a:lumOff val="25000"/>
                    </a:schemeClr>
                  </a:solidFill>
                  <a:latin typeface="微软雅黑" panose="020B0503020204020204" pitchFamily="34" charset="-122"/>
                  <a:ea typeface="微软雅黑" panose="020B0503020204020204" pitchFamily="34" charset="-122"/>
                </a:rPr>
                <a:t>6</a:t>
              </a:r>
            </a:p>
          </p:txBody>
        </p:sp>
        <p:sp>
          <p:nvSpPr>
            <p:cNvPr id="40" name="Text Box 28">
              <a:extLst>
                <a:ext uri="{FF2B5EF4-FFF2-40B4-BE49-F238E27FC236}">
                  <a16:creationId xmlns:a16="http://schemas.microsoft.com/office/drawing/2014/main" id="{E3FF8E6F-B975-4A28-9ACF-906359DB77D6}"/>
                </a:ext>
              </a:extLst>
            </p:cNvPr>
            <p:cNvSpPr txBox="1">
              <a:spLocks noChangeArrowheads="1"/>
            </p:cNvSpPr>
            <p:nvPr/>
          </p:nvSpPr>
          <p:spPr bwMode="auto">
            <a:xfrm>
              <a:off x="1265" y="74"/>
              <a:ext cx="478"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800">
                  <a:solidFill>
                    <a:schemeClr val="bg1"/>
                  </a:solidFill>
                  <a:latin typeface="Arial" panose="020B0604020202020204" pitchFamily="34" charset="0"/>
                  <a:ea typeface="宋体" panose="02010600030101010101" pitchFamily="2" charset="-122"/>
                </a:defRPr>
              </a:lvl1pPr>
              <a:lvl2pPr>
                <a:defRPr sz="800">
                  <a:solidFill>
                    <a:schemeClr val="bg1"/>
                  </a:solidFill>
                  <a:latin typeface="Arial" panose="020B0604020202020204" pitchFamily="34" charset="0"/>
                  <a:ea typeface="宋体" panose="02010600030101010101" pitchFamily="2" charset="-122"/>
                </a:defRPr>
              </a:lvl2pPr>
              <a:lvl3pPr>
                <a:defRPr sz="800">
                  <a:solidFill>
                    <a:schemeClr val="bg1"/>
                  </a:solidFill>
                  <a:latin typeface="Arial" panose="020B0604020202020204" pitchFamily="34" charset="0"/>
                  <a:ea typeface="宋体" panose="02010600030101010101" pitchFamily="2" charset="-122"/>
                </a:defRPr>
              </a:lvl3pPr>
              <a:lvl4pPr>
                <a:defRPr sz="800">
                  <a:solidFill>
                    <a:schemeClr val="bg1"/>
                  </a:solidFill>
                  <a:latin typeface="Arial" panose="020B0604020202020204" pitchFamily="34" charset="0"/>
                  <a:ea typeface="宋体" panose="02010600030101010101" pitchFamily="2" charset="-122"/>
                </a:defRPr>
              </a:lvl4pPr>
              <a:lvl5pPr>
                <a:defRPr sz="800">
                  <a:solidFill>
                    <a:schemeClr val="bg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9pPr>
            </a:lstStyle>
            <a:p>
              <a:pPr algn="just">
                <a:lnSpc>
                  <a:spcPct val="150000"/>
                </a:lnSpc>
              </a:pPr>
              <a:r>
                <a:rPr lang="en-US" altLang="zh-CN" sz="1896" dirty="0">
                  <a:solidFill>
                    <a:srgbClr val="FF0000"/>
                  </a:solidFill>
                  <a:latin typeface="微软雅黑" panose="020B0503020204020204" pitchFamily="34" charset="-122"/>
                  <a:ea typeface="微软雅黑" panose="020B0503020204020204" pitchFamily="34" charset="-122"/>
                </a:rPr>
                <a:t>=</a:t>
              </a:r>
            </a:p>
          </p:txBody>
        </p:sp>
        <p:sp>
          <p:nvSpPr>
            <p:cNvPr id="41" name="Rectangle 27">
              <a:extLst>
                <a:ext uri="{FF2B5EF4-FFF2-40B4-BE49-F238E27FC236}">
                  <a16:creationId xmlns:a16="http://schemas.microsoft.com/office/drawing/2014/main" id="{285A8F38-77DD-4C67-A4D2-F5F872D30FB8}"/>
                </a:ext>
              </a:extLst>
            </p:cNvPr>
            <p:cNvSpPr>
              <a:spLocks noChangeArrowheads="1"/>
            </p:cNvSpPr>
            <p:nvPr/>
          </p:nvSpPr>
          <p:spPr bwMode="auto">
            <a:xfrm>
              <a:off x="1578" y="84"/>
              <a:ext cx="742"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sz="800">
                  <a:solidFill>
                    <a:schemeClr val="bg1"/>
                  </a:solidFill>
                  <a:latin typeface="Arial" panose="020B0604020202020204" pitchFamily="34" charset="0"/>
                  <a:ea typeface="宋体" panose="02010600030101010101" pitchFamily="2" charset="-122"/>
                </a:defRPr>
              </a:lvl1pPr>
              <a:lvl2pPr>
                <a:defRPr sz="800">
                  <a:solidFill>
                    <a:schemeClr val="bg1"/>
                  </a:solidFill>
                  <a:latin typeface="Arial" panose="020B0604020202020204" pitchFamily="34" charset="0"/>
                  <a:ea typeface="宋体" panose="02010600030101010101" pitchFamily="2" charset="-122"/>
                </a:defRPr>
              </a:lvl2pPr>
              <a:lvl3pPr>
                <a:defRPr sz="800">
                  <a:solidFill>
                    <a:schemeClr val="bg1"/>
                  </a:solidFill>
                  <a:latin typeface="Arial" panose="020B0604020202020204" pitchFamily="34" charset="0"/>
                  <a:ea typeface="宋体" panose="02010600030101010101" pitchFamily="2" charset="-122"/>
                </a:defRPr>
              </a:lvl3pPr>
              <a:lvl4pPr>
                <a:defRPr sz="800">
                  <a:solidFill>
                    <a:schemeClr val="bg1"/>
                  </a:solidFill>
                  <a:latin typeface="Arial" panose="020B0604020202020204" pitchFamily="34" charset="0"/>
                  <a:ea typeface="宋体" panose="02010600030101010101" pitchFamily="2" charset="-122"/>
                </a:defRPr>
              </a:lvl4pPr>
              <a:lvl5pPr>
                <a:defRPr sz="800">
                  <a:solidFill>
                    <a:schemeClr val="bg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9pPr>
            </a:lstStyle>
            <a:p>
              <a:pPr algn="just">
                <a:lnSpc>
                  <a:spcPct val="150000"/>
                </a:lnSpc>
              </a:pPr>
              <a:r>
                <a:rPr lang="en-US" altLang="zh-CN" sz="2275" dirty="0">
                  <a:solidFill>
                    <a:schemeClr val="tx1">
                      <a:lumMod val="75000"/>
                      <a:lumOff val="25000"/>
                    </a:schemeClr>
                  </a:solidFill>
                  <a:latin typeface="微软雅黑" panose="020B0503020204020204" pitchFamily="34" charset="-122"/>
                  <a:ea typeface="微软雅黑" panose="020B0503020204020204" pitchFamily="34" charset="-122"/>
                </a:rPr>
                <a:t>IPC </a:t>
              </a:r>
              <a:r>
                <a:rPr lang="zh-CN" altLang="en-US" sz="2275" dirty="0">
                  <a:solidFill>
                    <a:schemeClr val="tx1">
                      <a:lumMod val="75000"/>
                      <a:lumOff val="25000"/>
                    </a:schemeClr>
                  </a:solidFill>
                  <a:latin typeface="微软雅黑" panose="020B0503020204020204" pitchFamily="34" charset="-122"/>
                  <a:ea typeface="微软雅黑" panose="020B0503020204020204" pitchFamily="34" charset="-122"/>
                </a:rPr>
                <a:t>* </a:t>
              </a:r>
              <a:r>
                <a:rPr lang="en-US" altLang="zh-CN" sz="2275" dirty="0">
                  <a:solidFill>
                    <a:schemeClr val="tx1">
                      <a:lumMod val="75000"/>
                      <a:lumOff val="25000"/>
                    </a:schemeClr>
                  </a:solidFill>
                  <a:latin typeface="微软雅黑" panose="020B0503020204020204" pitchFamily="34" charset="-122"/>
                  <a:ea typeface="微软雅黑" panose="020B0503020204020204" pitchFamily="34" charset="-122"/>
                </a:rPr>
                <a:t>f</a:t>
              </a:r>
            </a:p>
          </p:txBody>
        </p:sp>
      </p:grpSp>
    </p:spTree>
    <p:extLst>
      <p:ext uri="{BB962C8B-B14F-4D97-AF65-F5344CB8AC3E}">
        <p14:creationId xmlns:p14="http://schemas.microsoft.com/office/powerpoint/2010/main" val="1140191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wipe(up)">
                                      <p:cBhvr>
                                        <p:cTn id="7" dur="500"/>
                                        <p:tgtEl>
                                          <p:spTgt spid="4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6"/>
                                        </p:tgtEl>
                                        <p:attrNameLst>
                                          <p:attrName>style.visibility</p:attrName>
                                        </p:attrNameLst>
                                      </p:cBhvr>
                                      <p:to>
                                        <p:strVal val="visible"/>
                                      </p:to>
                                    </p:set>
                                    <p:animEffect transition="in" filter="wipe(left)">
                                      <p:cBhvr>
                                        <p:cTn id="12" dur="500"/>
                                        <p:tgtEl>
                                          <p:spTgt spid="4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5" fill="hold" nodeType="clickEffect">
                                  <p:stCondLst>
                                    <p:cond delay="0"/>
                                  </p:stCondLst>
                                  <p:childTnLst>
                                    <p:set>
                                      <p:cBhvr>
                                        <p:cTn id="16" dur="1" fill="hold">
                                          <p:stCondLst>
                                            <p:cond delay="0"/>
                                          </p:stCondLst>
                                        </p:cTn>
                                        <p:tgtEl>
                                          <p:spTgt spid="55"/>
                                        </p:tgtEl>
                                        <p:attrNameLst>
                                          <p:attrName>style.visibility</p:attrName>
                                        </p:attrNameLst>
                                      </p:cBhvr>
                                      <p:to>
                                        <p:strVal val="visible"/>
                                      </p:to>
                                    </p:set>
                                    <p:animEffect transition="in" filter="blinds(vertical)">
                                      <p:cBhvr>
                                        <p:cTn id="17" dur="500"/>
                                        <p:tgtEl>
                                          <p:spTgt spid="5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64"/>
                                        </p:tgtEl>
                                        <p:attrNameLst>
                                          <p:attrName>style.visibility</p:attrName>
                                        </p:attrNameLst>
                                      </p:cBhvr>
                                      <p:to>
                                        <p:strVal val="visible"/>
                                      </p:to>
                                    </p:set>
                                    <p:animEffect transition="in" filter="wipe(left)">
                                      <p:cBhvr>
                                        <p:cTn id="22" dur="500"/>
                                        <p:tgtEl>
                                          <p:spTgt spid="6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9">
                                            <p:txEl>
                                              <p:pRg st="0" end="0"/>
                                            </p:txEl>
                                          </p:spTgt>
                                        </p:tgtEl>
                                        <p:attrNameLst>
                                          <p:attrName>style.visibility</p:attrName>
                                        </p:attrNameLst>
                                      </p:cBhvr>
                                      <p:to>
                                        <p:strVal val="visible"/>
                                      </p:to>
                                    </p:set>
                                    <p:animEffect transition="in" filter="wipe(left)">
                                      <p:cBhvr>
                                        <p:cTn id="27" dur="500"/>
                                        <p:tgtEl>
                                          <p:spTgt spid="39">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32"/>
                                        </p:tgtEl>
                                        <p:attrNameLst>
                                          <p:attrName>style.visibility</p:attrName>
                                        </p:attrNameLst>
                                      </p:cBhvr>
                                      <p:to>
                                        <p:strVal val="visible"/>
                                      </p:to>
                                    </p:set>
                                    <p:animEffect transition="in" filter="wipe(left)">
                                      <p:cBhvr>
                                        <p:cTn id="32"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39" grpId="0" build="p" autoUpdateAnimBg="0"/>
    </p:bldLst>
  </p:timing>
</p:sld>
</file>

<file path=ppt/slides/slide11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 name="矩形 6"/>
          <p:cNvSpPr/>
          <p:nvPr/>
        </p:nvSpPr>
        <p:spPr>
          <a:xfrm>
            <a:off x="637953" y="5016964"/>
            <a:ext cx="10972800" cy="1201479"/>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a:xfrm>
            <a:off x="487822" y="257614"/>
            <a:ext cx="10515600" cy="617641"/>
          </a:xfrm>
        </p:spPr>
        <p:txBody>
          <a:bodyPr/>
          <a:lstStyle/>
          <a:p>
            <a:r>
              <a:rPr lang="zh-CN" altLang="en-US" dirty="0"/>
              <a:t>例子</a:t>
            </a:r>
          </a:p>
        </p:txBody>
      </p:sp>
      <p:sp>
        <p:nvSpPr>
          <p:cNvPr id="3" name="内容占位符 2"/>
          <p:cNvSpPr>
            <a:spLocks noGrp="1"/>
          </p:cNvSpPr>
          <p:nvPr>
            <p:ph idx="1"/>
          </p:nvPr>
        </p:nvSpPr>
        <p:spPr>
          <a:xfrm>
            <a:off x="487822" y="942764"/>
            <a:ext cx="11144197" cy="5637024"/>
          </a:xfrm>
        </p:spPr>
        <p:txBody>
          <a:bodyPr/>
          <a:lstStyle/>
          <a:p>
            <a:pPr algn="just"/>
            <a:r>
              <a:rPr lang="zh-CN" altLang="en-US" b="1" dirty="0">
                <a:solidFill>
                  <a:srgbClr val="000000"/>
                </a:solidFill>
                <a:latin typeface="仿宋" pitchFamily="49" charset="-122"/>
                <a:ea typeface="仿宋" pitchFamily="49" charset="-122"/>
              </a:rPr>
              <a:t>例</a:t>
            </a:r>
            <a:r>
              <a:rPr lang="en-US" altLang="zh-CN" b="1" dirty="0">
                <a:solidFill>
                  <a:srgbClr val="000000"/>
                </a:solidFill>
                <a:latin typeface="仿宋" pitchFamily="49" charset="-122"/>
                <a:ea typeface="仿宋" pitchFamily="49" charset="-122"/>
              </a:rPr>
              <a:t>1 </a:t>
            </a:r>
            <a:r>
              <a:rPr lang="zh-CN" altLang="en-US" b="1" dirty="0">
                <a:solidFill>
                  <a:srgbClr val="000000"/>
                </a:solidFill>
                <a:latin typeface="仿宋" pitchFamily="49" charset="-122"/>
                <a:ea typeface="仿宋" pitchFamily="49" charset="-122"/>
              </a:rPr>
              <a:t>假设一台计算机主频为</a:t>
            </a:r>
            <a:r>
              <a:rPr lang="en-US" altLang="zh-CN" b="1" dirty="0">
                <a:solidFill>
                  <a:srgbClr val="000000"/>
                </a:solidFill>
                <a:latin typeface="仿宋" pitchFamily="49" charset="-122"/>
                <a:ea typeface="仿宋" pitchFamily="49" charset="-122"/>
              </a:rPr>
              <a:t>1GHZ</a:t>
            </a:r>
            <a:r>
              <a:rPr lang="zh-CN" altLang="en-US" b="1" dirty="0">
                <a:solidFill>
                  <a:srgbClr val="000000"/>
                </a:solidFill>
                <a:latin typeface="仿宋" pitchFamily="49" charset="-122"/>
                <a:ea typeface="仿宋" pitchFamily="49" charset="-122"/>
              </a:rPr>
              <a:t>，在其上运行由</a:t>
            </a:r>
            <a:r>
              <a:rPr lang="en-US" altLang="zh-CN" b="1" dirty="0">
                <a:solidFill>
                  <a:srgbClr val="000000"/>
                </a:solidFill>
                <a:latin typeface="仿宋" pitchFamily="49" charset="-122"/>
                <a:ea typeface="仿宋" pitchFamily="49" charset="-122"/>
              </a:rPr>
              <a:t>2</a:t>
            </a:r>
            <a:r>
              <a:rPr lang="en-US" altLang="zh-CN" b="1" dirty="0">
                <a:solidFill>
                  <a:srgbClr val="000000"/>
                </a:solidFill>
                <a:latin typeface="仿宋" pitchFamily="49" charset="-122"/>
                <a:ea typeface="仿宋" pitchFamily="49" charset="-122"/>
                <a:sym typeface="Symbol" pitchFamily="18" charset="2"/>
              </a:rPr>
              <a:t>10</a:t>
            </a:r>
            <a:r>
              <a:rPr lang="en-US" altLang="zh-CN" b="1" baseline="30000" dirty="0">
                <a:solidFill>
                  <a:srgbClr val="000000"/>
                </a:solidFill>
                <a:latin typeface="仿宋" pitchFamily="49" charset="-122"/>
                <a:ea typeface="仿宋" pitchFamily="49" charset="-122"/>
                <a:sym typeface="Symbol" pitchFamily="18" charset="2"/>
              </a:rPr>
              <a:t>5</a:t>
            </a:r>
            <a:r>
              <a:rPr lang="zh-CN" altLang="en-US" b="1" dirty="0">
                <a:solidFill>
                  <a:srgbClr val="000000"/>
                </a:solidFill>
                <a:latin typeface="仿宋" pitchFamily="49" charset="-122"/>
                <a:ea typeface="仿宋" pitchFamily="49" charset="-122"/>
              </a:rPr>
              <a:t>条指令组成的目标代码，程序主要由</a:t>
            </a:r>
            <a:r>
              <a:rPr lang="en-US" altLang="zh-CN" b="1" dirty="0">
                <a:solidFill>
                  <a:srgbClr val="000000"/>
                </a:solidFill>
                <a:latin typeface="仿宋" pitchFamily="49" charset="-122"/>
                <a:ea typeface="仿宋" pitchFamily="49" charset="-122"/>
              </a:rPr>
              <a:t>4</a:t>
            </a:r>
            <a:r>
              <a:rPr lang="zh-CN" altLang="en-US" b="1" dirty="0">
                <a:solidFill>
                  <a:srgbClr val="000000"/>
                </a:solidFill>
                <a:latin typeface="仿宋" pitchFamily="49" charset="-122"/>
                <a:ea typeface="仿宋" pitchFamily="49" charset="-122"/>
              </a:rPr>
              <a:t>类指令组成，他们所占的比例和各自的</a:t>
            </a:r>
            <a:r>
              <a:rPr lang="en-US" altLang="zh-CN" b="1" dirty="0">
                <a:solidFill>
                  <a:srgbClr val="000000"/>
                </a:solidFill>
                <a:latin typeface="仿宋" pitchFamily="49" charset="-122"/>
                <a:ea typeface="仿宋" pitchFamily="49" charset="-122"/>
              </a:rPr>
              <a:t>CPI</a:t>
            </a:r>
            <a:r>
              <a:rPr lang="zh-CN" altLang="en-US" b="1" dirty="0">
                <a:solidFill>
                  <a:srgbClr val="000000"/>
                </a:solidFill>
                <a:latin typeface="仿宋" pitchFamily="49" charset="-122"/>
                <a:ea typeface="仿宋" pitchFamily="49" charset="-122"/>
              </a:rPr>
              <a:t>如下表所示，求程序的</a:t>
            </a:r>
            <a:r>
              <a:rPr lang="en-US" altLang="zh-CN" b="1" dirty="0">
                <a:solidFill>
                  <a:srgbClr val="000000"/>
                </a:solidFill>
                <a:latin typeface="仿宋" pitchFamily="49" charset="-122"/>
                <a:ea typeface="仿宋" pitchFamily="49" charset="-122"/>
              </a:rPr>
              <a:t>CPI</a:t>
            </a:r>
            <a:r>
              <a:rPr lang="zh-CN" altLang="en-US" b="1" dirty="0">
                <a:solidFill>
                  <a:srgbClr val="000000"/>
                </a:solidFill>
                <a:latin typeface="仿宋" pitchFamily="49" charset="-122"/>
                <a:ea typeface="仿宋" pitchFamily="49" charset="-122"/>
              </a:rPr>
              <a:t>和</a:t>
            </a:r>
            <a:r>
              <a:rPr lang="en-US" altLang="zh-CN" b="1" dirty="0">
                <a:solidFill>
                  <a:srgbClr val="000000"/>
                </a:solidFill>
                <a:latin typeface="仿宋" pitchFamily="49" charset="-122"/>
                <a:ea typeface="仿宋" pitchFamily="49" charset="-122"/>
              </a:rPr>
              <a:t>MIPS</a:t>
            </a:r>
            <a:r>
              <a:rPr lang="zh-CN" altLang="en-US" sz="2800" b="1" dirty="0">
                <a:solidFill>
                  <a:srgbClr val="000000"/>
                </a:solidFill>
                <a:latin typeface="仿宋" pitchFamily="49" charset="-122"/>
                <a:ea typeface="仿宋" pitchFamily="49" charset="-122"/>
              </a:rPr>
              <a:t>。</a:t>
            </a:r>
          </a:p>
          <a:p>
            <a:endParaRPr lang="zh-CN" altLang="en-US" dirty="0"/>
          </a:p>
        </p:txBody>
      </p:sp>
      <p:graphicFrame>
        <p:nvGraphicFramePr>
          <p:cNvPr id="4" name="Group 32"/>
          <p:cNvGraphicFramePr>
            <a:graphicFrameLocks/>
          </p:cNvGraphicFramePr>
          <p:nvPr>
            <p:extLst>
              <p:ext uri="{D42A27DB-BD31-4B8C-83A1-F6EECF244321}">
                <p14:modId xmlns:p14="http://schemas.microsoft.com/office/powerpoint/2010/main" val="2522305175"/>
              </p:ext>
            </p:extLst>
          </p:nvPr>
        </p:nvGraphicFramePr>
        <p:xfrm>
          <a:off x="3349625" y="2704265"/>
          <a:ext cx="5492750" cy="2032000"/>
        </p:xfrm>
        <a:graphic>
          <a:graphicData uri="http://schemas.openxmlformats.org/drawingml/2006/table">
            <a:tbl>
              <a:tblPr/>
              <a:tblGrid>
                <a:gridCol w="2324100">
                  <a:extLst>
                    <a:ext uri="{9D8B030D-6E8A-4147-A177-3AD203B41FA5}">
                      <a16:colId xmlns:a16="http://schemas.microsoft.com/office/drawing/2014/main" val="20000"/>
                    </a:ext>
                  </a:extLst>
                </a:gridCol>
                <a:gridCol w="1163638">
                  <a:extLst>
                    <a:ext uri="{9D8B030D-6E8A-4147-A177-3AD203B41FA5}">
                      <a16:colId xmlns:a16="http://schemas.microsoft.com/office/drawing/2014/main" val="20001"/>
                    </a:ext>
                  </a:extLst>
                </a:gridCol>
                <a:gridCol w="2005012">
                  <a:extLst>
                    <a:ext uri="{9D8B030D-6E8A-4147-A177-3AD203B41FA5}">
                      <a16:colId xmlns:a16="http://schemas.microsoft.com/office/drawing/2014/main" val="20002"/>
                    </a:ext>
                  </a:extLst>
                </a:gridCol>
              </a:tblGrid>
              <a:tr h="43180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000" b="0" i="0" u="none" strike="noStrike" cap="none" normalizeH="0" baseline="0" dirty="0">
                          <a:ln>
                            <a:noFill/>
                          </a:ln>
                          <a:solidFill>
                            <a:schemeClr val="tx1"/>
                          </a:solidFill>
                          <a:effectLst/>
                          <a:latin typeface="仿宋" pitchFamily="49" charset="-122"/>
                          <a:ea typeface="仿宋" pitchFamily="49" charset="-122"/>
                        </a:rPr>
                        <a:t>指令类型</a:t>
                      </a:r>
                    </a:p>
                  </a:txBody>
                  <a:tcPr marT="45713" marB="45713" horzOverflow="overflow">
                    <a:lnL w="28575"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28575"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dirty="0">
                          <a:ln>
                            <a:noFill/>
                          </a:ln>
                          <a:solidFill>
                            <a:schemeClr val="tx1"/>
                          </a:solidFill>
                          <a:effectLst/>
                          <a:latin typeface="仿宋" pitchFamily="49" charset="-122"/>
                          <a:ea typeface="仿宋" pitchFamily="49" charset="-122"/>
                        </a:rPr>
                        <a:t>CPI</a:t>
                      </a:r>
                    </a:p>
                  </a:txBody>
                  <a:tcPr marT="45713" marB="45713"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28575"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000" b="0" i="0" u="none" strike="noStrike" cap="none" normalizeH="0" baseline="0" dirty="0">
                          <a:ln>
                            <a:noFill/>
                          </a:ln>
                          <a:solidFill>
                            <a:schemeClr val="tx1"/>
                          </a:solidFill>
                          <a:effectLst/>
                          <a:latin typeface="仿宋" pitchFamily="49" charset="-122"/>
                          <a:ea typeface="仿宋" pitchFamily="49" charset="-122"/>
                        </a:rPr>
                        <a:t>指令比例</a:t>
                      </a:r>
                    </a:p>
                  </a:txBody>
                  <a:tcPr marT="45713" marB="45713" horzOverflow="overflow">
                    <a:lnL w="12700" cap="flat" cmpd="sng" algn="ctr">
                      <a:solidFill>
                        <a:schemeClr val="tx1"/>
                      </a:solidFill>
                      <a:prstDash val="solid"/>
                      <a:round/>
                      <a:headEnd type="none" w="med" len="med"/>
                      <a:tailEnd type="none" w="sm" len="sm"/>
                    </a:lnL>
                    <a:lnR w="28575" cap="flat" cmpd="sng" algn="ctr">
                      <a:solidFill>
                        <a:schemeClr val="tx1"/>
                      </a:solidFill>
                      <a:prstDash val="solid"/>
                      <a:round/>
                      <a:headEnd type="none" w="med" len="med"/>
                      <a:tailEnd type="none" w="sm" len="sm"/>
                    </a:lnR>
                    <a:lnT w="28575"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extLst>
                  <a:ext uri="{0D108BD9-81ED-4DB2-BD59-A6C34878D82A}">
                    <a16:rowId xmlns:a16="http://schemas.microsoft.com/office/drawing/2014/main" val="10000"/>
                  </a:ext>
                </a:extLst>
              </a:tr>
              <a:tr h="396875">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000" b="0" i="0" u="none" strike="noStrike" cap="none" normalizeH="0" baseline="0" dirty="0">
                          <a:ln>
                            <a:noFill/>
                          </a:ln>
                          <a:solidFill>
                            <a:schemeClr val="tx1"/>
                          </a:solidFill>
                          <a:effectLst/>
                          <a:latin typeface="仿宋" pitchFamily="49" charset="-122"/>
                          <a:ea typeface="仿宋" pitchFamily="49" charset="-122"/>
                        </a:rPr>
                        <a:t>算术和逻辑</a:t>
                      </a:r>
                    </a:p>
                  </a:txBody>
                  <a:tcPr marT="45713" marB="45713" horzOverflow="overflow">
                    <a:lnL w="28575"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dirty="0">
                          <a:ln>
                            <a:noFill/>
                          </a:ln>
                          <a:solidFill>
                            <a:schemeClr val="tx1"/>
                          </a:solidFill>
                          <a:effectLst/>
                          <a:latin typeface="仿宋" pitchFamily="49" charset="-122"/>
                          <a:ea typeface="仿宋" pitchFamily="49" charset="-122"/>
                        </a:rPr>
                        <a:t>1</a:t>
                      </a:r>
                    </a:p>
                  </a:txBody>
                  <a:tcPr marT="45713" marB="45713"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dirty="0">
                          <a:ln>
                            <a:noFill/>
                          </a:ln>
                          <a:solidFill>
                            <a:schemeClr val="tx1"/>
                          </a:solidFill>
                          <a:effectLst/>
                          <a:latin typeface="仿宋" pitchFamily="49" charset="-122"/>
                          <a:ea typeface="仿宋" pitchFamily="49" charset="-122"/>
                        </a:rPr>
                        <a:t>60%</a:t>
                      </a:r>
                    </a:p>
                  </a:txBody>
                  <a:tcPr marT="45713" marB="45713" horzOverflow="overflow">
                    <a:lnL w="12700" cap="flat" cmpd="sng" algn="ctr">
                      <a:solidFill>
                        <a:schemeClr val="tx1"/>
                      </a:solidFill>
                      <a:prstDash val="solid"/>
                      <a:round/>
                      <a:headEnd type="none" w="med" len="med"/>
                      <a:tailEnd type="none" w="sm" len="sm"/>
                    </a:lnL>
                    <a:lnR w="28575"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extLst>
                  <a:ext uri="{0D108BD9-81ED-4DB2-BD59-A6C34878D82A}">
                    <a16:rowId xmlns:a16="http://schemas.microsoft.com/office/drawing/2014/main" val="10001"/>
                  </a:ext>
                </a:extLst>
              </a:tr>
              <a:tr h="409575">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dirty="0">
                          <a:ln>
                            <a:noFill/>
                          </a:ln>
                          <a:solidFill>
                            <a:schemeClr val="tx1"/>
                          </a:solidFill>
                          <a:effectLst/>
                          <a:latin typeface="仿宋" pitchFamily="49" charset="-122"/>
                          <a:ea typeface="仿宋" pitchFamily="49" charset="-122"/>
                        </a:rPr>
                        <a:t>Load/Store</a:t>
                      </a:r>
                    </a:p>
                  </a:txBody>
                  <a:tcPr marT="45713" marB="45713" horzOverflow="overflow">
                    <a:lnL w="28575"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dirty="0">
                          <a:ln>
                            <a:noFill/>
                          </a:ln>
                          <a:solidFill>
                            <a:schemeClr val="tx1"/>
                          </a:solidFill>
                          <a:effectLst/>
                          <a:latin typeface="仿宋" pitchFamily="49" charset="-122"/>
                          <a:ea typeface="仿宋" pitchFamily="49" charset="-122"/>
                        </a:rPr>
                        <a:t>2</a:t>
                      </a:r>
                    </a:p>
                  </a:txBody>
                  <a:tcPr marT="45713" marB="45713"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dirty="0">
                          <a:ln>
                            <a:noFill/>
                          </a:ln>
                          <a:solidFill>
                            <a:schemeClr val="tx1"/>
                          </a:solidFill>
                          <a:effectLst/>
                          <a:latin typeface="仿宋" pitchFamily="49" charset="-122"/>
                          <a:ea typeface="仿宋" pitchFamily="49" charset="-122"/>
                        </a:rPr>
                        <a:t>18%</a:t>
                      </a:r>
                    </a:p>
                  </a:txBody>
                  <a:tcPr marT="45713" marB="45713" horzOverflow="overflow">
                    <a:lnL w="12700" cap="flat" cmpd="sng" algn="ctr">
                      <a:solidFill>
                        <a:schemeClr val="tx1"/>
                      </a:solidFill>
                      <a:prstDash val="solid"/>
                      <a:round/>
                      <a:headEnd type="none" w="med" len="med"/>
                      <a:tailEnd type="none" w="sm" len="sm"/>
                    </a:lnL>
                    <a:lnR w="28575"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extLst>
                  <a:ext uri="{0D108BD9-81ED-4DB2-BD59-A6C34878D82A}">
                    <a16:rowId xmlns:a16="http://schemas.microsoft.com/office/drawing/2014/main" val="10002"/>
                  </a:ext>
                </a:extLst>
              </a:tr>
              <a:tr h="396875">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000" b="0" i="0" u="none" strike="noStrike" cap="none" normalizeH="0" baseline="0" dirty="0">
                          <a:ln>
                            <a:noFill/>
                          </a:ln>
                          <a:solidFill>
                            <a:schemeClr val="tx1"/>
                          </a:solidFill>
                          <a:effectLst/>
                          <a:latin typeface="仿宋" pitchFamily="49" charset="-122"/>
                          <a:ea typeface="仿宋" pitchFamily="49" charset="-122"/>
                        </a:rPr>
                        <a:t>转移</a:t>
                      </a:r>
                    </a:p>
                  </a:txBody>
                  <a:tcPr marT="45713" marB="45713" horzOverflow="overflow">
                    <a:lnL w="28575"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dirty="0">
                          <a:ln>
                            <a:noFill/>
                          </a:ln>
                          <a:solidFill>
                            <a:schemeClr val="tx1"/>
                          </a:solidFill>
                          <a:effectLst/>
                          <a:latin typeface="仿宋" pitchFamily="49" charset="-122"/>
                          <a:ea typeface="仿宋" pitchFamily="49" charset="-122"/>
                        </a:rPr>
                        <a:t>4</a:t>
                      </a:r>
                    </a:p>
                  </a:txBody>
                  <a:tcPr marT="45713" marB="45713"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dirty="0">
                          <a:ln>
                            <a:noFill/>
                          </a:ln>
                          <a:solidFill>
                            <a:schemeClr val="tx1"/>
                          </a:solidFill>
                          <a:effectLst/>
                          <a:latin typeface="仿宋" pitchFamily="49" charset="-122"/>
                          <a:ea typeface="仿宋" pitchFamily="49" charset="-122"/>
                        </a:rPr>
                        <a:t>12%</a:t>
                      </a:r>
                    </a:p>
                  </a:txBody>
                  <a:tcPr marT="45713" marB="45713" horzOverflow="overflow">
                    <a:lnL w="12700" cap="flat" cmpd="sng" algn="ctr">
                      <a:solidFill>
                        <a:schemeClr val="tx1"/>
                      </a:solidFill>
                      <a:prstDash val="solid"/>
                      <a:round/>
                      <a:headEnd type="none" w="med" len="med"/>
                      <a:tailEnd type="none" w="sm" len="sm"/>
                    </a:lnL>
                    <a:lnR w="28575"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extLst>
                  <a:ext uri="{0D108BD9-81ED-4DB2-BD59-A6C34878D82A}">
                    <a16:rowId xmlns:a16="http://schemas.microsoft.com/office/drawing/2014/main" val="10003"/>
                  </a:ext>
                </a:extLst>
              </a:tr>
              <a:tr h="396875">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dirty="0">
                          <a:ln>
                            <a:noFill/>
                          </a:ln>
                          <a:solidFill>
                            <a:schemeClr val="tx1"/>
                          </a:solidFill>
                          <a:effectLst/>
                          <a:latin typeface="仿宋" pitchFamily="49" charset="-122"/>
                          <a:ea typeface="仿宋" pitchFamily="49" charset="-122"/>
                        </a:rPr>
                        <a:t>Cache</a:t>
                      </a:r>
                      <a:r>
                        <a:rPr kumimoji="1" lang="zh-CN" altLang="en-US" sz="2000" b="0" i="0" u="none" strike="noStrike" cap="none" normalizeH="0" baseline="0" dirty="0">
                          <a:ln>
                            <a:noFill/>
                          </a:ln>
                          <a:solidFill>
                            <a:schemeClr val="tx1"/>
                          </a:solidFill>
                          <a:effectLst/>
                          <a:latin typeface="仿宋" pitchFamily="49" charset="-122"/>
                          <a:ea typeface="仿宋" pitchFamily="49" charset="-122"/>
                        </a:rPr>
                        <a:t>缺失访存</a:t>
                      </a:r>
                    </a:p>
                  </a:txBody>
                  <a:tcPr marT="45713" marB="45713" horzOverflow="overflow">
                    <a:lnL w="28575"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28575"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dirty="0">
                          <a:ln>
                            <a:noFill/>
                          </a:ln>
                          <a:solidFill>
                            <a:schemeClr val="tx1"/>
                          </a:solidFill>
                          <a:effectLst/>
                          <a:latin typeface="仿宋" pitchFamily="49" charset="-122"/>
                          <a:ea typeface="仿宋" pitchFamily="49" charset="-122"/>
                        </a:rPr>
                        <a:t>8</a:t>
                      </a:r>
                    </a:p>
                  </a:txBody>
                  <a:tcPr marT="45713" marB="45713"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28575"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dirty="0">
                          <a:ln>
                            <a:noFill/>
                          </a:ln>
                          <a:solidFill>
                            <a:schemeClr val="tx1"/>
                          </a:solidFill>
                          <a:effectLst/>
                          <a:latin typeface="仿宋" pitchFamily="49" charset="-122"/>
                          <a:ea typeface="仿宋" pitchFamily="49" charset="-122"/>
                        </a:rPr>
                        <a:t>10%</a:t>
                      </a:r>
                    </a:p>
                  </a:txBody>
                  <a:tcPr marT="45713" marB="45713" horzOverflow="overflow">
                    <a:lnL w="12700" cap="flat" cmpd="sng" algn="ctr">
                      <a:solidFill>
                        <a:schemeClr val="tx1"/>
                      </a:solidFill>
                      <a:prstDash val="solid"/>
                      <a:round/>
                      <a:headEnd type="none" w="med" len="med"/>
                      <a:tailEnd type="none" w="sm" len="sm"/>
                    </a:lnL>
                    <a:lnR w="28575"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28575" cap="flat" cmpd="sng" algn="ctr">
                      <a:solidFill>
                        <a:schemeClr val="tx1"/>
                      </a:solidFill>
                      <a:prstDash val="solid"/>
                      <a:round/>
                      <a:headEnd type="none" w="med" len="med"/>
                      <a:tailEnd type="none" w="sm" len="sm"/>
                    </a:lnB>
                    <a:lnTlToBr>
                      <a:noFill/>
                    </a:lnTlToBr>
                    <a:lnBlToTr>
                      <a:noFill/>
                    </a:lnBlToTr>
                    <a:noFill/>
                  </a:tcPr>
                </a:tc>
                <a:extLst>
                  <a:ext uri="{0D108BD9-81ED-4DB2-BD59-A6C34878D82A}">
                    <a16:rowId xmlns:a16="http://schemas.microsoft.com/office/drawing/2014/main" val="10004"/>
                  </a:ext>
                </a:extLst>
              </a:tr>
            </a:tbl>
          </a:graphicData>
        </a:graphic>
      </p:graphicFrame>
      <p:sp>
        <p:nvSpPr>
          <p:cNvPr id="5" name="Text Box 31"/>
          <p:cNvSpPr txBox="1">
            <a:spLocks noChangeArrowheads="1"/>
          </p:cNvSpPr>
          <p:nvPr/>
        </p:nvSpPr>
        <p:spPr bwMode="auto">
          <a:xfrm>
            <a:off x="616688" y="5150195"/>
            <a:ext cx="11015331" cy="1015663"/>
          </a:xfrm>
          <a:prstGeom prst="rect">
            <a:avLst/>
          </a:prstGeom>
          <a:noFill/>
          <a:ln w="9525">
            <a:noFill/>
            <a:miter lim="800000"/>
            <a:headEnd/>
            <a:tailEnd type="none" w="sm" len="sm"/>
          </a:ln>
        </p:spPr>
        <p:txBody>
          <a:bodyPr wrap="square">
            <a:spAutoFit/>
          </a:bodyPr>
          <a:lstStyle/>
          <a:p>
            <a:pPr fontAlgn="base">
              <a:spcBef>
                <a:spcPct val="50000"/>
              </a:spcBef>
              <a:spcAft>
                <a:spcPct val="0"/>
              </a:spcAft>
            </a:pPr>
            <a:r>
              <a:rPr lang="zh-CN" altLang="en-US" sz="2400" dirty="0">
                <a:solidFill>
                  <a:schemeClr val="accent1">
                    <a:lumMod val="50000"/>
                  </a:schemeClr>
                </a:solidFill>
                <a:latin typeface="微软雅黑" panose="020B0503020204020204" pitchFamily="34" charset="-122"/>
                <a:ea typeface="微软雅黑" panose="020B0503020204020204" pitchFamily="34" charset="-122"/>
              </a:rPr>
              <a:t>       解：    </a:t>
            </a:r>
            <a:r>
              <a:rPr lang="en-US" altLang="zh-CN" sz="2400" dirty="0">
                <a:solidFill>
                  <a:schemeClr val="accent1">
                    <a:lumMod val="50000"/>
                  </a:schemeClr>
                </a:solidFill>
                <a:latin typeface="微软雅黑" panose="020B0503020204020204" pitchFamily="34" charset="-122"/>
                <a:ea typeface="微软雅黑" panose="020B0503020204020204" pitchFamily="34" charset="-122"/>
              </a:rPr>
              <a:t>CPI = 1*60% + 2*18% + 4*12% +8*10% = 2.24</a:t>
            </a:r>
          </a:p>
          <a:p>
            <a:pPr fontAlgn="base">
              <a:spcBef>
                <a:spcPct val="50000"/>
              </a:spcBef>
              <a:spcAft>
                <a:spcPct val="0"/>
              </a:spcAft>
            </a:pPr>
            <a:r>
              <a:rPr lang="en-US" altLang="zh-CN" sz="2400" dirty="0">
                <a:solidFill>
                  <a:schemeClr val="accent1">
                    <a:lumMod val="50000"/>
                  </a:schemeClr>
                </a:solidFill>
                <a:latin typeface="微软雅黑" panose="020B0503020204020204" pitchFamily="34" charset="-122"/>
                <a:ea typeface="微软雅黑" panose="020B0503020204020204" pitchFamily="34" charset="-122"/>
              </a:rPr>
              <a:t>                  MIPS = f/(CPI * 10</a:t>
            </a:r>
            <a:r>
              <a:rPr lang="en-US" altLang="zh-CN" sz="2400" baseline="70000" dirty="0">
                <a:solidFill>
                  <a:schemeClr val="accent1">
                    <a:lumMod val="50000"/>
                  </a:schemeClr>
                </a:solidFill>
                <a:latin typeface="微软雅黑" panose="020B0503020204020204" pitchFamily="34" charset="-122"/>
                <a:ea typeface="微软雅黑" panose="020B0503020204020204" pitchFamily="34" charset="-122"/>
              </a:rPr>
              <a:t>6</a:t>
            </a:r>
            <a:r>
              <a:rPr lang="en-US" altLang="zh-CN" sz="2400" dirty="0">
                <a:solidFill>
                  <a:schemeClr val="accent1">
                    <a:lumMod val="50000"/>
                  </a:schemeClr>
                </a:solidFill>
                <a:latin typeface="微软雅黑" panose="020B0503020204020204" pitchFamily="34" charset="-122"/>
                <a:ea typeface="微软雅黑" panose="020B0503020204020204" pitchFamily="34" charset="-122"/>
              </a:rPr>
              <a:t>) = 1*10</a:t>
            </a:r>
            <a:r>
              <a:rPr lang="en-US" altLang="zh-CN" sz="2400" baseline="70000" dirty="0">
                <a:solidFill>
                  <a:schemeClr val="accent1">
                    <a:lumMod val="50000"/>
                  </a:schemeClr>
                </a:solidFill>
                <a:latin typeface="微软雅黑" panose="020B0503020204020204" pitchFamily="34" charset="-122"/>
                <a:ea typeface="微软雅黑" panose="020B0503020204020204" pitchFamily="34" charset="-122"/>
              </a:rPr>
              <a:t>9</a:t>
            </a:r>
            <a:r>
              <a:rPr lang="en-US" altLang="zh-CN" sz="2400" dirty="0">
                <a:solidFill>
                  <a:schemeClr val="accent1">
                    <a:lumMod val="50000"/>
                  </a:schemeClr>
                </a:solidFill>
                <a:latin typeface="微软雅黑" panose="020B0503020204020204" pitchFamily="34" charset="-122"/>
                <a:ea typeface="微软雅黑" panose="020B0503020204020204" pitchFamily="34" charset="-122"/>
              </a:rPr>
              <a:t>/ (2.24 *10</a:t>
            </a:r>
            <a:r>
              <a:rPr lang="en-US" altLang="zh-CN" sz="2400" baseline="70000" dirty="0">
                <a:solidFill>
                  <a:schemeClr val="accent1">
                    <a:lumMod val="50000"/>
                  </a:schemeClr>
                </a:solidFill>
                <a:latin typeface="微软雅黑" panose="020B0503020204020204" pitchFamily="34" charset="-122"/>
                <a:ea typeface="微软雅黑" panose="020B0503020204020204" pitchFamily="34" charset="-122"/>
              </a:rPr>
              <a:t>6</a:t>
            </a:r>
            <a:r>
              <a:rPr lang="en-US" altLang="zh-CN" sz="2400" dirty="0">
                <a:solidFill>
                  <a:schemeClr val="accent1">
                    <a:lumMod val="50000"/>
                  </a:schemeClr>
                </a:solidFill>
                <a:latin typeface="微软雅黑" panose="020B0503020204020204" pitchFamily="34" charset="-122"/>
                <a:ea typeface="微软雅黑" panose="020B0503020204020204" pitchFamily="34" charset="-122"/>
              </a:rPr>
              <a:t> ) = 446.4</a:t>
            </a:r>
          </a:p>
        </p:txBody>
      </p:sp>
    </p:spTree>
    <p:extLst>
      <p:ext uri="{BB962C8B-B14F-4D97-AF65-F5344CB8AC3E}">
        <p14:creationId xmlns:p14="http://schemas.microsoft.com/office/powerpoint/2010/main" val="1479014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up)">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
                                            <p:txEl>
                                              <p:pRg st="0" end="0"/>
                                            </p:txEl>
                                          </p:spTgt>
                                        </p:tgtEl>
                                        <p:attrNameLst>
                                          <p:attrName>style.visibility</p:attrName>
                                        </p:attrNameLst>
                                      </p:cBhvr>
                                      <p:to>
                                        <p:strVal val="visible"/>
                                      </p:to>
                                    </p:set>
                                    <p:animEffect transition="in" filter="wipe(left)">
                                      <p:cBhvr>
                                        <p:cTn id="17" dur="500"/>
                                        <p:tgtEl>
                                          <p:spTgt spid="5">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5">
                                            <p:txEl>
                                              <p:pRg st="1" end="1"/>
                                            </p:txEl>
                                          </p:spTgt>
                                        </p:tgtEl>
                                        <p:attrNameLst>
                                          <p:attrName>style.visibility</p:attrName>
                                        </p:attrNameLst>
                                      </p:cBhvr>
                                      <p:to>
                                        <p:strVal val="visible"/>
                                      </p:to>
                                    </p:set>
                                    <p:animEffect transition="in" filter="wipe(left)">
                                      <p:cBhvr>
                                        <p:cTn id="22" dur="5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5" grpId="0" uiExpand="1" build="p" autoUpdateAnimBg="0"/>
    </p:bldLst>
  </p:timing>
</p:sld>
</file>

<file path=ppt/slides/slide11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7218" name="标题 1"/>
          <p:cNvSpPr>
            <a:spLocks noGrp="1"/>
          </p:cNvSpPr>
          <p:nvPr>
            <p:ph type="title"/>
          </p:nvPr>
        </p:nvSpPr>
        <p:spPr>
          <a:xfrm>
            <a:off x="487822" y="257614"/>
            <a:ext cx="10515600" cy="617641"/>
          </a:xfrm>
        </p:spPr>
        <p:txBody>
          <a:bodyPr/>
          <a:lstStyle/>
          <a:p>
            <a:r>
              <a:rPr lang="en-US" altLang="zh-CN" sz="3200"/>
              <a:t>MFLOPS</a:t>
            </a:r>
            <a:r>
              <a:rPr lang="en-US" altLang="zh-CN" sz="1800"/>
              <a:t>   (Million Floating-Point Operations Per Second) </a:t>
            </a:r>
            <a:endParaRPr lang="zh-CN" altLang="en-US"/>
          </a:p>
        </p:txBody>
      </p:sp>
      <p:sp>
        <p:nvSpPr>
          <p:cNvPr id="137219" name="内容占位符 2"/>
          <p:cNvSpPr>
            <a:spLocks noGrp="1"/>
          </p:cNvSpPr>
          <p:nvPr>
            <p:ph idx="1"/>
          </p:nvPr>
        </p:nvSpPr>
        <p:spPr>
          <a:xfrm>
            <a:off x="487822" y="942764"/>
            <a:ext cx="10952811" cy="5637024"/>
          </a:xfrm>
        </p:spPr>
        <p:txBody>
          <a:bodyPr>
            <a:normAutofit/>
          </a:bodyPr>
          <a:lstStyle/>
          <a:p>
            <a:pPr>
              <a:lnSpc>
                <a:spcPct val="150000"/>
              </a:lnSpc>
            </a:pPr>
            <a:r>
              <a:rPr lang="zh-CN" altLang="en-US" dirty="0">
                <a:solidFill>
                  <a:srgbClr val="000000"/>
                </a:solidFill>
                <a:latin typeface="Times New Roman" pitchFamily="18" charset="0"/>
              </a:rPr>
              <a:t>计算机每秒钟执行浮点操作的次数</a:t>
            </a:r>
            <a:endParaRPr lang="en-US" altLang="zh-CN" dirty="0">
              <a:solidFill>
                <a:srgbClr val="000000"/>
              </a:solidFill>
              <a:latin typeface="Times New Roman" pitchFamily="18" charset="0"/>
            </a:endParaRPr>
          </a:p>
          <a:p>
            <a:pPr>
              <a:lnSpc>
                <a:spcPct val="150000"/>
              </a:lnSpc>
            </a:pPr>
            <a:r>
              <a:rPr lang="en-US" altLang="zh-CN" dirty="0">
                <a:solidFill>
                  <a:srgbClr val="000000"/>
                </a:solidFill>
                <a:latin typeface="Times New Roman" pitchFamily="18" charset="0"/>
              </a:rPr>
              <a:t>MIPS</a:t>
            </a:r>
            <a:r>
              <a:rPr lang="zh-CN" altLang="en-US" dirty="0">
                <a:solidFill>
                  <a:srgbClr val="000000"/>
                </a:solidFill>
                <a:latin typeface="Times New Roman" pitchFamily="18" charset="0"/>
              </a:rPr>
              <a:t>：单位时间内执行的指令条数</a:t>
            </a:r>
          </a:p>
          <a:p>
            <a:pPr>
              <a:lnSpc>
                <a:spcPct val="150000"/>
              </a:lnSpc>
            </a:pPr>
            <a:r>
              <a:rPr lang="en-US" altLang="zh-CN" dirty="0">
                <a:solidFill>
                  <a:srgbClr val="000000"/>
                </a:solidFill>
                <a:latin typeface="Segoe UI Black" panose="020B0A02040204020203" pitchFamily="34" charset="0"/>
                <a:ea typeface="Segoe UI Black" panose="020B0A02040204020203" pitchFamily="34" charset="0"/>
                <a:cs typeface="Segoe UI Black" panose="020B0A02040204020203" pitchFamily="34" charset="0"/>
              </a:rPr>
              <a:t>MFLOPS</a:t>
            </a:r>
            <a:r>
              <a:rPr lang="en-US" altLang="zh-CN" dirty="0">
                <a:solidFill>
                  <a:srgbClr val="000000"/>
                </a:solidFill>
                <a:latin typeface="Times New Roman" pitchFamily="18" charset="0"/>
              </a:rPr>
              <a:t> = </a:t>
            </a:r>
            <a:r>
              <a:rPr lang="zh-CN" altLang="en-US" dirty="0">
                <a:solidFill>
                  <a:srgbClr val="000000"/>
                </a:solidFill>
                <a:latin typeface="Times New Roman" pitchFamily="18" charset="0"/>
              </a:rPr>
              <a:t>程序中的浮点运算次数 </a:t>
            </a:r>
            <a:r>
              <a:rPr lang="en-US" altLang="zh-CN" dirty="0">
                <a:solidFill>
                  <a:srgbClr val="000000"/>
                </a:solidFill>
                <a:latin typeface="Times New Roman" pitchFamily="18" charset="0"/>
              </a:rPr>
              <a:t>/ (</a:t>
            </a:r>
            <a:r>
              <a:rPr lang="zh-CN" altLang="en-US" dirty="0">
                <a:solidFill>
                  <a:srgbClr val="000000"/>
                </a:solidFill>
                <a:latin typeface="Times New Roman" pitchFamily="18" charset="0"/>
              </a:rPr>
              <a:t>执行时间 </a:t>
            </a:r>
            <a:r>
              <a:rPr lang="zh-CN" altLang="en-US" dirty="0">
                <a:solidFill>
                  <a:srgbClr val="000000"/>
                </a:solidFill>
                <a:latin typeface="Times New Roman" pitchFamily="18" charset="0"/>
                <a:sym typeface="Symbol" pitchFamily="18" charset="2"/>
              </a:rPr>
              <a:t></a:t>
            </a:r>
            <a:r>
              <a:rPr lang="zh-CN" altLang="en-US" dirty="0">
                <a:solidFill>
                  <a:srgbClr val="000000"/>
                </a:solidFill>
                <a:latin typeface="Times New Roman" pitchFamily="18" charset="0"/>
              </a:rPr>
              <a:t> </a:t>
            </a:r>
            <a:r>
              <a:rPr lang="en-US" altLang="zh-CN" dirty="0">
                <a:solidFill>
                  <a:srgbClr val="000000"/>
                </a:solidFill>
                <a:latin typeface="Times New Roman" pitchFamily="18" charset="0"/>
              </a:rPr>
              <a:t>10</a:t>
            </a:r>
            <a:r>
              <a:rPr lang="en-US" altLang="zh-CN" baseline="30000" dirty="0">
                <a:solidFill>
                  <a:srgbClr val="000000"/>
                </a:solidFill>
                <a:latin typeface="Times New Roman" pitchFamily="18" charset="0"/>
              </a:rPr>
              <a:t>6</a:t>
            </a:r>
            <a:r>
              <a:rPr lang="en-US" altLang="zh-CN" dirty="0">
                <a:solidFill>
                  <a:srgbClr val="000000"/>
                </a:solidFill>
                <a:latin typeface="Times New Roman" pitchFamily="18" charset="0"/>
              </a:rPr>
              <a:t> </a:t>
            </a:r>
            <a:r>
              <a:rPr lang="zh-CN" altLang="en-US" dirty="0">
                <a:solidFill>
                  <a:srgbClr val="000000"/>
                </a:solidFill>
                <a:latin typeface="Times New Roman" pitchFamily="18" charset="0"/>
              </a:rPr>
              <a:t>）</a:t>
            </a:r>
            <a:r>
              <a:rPr lang="zh-CN" altLang="en-US" dirty="0">
                <a:solidFill>
                  <a:srgbClr val="000000"/>
                </a:solidFill>
              </a:rPr>
              <a:t> </a:t>
            </a:r>
            <a:endParaRPr lang="en-US" altLang="zh-CN" dirty="0">
              <a:solidFill>
                <a:srgbClr val="000000"/>
              </a:solidFill>
            </a:endParaRPr>
          </a:p>
          <a:p>
            <a:pPr>
              <a:lnSpc>
                <a:spcPct val="150000"/>
              </a:lnSpc>
            </a:pPr>
            <a:endParaRPr lang="en-US" altLang="zh-CN" dirty="0">
              <a:solidFill>
                <a:srgbClr val="000000"/>
              </a:solidFill>
            </a:endParaRPr>
          </a:p>
          <a:p>
            <a:pPr>
              <a:lnSpc>
                <a:spcPct val="150000"/>
              </a:lnSpc>
            </a:pPr>
            <a:r>
              <a:rPr lang="en-US" altLang="zh-CN" dirty="0">
                <a:solidFill>
                  <a:srgbClr val="000000"/>
                </a:solidFill>
                <a:latin typeface="Segoe UI Black" panose="020B0A02040204020203" pitchFamily="34" charset="0"/>
                <a:ea typeface="Segoe UI Black" panose="020B0A02040204020203" pitchFamily="34" charset="0"/>
                <a:cs typeface="Segoe UI Black" panose="020B0A02040204020203" pitchFamily="34" charset="0"/>
              </a:rPr>
              <a:t>MFLOPS </a:t>
            </a:r>
            <a:r>
              <a:rPr lang="en-US" altLang="zh-CN" dirty="0">
                <a:solidFill>
                  <a:srgbClr val="000000"/>
                </a:solidFill>
                <a:latin typeface="Segoe UI" panose="020B0502040204020203" pitchFamily="34" charset="0"/>
                <a:ea typeface="Segoe UI Black" panose="020B0A02040204020203" pitchFamily="34" charset="0"/>
                <a:cs typeface="Segoe UI" panose="020B0502040204020203" pitchFamily="34" charset="0"/>
              </a:rPr>
              <a:t>(</a:t>
            </a:r>
            <a:r>
              <a:rPr lang="en-US" altLang="zh-CN" i="1" dirty="0">
                <a:solidFill>
                  <a:srgbClr val="000000"/>
                </a:solidFill>
                <a:latin typeface="Segoe UI" panose="020B0502040204020203" pitchFamily="34" charset="0"/>
                <a:ea typeface="Segoe UI Black" panose="020B0A02040204020203" pitchFamily="34" charset="0"/>
                <a:cs typeface="Segoe UI" panose="020B0502040204020203" pitchFamily="34" charset="0"/>
              </a:rPr>
              <a:t>Mega</a:t>
            </a:r>
            <a:r>
              <a:rPr lang="en-US" altLang="zh-CN" dirty="0">
                <a:solidFill>
                  <a:srgbClr val="000000"/>
                </a:solidFill>
                <a:latin typeface="Segoe UI" panose="020B0502040204020203" pitchFamily="34" charset="0"/>
                <a:ea typeface="Segoe UI Black" panose="020B0A02040204020203" pitchFamily="34" charset="0"/>
                <a:cs typeface="Segoe UI" panose="020B0502040204020203" pitchFamily="34" charset="0"/>
              </a:rPr>
              <a:t>)</a:t>
            </a:r>
            <a:r>
              <a:rPr lang="en-US" altLang="zh-CN" dirty="0">
                <a:solidFill>
                  <a:srgbClr val="000000"/>
                </a:solidFill>
                <a:latin typeface="Segoe UI" panose="020B0502040204020203" pitchFamily="34" charset="0"/>
                <a:cs typeface="Segoe UI" panose="020B0502040204020203" pitchFamily="34" charset="0"/>
              </a:rPr>
              <a:t> </a:t>
            </a:r>
            <a:r>
              <a:rPr lang="en-US" altLang="zh-CN" dirty="0">
                <a:solidFill>
                  <a:srgbClr val="000000"/>
                </a:solidFill>
                <a:latin typeface="Times New Roman" pitchFamily="18" charset="0"/>
              </a:rPr>
              <a:t>= </a:t>
            </a:r>
            <a:r>
              <a:rPr lang="en-US" altLang="zh-CN" b="1"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10</a:t>
            </a:r>
            <a:r>
              <a:rPr lang="en-US" altLang="zh-CN" b="1" baseline="7000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6</a:t>
            </a:r>
            <a:r>
              <a:rPr lang="en-US" altLang="zh-CN" b="1" baseline="70000" dirty="0">
                <a:solidFill>
                  <a:srgbClr val="000000"/>
                </a:solidFill>
                <a:latin typeface="Segoe UI Black" panose="020B0A02040204020203" pitchFamily="34" charset="0"/>
                <a:ea typeface="Segoe UI Black" panose="020B0A02040204020203" pitchFamily="34" charset="0"/>
                <a:cs typeface="Segoe UI Black" panose="020B0A02040204020203" pitchFamily="34" charset="0"/>
              </a:rPr>
              <a:t>  </a:t>
            </a:r>
            <a:r>
              <a:rPr lang="en-US" altLang="zh-CN" dirty="0">
                <a:solidFill>
                  <a:srgbClr val="000000"/>
                </a:solidFill>
                <a:latin typeface="Segoe UI Black" panose="020B0A02040204020203" pitchFamily="34" charset="0"/>
                <a:ea typeface="Segoe UI Black" panose="020B0A02040204020203" pitchFamily="34" charset="0"/>
                <a:cs typeface="Segoe UI Black" panose="020B0A02040204020203" pitchFamily="34" charset="0"/>
              </a:rPr>
              <a:t>FLOPS     GFLOPS  </a:t>
            </a:r>
            <a:r>
              <a:rPr lang="en-US" altLang="zh-CN" dirty="0">
                <a:solidFill>
                  <a:srgbClr val="000000"/>
                </a:solidFill>
                <a:latin typeface="Segoe UI" panose="020B0502040204020203" pitchFamily="34" charset="0"/>
                <a:ea typeface="Segoe UI Black" panose="020B0A02040204020203" pitchFamily="34" charset="0"/>
                <a:cs typeface="Segoe UI" panose="020B0502040204020203" pitchFamily="34" charset="0"/>
              </a:rPr>
              <a:t>(</a:t>
            </a:r>
            <a:r>
              <a:rPr lang="en-US" altLang="zh-CN" i="1" dirty="0">
                <a:solidFill>
                  <a:srgbClr val="000000"/>
                </a:solidFill>
                <a:latin typeface="Segoe UI" panose="020B0502040204020203" pitchFamily="34" charset="0"/>
                <a:ea typeface="Segoe UI Black" panose="020B0A02040204020203" pitchFamily="34" charset="0"/>
                <a:cs typeface="Segoe UI" panose="020B0502040204020203" pitchFamily="34" charset="0"/>
              </a:rPr>
              <a:t>Giga</a:t>
            </a:r>
            <a:r>
              <a:rPr lang="en-US" altLang="zh-CN" dirty="0">
                <a:solidFill>
                  <a:srgbClr val="000000"/>
                </a:solidFill>
                <a:latin typeface="Segoe UI" panose="020B0502040204020203" pitchFamily="34" charset="0"/>
                <a:ea typeface="Segoe UI Black" panose="020B0A02040204020203" pitchFamily="34" charset="0"/>
                <a:cs typeface="Segoe UI" panose="020B0502040204020203" pitchFamily="34" charset="0"/>
              </a:rPr>
              <a:t>)  = </a:t>
            </a:r>
            <a:r>
              <a:rPr lang="en-US" altLang="zh-CN" b="1"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10</a:t>
            </a:r>
            <a:r>
              <a:rPr lang="en-US" altLang="zh-CN" b="1" baseline="7000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9 </a:t>
            </a:r>
            <a:r>
              <a:rPr lang="en-US" altLang="zh-CN" b="1" baseline="70000" dirty="0">
                <a:solidFill>
                  <a:srgbClr val="000000"/>
                </a:solidFill>
                <a:latin typeface="Segoe UI Black" panose="020B0A02040204020203" pitchFamily="34" charset="0"/>
                <a:ea typeface="Segoe UI Black" panose="020B0A02040204020203" pitchFamily="34" charset="0"/>
                <a:cs typeface="Segoe UI Black" panose="020B0A02040204020203" pitchFamily="34" charset="0"/>
              </a:rPr>
              <a:t> </a:t>
            </a:r>
            <a:r>
              <a:rPr lang="en-US" altLang="zh-CN" dirty="0">
                <a:solidFill>
                  <a:srgbClr val="000000"/>
                </a:solidFill>
                <a:latin typeface="Segoe UI Black" panose="020B0A02040204020203" pitchFamily="34" charset="0"/>
                <a:ea typeface="Segoe UI Black" panose="020B0A02040204020203" pitchFamily="34" charset="0"/>
                <a:cs typeface="Segoe UI Black" panose="020B0A02040204020203" pitchFamily="34" charset="0"/>
              </a:rPr>
              <a:t>FLOPS</a:t>
            </a:r>
          </a:p>
          <a:p>
            <a:pPr>
              <a:lnSpc>
                <a:spcPct val="150000"/>
              </a:lnSpc>
            </a:pPr>
            <a:r>
              <a:rPr lang="en-US" altLang="zh-CN" dirty="0">
                <a:solidFill>
                  <a:srgbClr val="000000"/>
                </a:solidFill>
                <a:latin typeface="Segoe UI Black" panose="020B0A02040204020203" pitchFamily="34" charset="0"/>
                <a:ea typeface="Segoe UI Black" panose="020B0A02040204020203" pitchFamily="34" charset="0"/>
                <a:cs typeface="Segoe UI Black" panose="020B0A02040204020203" pitchFamily="34" charset="0"/>
              </a:rPr>
              <a:t>TFLOPS</a:t>
            </a:r>
            <a:r>
              <a:rPr lang="en-US" altLang="zh-CN" dirty="0">
                <a:solidFill>
                  <a:srgbClr val="000000"/>
                </a:solidFill>
                <a:latin typeface="Times New Roman" pitchFamily="18" charset="0"/>
              </a:rPr>
              <a:t>   </a:t>
            </a:r>
            <a:r>
              <a:rPr lang="en-US" altLang="zh-CN" dirty="0">
                <a:solidFill>
                  <a:srgbClr val="000000"/>
                </a:solidFill>
                <a:latin typeface="Segoe UI" panose="020B0502040204020203" pitchFamily="34" charset="0"/>
                <a:ea typeface="Segoe UI Black" panose="020B0A02040204020203" pitchFamily="34" charset="0"/>
                <a:cs typeface="Segoe UI" panose="020B0502040204020203" pitchFamily="34" charset="0"/>
              </a:rPr>
              <a:t>(</a:t>
            </a:r>
            <a:r>
              <a:rPr lang="en-US" altLang="zh-CN" i="1" dirty="0" err="1">
                <a:solidFill>
                  <a:srgbClr val="000000"/>
                </a:solidFill>
                <a:latin typeface="Segoe UI" panose="020B0502040204020203" pitchFamily="34" charset="0"/>
                <a:ea typeface="Segoe UI Black" panose="020B0A02040204020203" pitchFamily="34" charset="0"/>
                <a:cs typeface="Segoe UI" panose="020B0502040204020203" pitchFamily="34" charset="0"/>
              </a:rPr>
              <a:t>Tera</a:t>
            </a:r>
            <a:r>
              <a:rPr lang="en-US" altLang="zh-CN" dirty="0">
                <a:solidFill>
                  <a:srgbClr val="000000"/>
                </a:solidFill>
                <a:latin typeface="Segoe UI" panose="020B0502040204020203" pitchFamily="34" charset="0"/>
                <a:ea typeface="Segoe UI Black" panose="020B0A02040204020203" pitchFamily="34" charset="0"/>
                <a:cs typeface="Segoe UI" panose="020B0502040204020203" pitchFamily="34" charset="0"/>
              </a:rPr>
              <a:t>)  = </a:t>
            </a:r>
            <a:r>
              <a:rPr lang="en-US" altLang="zh-CN"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10</a:t>
            </a:r>
            <a:r>
              <a:rPr lang="en-US" altLang="zh-CN" baseline="7000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12</a:t>
            </a:r>
            <a:r>
              <a:rPr lang="en-US" altLang="zh-CN" baseline="70000" dirty="0">
                <a:solidFill>
                  <a:srgbClr val="000000"/>
                </a:solidFill>
                <a:latin typeface="Segoe UI Black" panose="020B0A02040204020203" pitchFamily="34" charset="0"/>
                <a:ea typeface="Segoe UI Black" panose="020B0A02040204020203" pitchFamily="34" charset="0"/>
                <a:cs typeface="Segoe UI Black" panose="020B0A02040204020203" pitchFamily="34" charset="0"/>
              </a:rPr>
              <a:t>  </a:t>
            </a:r>
            <a:r>
              <a:rPr lang="en-US" altLang="zh-CN" dirty="0">
                <a:solidFill>
                  <a:srgbClr val="000000"/>
                </a:solidFill>
                <a:latin typeface="Segoe UI Black" panose="020B0A02040204020203" pitchFamily="34" charset="0"/>
                <a:ea typeface="Segoe UI Black" panose="020B0A02040204020203" pitchFamily="34" charset="0"/>
                <a:cs typeface="Segoe UI Black" panose="020B0A02040204020203" pitchFamily="34" charset="0"/>
              </a:rPr>
              <a:t>FLOPS    PFLOPS</a:t>
            </a:r>
            <a:r>
              <a:rPr lang="en-US" altLang="zh-CN" dirty="0">
                <a:solidFill>
                  <a:srgbClr val="000000"/>
                </a:solidFill>
                <a:latin typeface="Times New Roman" pitchFamily="18" charset="0"/>
              </a:rPr>
              <a:t>   </a:t>
            </a:r>
            <a:r>
              <a:rPr lang="en-US" altLang="zh-CN" dirty="0">
                <a:solidFill>
                  <a:srgbClr val="000000"/>
                </a:solidFill>
                <a:latin typeface="Segoe UI" panose="020B0502040204020203" pitchFamily="34" charset="0"/>
                <a:ea typeface="Segoe UI Black" panose="020B0A02040204020203" pitchFamily="34" charset="0"/>
                <a:cs typeface="Segoe UI" panose="020B0502040204020203" pitchFamily="34" charset="0"/>
              </a:rPr>
              <a:t>(</a:t>
            </a:r>
            <a:r>
              <a:rPr lang="en-US" altLang="zh-CN" i="1" dirty="0">
                <a:solidFill>
                  <a:srgbClr val="000000"/>
                </a:solidFill>
                <a:latin typeface="Segoe UI" panose="020B0502040204020203" pitchFamily="34" charset="0"/>
                <a:ea typeface="Segoe UI Black" panose="020B0A02040204020203" pitchFamily="34" charset="0"/>
                <a:cs typeface="Segoe UI" panose="020B0502040204020203" pitchFamily="34" charset="0"/>
              </a:rPr>
              <a:t>Peta</a:t>
            </a:r>
            <a:r>
              <a:rPr lang="en-US" altLang="zh-CN" dirty="0">
                <a:solidFill>
                  <a:srgbClr val="000000"/>
                </a:solidFill>
                <a:latin typeface="Segoe UI" panose="020B0502040204020203" pitchFamily="34" charset="0"/>
                <a:ea typeface="Segoe UI Black" panose="020B0A02040204020203" pitchFamily="34" charset="0"/>
                <a:cs typeface="Segoe UI" panose="020B0502040204020203" pitchFamily="34" charset="0"/>
              </a:rPr>
              <a:t>)  =</a:t>
            </a:r>
            <a:r>
              <a:rPr lang="en-US" altLang="zh-CN" i="1" dirty="0">
                <a:solidFill>
                  <a:srgbClr val="000000"/>
                </a:solidFill>
                <a:latin typeface="Segoe UI" panose="020B0502040204020203" pitchFamily="34" charset="0"/>
                <a:ea typeface="Segoe UI Black" panose="020B0A02040204020203" pitchFamily="34" charset="0"/>
                <a:cs typeface="Segoe UI" panose="020B0502040204020203" pitchFamily="34" charset="0"/>
              </a:rPr>
              <a:t> </a:t>
            </a:r>
            <a:r>
              <a:rPr lang="en-US" altLang="zh-CN"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10</a:t>
            </a:r>
            <a:r>
              <a:rPr lang="en-US" altLang="zh-CN" baseline="7000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15</a:t>
            </a:r>
            <a:r>
              <a:rPr lang="en-US" altLang="zh-CN" baseline="70000" dirty="0">
                <a:solidFill>
                  <a:srgbClr val="000000"/>
                </a:solidFill>
                <a:latin typeface="Segoe UI Black" panose="020B0A02040204020203" pitchFamily="34" charset="0"/>
                <a:ea typeface="Segoe UI Black" panose="020B0A02040204020203" pitchFamily="34" charset="0"/>
                <a:cs typeface="Segoe UI Black" panose="020B0A02040204020203" pitchFamily="34" charset="0"/>
              </a:rPr>
              <a:t>  </a:t>
            </a:r>
            <a:r>
              <a:rPr lang="en-US" altLang="zh-CN" dirty="0">
                <a:solidFill>
                  <a:srgbClr val="000000"/>
                </a:solidFill>
                <a:latin typeface="Segoe UI Black" panose="020B0A02040204020203" pitchFamily="34" charset="0"/>
                <a:ea typeface="Segoe UI Black" panose="020B0A02040204020203" pitchFamily="34" charset="0"/>
                <a:cs typeface="Segoe UI Black" panose="020B0A02040204020203" pitchFamily="34" charset="0"/>
              </a:rPr>
              <a:t>FLOPS </a:t>
            </a:r>
          </a:p>
          <a:p>
            <a:pPr>
              <a:lnSpc>
                <a:spcPct val="150000"/>
              </a:lnSpc>
            </a:pPr>
            <a:r>
              <a:rPr lang="en-US" altLang="zh-CN" dirty="0">
                <a:solidFill>
                  <a:srgbClr val="000000"/>
                </a:solidFill>
                <a:latin typeface="Segoe UI Black" panose="020B0A02040204020203" pitchFamily="34" charset="0"/>
                <a:ea typeface="Segoe UI Black" panose="020B0A02040204020203" pitchFamily="34" charset="0"/>
                <a:cs typeface="Segoe UI Black" panose="020B0A02040204020203" pitchFamily="34" charset="0"/>
              </a:rPr>
              <a:t>EFLOPS</a:t>
            </a:r>
            <a:r>
              <a:rPr lang="en-US" altLang="zh-CN" dirty="0">
                <a:solidFill>
                  <a:srgbClr val="000000"/>
                </a:solidFill>
                <a:latin typeface="Times New Roman" pitchFamily="18" charset="0"/>
              </a:rPr>
              <a:t>   </a:t>
            </a:r>
            <a:r>
              <a:rPr lang="en-US" altLang="zh-CN" dirty="0">
                <a:solidFill>
                  <a:srgbClr val="000000"/>
                </a:solidFill>
                <a:latin typeface="Segoe UI" panose="020B0502040204020203" pitchFamily="34" charset="0"/>
                <a:ea typeface="Segoe UI Black" panose="020B0A02040204020203" pitchFamily="34" charset="0"/>
                <a:cs typeface="Segoe UI" panose="020B0502040204020203" pitchFamily="34" charset="0"/>
              </a:rPr>
              <a:t>(</a:t>
            </a:r>
            <a:r>
              <a:rPr lang="en-US" altLang="zh-CN" i="1" dirty="0" err="1">
                <a:solidFill>
                  <a:srgbClr val="000000"/>
                </a:solidFill>
                <a:latin typeface="Segoe UI" panose="020B0502040204020203" pitchFamily="34" charset="0"/>
                <a:ea typeface="Segoe UI Black" panose="020B0A02040204020203" pitchFamily="34" charset="0"/>
                <a:cs typeface="Segoe UI" panose="020B0502040204020203" pitchFamily="34" charset="0"/>
              </a:rPr>
              <a:t>Exa</a:t>
            </a:r>
            <a:r>
              <a:rPr lang="en-US" altLang="zh-CN" dirty="0">
                <a:solidFill>
                  <a:srgbClr val="000000"/>
                </a:solidFill>
                <a:latin typeface="Segoe UI" panose="020B0502040204020203" pitchFamily="34" charset="0"/>
                <a:ea typeface="Segoe UI Black" panose="020B0A02040204020203" pitchFamily="34" charset="0"/>
                <a:cs typeface="Segoe UI" panose="020B0502040204020203" pitchFamily="34" charset="0"/>
              </a:rPr>
              <a:t>)   =</a:t>
            </a:r>
            <a:r>
              <a:rPr lang="en-US" altLang="zh-CN" i="1" dirty="0">
                <a:solidFill>
                  <a:srgbClr val="000000"/>
                </a:solidFill>
                <a:latin typeface="Segoe UI" panose="020B0502040204020203" pitchFamily="34" charset="0"/>
                <a:ea typeface="Segoe UI Black" panose="020B0A02040204020203" pitchFamily="34" charset="0"/>
                <a:cs typeface="Segoe UI" panose="020B0502040204020203" pitchFamily="34" charset="0"/>
              </a:rPr>
              <a:t> </a:t>
            </a:r>
            <a:r>
              <a:rPr lang="en-US" altLang="zh-CN"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10</a:t>
            </a:r>
            <a:r>
              <a:rPr lang="en-US" altLang="zh-CN" baseline="7000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18  </a:t>
            </a:r>
            <a:r>
              <a:rPr lang="en-US" altLang="zh-CN" dirty="0">
                <a:solidFill>
                  <a:srgbClr val="000000"/>
                </a:solidFill>
                <a:latin typeface="Segoe UI Black" panose="020B0A02040204020203" pitchFamily="34" charset="0"/>
                <a:ea typeface="Segoe UI Black" panose="020B0A02040204020203" pitchFamily="34" charset="0"/>
                <a:cs typeface="Segoe UI Black" panose="020B0A02040204020203" pitchFamily="34" charset="0"/>
              </a:rPr>
              <a:t>FLOPS </a:t>
            </a:r>
            <a:endParaRPr lang="en-US" altLang="zh-CN" dirty="0">
              <a:solidFill>
                <a:srgbClr val="000000"/>
              </a:solidFill>
            </a:endParaRPr>
          </a:p>
          <a:p>
            <a:pPr>
              <a:lnSpc>
                <a:spcPct val="150000"/>
              </a:lnSpc>
            </a:pPr>
            <a:endParaRPr lang="en-US" altLang="zh-CN" dirty="0">
              <a:solidFill>
                <a:srgbClr val="000000"/>
              </a:solidFill>
            </a:endParaRPr>
          </a:p>
          <a:p>
            <a:endParaRPr lang="zh-CN" altLang="en-US" dirty="0"/>
          </a:p>
        </p:txBody>
      </p:sp>
    </p:spTree>
    <p:extLst>
      <p:ext uri="{BB962C8B-B14F-4D97-AF65-F5344CB8AC3E}">
        <p14:creationId xmlns:p14="http://schemas.microsoft.com/office/powerpoint/2010/main" val="4966106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CA7D26-1949-4222-ACBC-50D6F6399930}"/>
              </a:ext>
            </a:extLst>
          </p:cNvPr>
          <p:cNvSpPr>
            <a:spLocks noGrp="1"/>
          </p:cNvSpPr>
          <p:nvPr>
            <p:ph type="title"/>
          </p:nvPr>
        </p:nvSpPr>
        <p:spPr>
          <a:xfrm>
            <a:off x="487822" y="257614"/>
            <a:ext cx="10515600" cy="617641"/>
          </a:xfrm>
        </p:spPr>
        <p:txBody>
          <a:bodyPr/>
          <a:lstStyle/>
          <a:p>
            <a:r>
              <a:rPr lang="en-US" altLang="zh-CN" dirty="0"/>
              <a:t>CPU</a:t>
            </a:r>
            <a:r>
              <a:rPr lang="zh-CN" altLang="en-US" dirty="0"/>
              <a:t>执行</a:t>
            </a:r>
          </a:p>
        </p:txBody>
      </p:sp>
      <p:sp>
        <p:nvSpPr>
          <p:cNvPr id="3" name="内容占位符 2">
            <a:extLst>
              <a:ext uri="{FF2B5EF4-FFF2-40B4-BE49-F238E27FC236}">
                <a16:creationId xmlns:a16="http://schemas.microsoft.com/office/drawing/2014/main" id="{34B401EA-D047-4A1F-BB70-BE69AEE1300E}"/>
              </a:ext>
            </a:extLst>
          </p:cNvPr>
          <p:cNvSpPr>
            <a:spLocks noGrp="1"/>
          </p:cNvSpPr>
          <p:nvPr>
            <p:ph idx="1"/>
          </p:nvPr>
        </p:nvSpPr>
        <p:spPr/>
        <p:txBody>
          <a:bodyPr>
            <a:normAutofit/>
          </a:bodyPr>
          <a:lstStyle/>
          <a:p>
            <a:pPr algn="just">
              <a:lnSpc>
                <a:spcPct val="150000"/>
              </a:lnSpc>
              <a:spcBef>
                <a:spcPts val="0"/>
              </a:spcBef>
              <a:buFont typeface="Wingdings" panose="05000000000000000000" pitchFamily="2" charset="2"/>
              <a:buChar char="u"/>
            </a:pPr>
            <a:r>
              <a:rPr lang="zh-CN" altLang="en-US" sz="2400" dirty="0">
                <a:solidFill>
                  <a:schemeClr val="tx1">
                    <a:lumMod val="75000"/>
                    <a:lumOff val="25000"/>
                  </a:schemeClr>
                </a:solidFill>
                <a:sym typeface="Symbol" panose="05050102010706020507" pitchFamily="18" charset="2"/>
              </a:rPr>
              <a:t> </a:t>
            </a:r>
            <a:r>
              <a:rPr lang="zh-CN" altLang="en-US" sz="2800" dirty="0">
                <a:solidFill>
                  <a:schemeClr val="tx1">
                    <a:lumMod val="75000"/>
                    <a:lumOff val="25000"/>
                  </a:schemeClr>
                </a:solidFill>
                <a:sym typeface="Symbol" panose="05050102010706020507" pitchFamily="18" charset="2"/>
              </a:rPr>
              <a:t>执行一段程序所需的时间</a:t>
            </a:r>
          </a:p>
          <a:p>
            <a:pPr marL="0" indent="0" algn="just">
              <a:lnSpc>
                <a:spcPct val="150000"/>
              </a:lnSpc>
              <a:spcBef>
                <a:spcPts val="0"/>
              </a:spcBef>
              <a:buNone/>
            </a:pPr>
            <a:r>
              <a:rPr lang="zh-CN" altLang="en-US" sz="2800" dirty="0">
                <a:solidFill>
                  <a:schemeClr val="tx1">
                    <a:lumMod val="75000"/>
                    <a:lumOff val="25000"/>
                  </a:schemeClr>
                </a:solidFill>
                <a:sym typeface="Symbol" panose="05050102010706020507" pitchFamily="18" charset="2"/>
              </a:rPr>
              <a:t>      </a:t>
            </a:r>
            <a:r>
              <a:rPr lang="en-US" altLang="zh-CN" sz="2800" dirty="0">
                <a:solidFill>
                  <a:schemeClr val="tx1">
                    <a:lumMod val="75000"/>
                    <a:lumOff val="25000"/>
                  </a:schemeClr>
                </a:solidFill>
                <a:sym typeface="Symbol" panose="05050102010706020507" pitchFamily="18" charset="2"/>
              </a:rPr>
              <a:t>( </a:t>
            </a:r>
            <a:r>
              <a:rPr lang="en-US" altLang="zh-CN" sz="2800" b="1" dirty="0">
                <a:solidFill>
                  <a:schemeClr val="tx1">
                    <a:lumMod val="75000"/>
                    <a:lumOff val="25000"/>
                  </a:schemeClr>
                </a:solidFill>
                <a:sym typeface="Symbol" panose="05050102010706020507" pitchFamily="18" charset="2"/>
              </a:rPr>
              <a:t>CPU</a:t>
            </a:r>
            <a:r>
              <a:rPr lang="zh-CN" altLang="en-US" sz="2800" b="1" dirty="0">
                <a:solidFill>
                  <a:schemeClr val="tx1">
                    <a:lumMod val="75000"/>
                    <a:lumOff val="25000"/>
                  </a:schemeClr>
                </a:solidFill>
                <a:sym typeface="Symbol" panose="05050102010706020507" pitchFamily="18" charset="2"/>
              </a:rPr>
              <a:t>时间 </a:t>
            </a:r>
            <a:r>
              <a:rPr lang="en-US" altLang="zh-CN" sz="2800" dirty="0">
                <a:solidFill>
                  <a:schemeClr val="tx1">
                    <a:lumMod val="75000"/>
                    <a:lumOff val="25000"/>
                  </a:schemeClr>
                </a:solidFill>
                <a:sym typeface="Symbol" panose="05050102010706020507" pitchFamily="18" charset="2"/>
              </a:rPr>
              <a:t>+ </a:t>
            </a:r>
            <a:r>
              <a:rPr lang="en-US" altLang="zh-CN" sz="2800" dirty="0">
                <a:solidFill>
                  <a:schemeClr val="bg1">
                    <a:lumMod val="50000"/>
                  </a:schemeClr>
                </a:solidFill>
                <a:sym typeface="Symbol" panose="05050102010706020507" pitchFamily="18" charset="2"/>
              </a:rPr>
              <a:t>I/O</a:t>
            </a:r>
            <a:r>
              <a:rPr lang="zh-CN" altLang="en-US" sz="2800" dirty="0">
                <a:solidFill>
                  <a:schemeClr val="bg1">
                    <a:lumMod val="50000"/>
                  </a:schemeClr>
                </a:solidFill>
                <a:sym typeface="Symbol" panose="05050102010706020507" pitchFamily="18" charset="2"/>
              </a:rPr>
              <a:t>时间 </a:t>
            </a:r>
            <a:r>
              <a:rPr lang="en-US" altLang="zh-CN" sz="2800" dirty="0">
                <a:solidFill>
                  <a:schemeClr val="bg1">
                    <a:lumMod val="50000"/>
                  </a:schemeClr>
                </a:solidFill>
                <a:sym typeface="Symbol" panose="05050102010706020507" pitchFamily="18" charset="2"/>
              </a:rPr>
              <a:t>+ </a:t>
            </a:r>
            <a:r>
              <a:rPr lang="zh-CN" altLang="en-US" sz="2800" dirty="0">
                <a:solidFill>
                  <a:schemeClr val="bg1">
                    <a:lumMod val="50000"/>
                  </a:schemeClr>
                </a:solidFill>
                <a:sym typeface="Symbol" panose="05050102010706020507" pitchFamily="18" charset="2"/>
              </a:rPr>
              <a:t>存储访问时间 </a:t>
            </a:r>
            <a:r>
              <a:rPr lang="en-US" altLang="zh-CN" sz="2800" dirty="0">
                <a:solidFill>
                  <a:schemeClr val="bg1">
                    <a:lumMod val="50000"/>
                  </a:schemeClr>
                </a:solidFill>
                <a:sym typeface="Symbol" panose="05050102010706020507" pitchFamily="18" charset="2"/>
              </a:rPr>
              <a:t>+ </a:t>
            </a:r>
            <a:r>
              <a:rPr lang="zh-CN" altLang="en-US" sz="2800" dirty="0">
                <a:solidFill>
                  <a:schemeClr val="bg1">
                    <a:lumMod val="50000"/>
                  </a:schemeClr>
                </a:solidFill>
                <a:sym typeface="Symbol" panose="05050102010706020507" pitchFamily="18" charset="2"/>
              </a:rPr>
              <a:t>各类排队时延</a:t>
            </a:r>
            <a:r>
              <a:rPr lang="zh-CN" altLang="en-US" sz="2800" dirty="0">
                <a:solidFill>
                  <a:schemeClr val="tx1">
                    <a:lumMod val="75000"/>
                    <a:lumOff val="25000"/>
                  </a:schemeClr>
                </a:solidFill>
                <a:sym typeface="Symbol" panose="05050102010706020507" pitchFamily="18" charset="2"/>
              </a:rPr>
              <a:t>等</a:t>
            </a:r>
            <a:r>
              <a:rPr lang="en-US" altLang="zh-CN" sz="2800" dirty="0">
                <a:solidFill>
                  <a:schemeClr val="tx1">
                    <a:lumMod val="75000"/>
                    <a:lumOff val="25000"/>
                  </a:schemeClr>
                </a:solidFill>
                <a:sym typeface="Symbol" panose="05050102010706020507" pitchFamily="18" charset="2"/>
              </a:rPr>
              <a:t>)</a:t>
            </a:r>
          </a:p>
          <a:p>
            <a:pPr marL="216736" indent="-216736" algn="just">
              <a:lnSpc>
                <a:spcPct val="150000"/>
              </a:lnSpc>
              <a:buFont typeface="Wingdings" panose="05000000000000000000" pitchFamily="2" charset="2"/>
              <a:buChar char="u"/>
            </a:pPr>
            <a:r>
              <a:rPr lang="zh-CN" altLang="en-US" sz="2400" dirty="0">
                <a:solidFill>
                  <a:schemeClr val="tx1">
                    <a:lumMod val="75000"/>
                    <a:lumOff val="25000"/>
                  </a:schemeClr>
                </a:solidFill>
                <a:sym typeface="Symbol" panose="05050102010706020507" pitchFamily="18" charset="2"/>
              </a:rPr>
              <a:t> </a:t>
            </a:r>
            <a:r>
              <a:rPr lang="en-US" altLang="zh-CN" sz="280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sym typeface="Symbol" panose="05050102010706020507" pitchFamily="18" charset="2"/>
              </a:rPr>
              <a:t>CPU</a:t>
            </a:r>
            <a:r>
              <a:rPr lang="zh-CN" altLang="en-US" sz="280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sym typeface="Symbol" panose="05050102010706020507" pitchFamily="18" charset="2"/>
              </a:rPr>
              <a:t>时间 </a:t>
            </a:r>
            <a:r>
              <a:rPr lang="en-US" altLang="zh-CN" sz="2800" dirty="0">
                <a:solidFill>
                  <a:schemeClr val="tx1">
                    <a:lumMod val="75000"/>
                    <a:lumOff val="25000"/>
                  </a:schemeClr>
                </a:solidFill>
                <a:sym typeface="Symbol" panose="05050102010706020507" pitchFamily="18" charset="2"/>
              </a:rPr>
              <a:t>= </a:t>
            </a:r>
            <a:r>
              <a:rPr lang="zh-CN" altLang="en-US" sz="2800" dirty="0">
                <a:solidFill>
                  <a:schemeClr val="tx1">
                    <a:lumMod val="75000"/>
                    <a:lumOff val="25000"/>
                  </a:schemeClr>
                </a:solidFill>
                <a:sym typeface="Symbol" panose="05050102010706020507" pitchFamily="18" charset="2"/>
              </a:rPr>
              <a:t>程序中所有指令的时钟周期数之和  </a:t>
            </a:r>
            <a:r>
              <a:rPr lang="en-US" altLang="zh-CN" sz="2800" dirty="0">
                <a:solidFill>
                  <a:schemeClr val="tx1">
                    <a:lumMod val="75000"/>
                    <a:lumOff val="25000"/>
                  </a:schemeClr>
                </a:solidFill>
                <a:sym typeface="Symbol" panose="05050102010706020507" pitchFamily="18" charset="2"/>
              </a:rPr>
              <a:t>T</a:t>
            </a:r>
          </a:p>
          <a:p>
            <a:pPr marL="0" indent="0" algn="just">
              <a:lnSpc>
                <a:spcPct val="150000"/>
              </a:lnSpc>
              <a:buNone/>
            </a:pPr>
            <a:r>
              <a:rPr lang="zh-CN" altLang="en-US" sz="2800" dirty="0">
                <a:solidFill>
                  <a:schemeClr val="tx1">
                    <a:lumMod val="75000"/>
                    <a:lumOff val="25000"/>
                  </a:schemeClr>
                </a:solidFill>
                <a:sym typeface="Symbol" panose="05050102010706020507" pitchFamily="18" charset="2"/>
              </a:rPr>
              <a:t>                   </a:t>
            </a:r>
            <a:r>
              <a:rPr lang="en-US" altLang="zh-CN" sz="2800" dirty="0">
                <a:solidFill>
                  <a:schemeClr val="bg2">
                    <a:lumMod val="75000"/>
                  </a:schemeClr>
                </a:solidFill>
                <a:sym typeface="Symbol" panose="05050102010706020507" pitchFamily="18" charset="2"/>
              </a:rPr>
              <a:t>=</a:t>
            </a:r>
            <a:r>
              <a:rPr lang="zh-CN" altLang="en-US" sz="2800" dirty="0">
                <a:solidFill>
                  <a:schemeClr val="bg2">
                    <a:lumMod val="75000"/>
                  </a:schemeClr>
                </a:solidFill>
                <a:sym typeface="Symbol" panose="05050102010706020507" pitchFamily="18" charset="2"/>
              </a:rPr>
              <a:t>程序中所有指令的时钟周期数之和 </a:t>
            </a:r>
            <a:r>
              <a:rPr lang="en-US" altLang="zh-CN" sz="2800" dirty="0">
                <a:solidFill>
                  <a:schemeClr val="bg2">
                    <a:lumMod val="75000"/>
                  </a:schemeClr>
                </a:solidFill>
                <a:sym typeface="Symbol" panose="05050102010706020507" pitchFamily="18" charset="2"/>
              </a:rPr>
              <a:t>/ f</a:t>
            </a:r>
          </a:p>
          <a:p>
            <a:pPr>
              <a:lnSpc>
                <a:spcPct val="130000"/>
              </a:lnSpc>
              <a:spcAft>
                <a:spcPct val="20000"/>
              </a:spcAft>
              <a:buNone/>
            </a:pPr>
            <a:r>
              <a:rPr lang="en-US" altLang="zh-CN" sz="280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sym typeface="Symbol" pitchFamily="18" charset="2"/>
              </a:rPr>
              <a:t>    CPU </a:t>
            </a:r>
            <a:r>
              <a:rPr lang="zh-CN" altLang="en-US" sz="280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sym typeface="Symbol" pitchFamily="18" charset="2"/>
              </a:rPr>
              <a:t>时间  </a:t>
            </a:r>
            <a:r>
              <a:rPr lang="en-US" altLang="zh-CN" sz="280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sym typeface="Symbol" pitchFamily="18" charset="2"/>
              </a:rPr>
              <a:t>=   CPI    </a:t>
            </a:r>
            <a:r>
              <a:rPr lang="zh-CN" altLang="en-US" sz="280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sym typeface="Symbol" pitchFamily="18" charset="2"/>
              </a:rPr>
              <a:t>指令条数  </a:t>
            </a:r>
            <a:r>
              <a:rPr lang="en-US" altLang="zh-CN" sz="280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sym typeface="Symbol" pitchFamily="18" charset="2"/>
              </a:rPr>
              <a:t> </a:t>
            </a:r>
            <a:r>
              <a:rPr lang="zh-CN" altLang="en-US" sz="280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sym typeface="Symbol" pitchFamily="18" charset="2"/>
              </a:rPr>
              <a:t> </a:t>
            </a:r>
            <a:r>
              <a:rPr lang="en-US" altLang="zh-CN" sz="280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sym typeface="Symbol" pitchFamily="18" charset="2"/>
              </a:rPr>
              <a:t>T</a:t>
            </a:r>
          </a:p>
          <a:p>
            <a:pPr>
              <a:lnSpc>
                <a:spcPct val="130000"/>
              </a:lnSpc>
              <a:spcAft>
                <a:spcPct val="20000"/>
              </a:spcAft>
              <a:buNone/>
            </a:pPr>
            <a:r>
              <a:rPr lang="en-US" altLang="zh-CN" sz="280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sym typeface="Symbol" pitchFamily="18" charset="2"/>
              </a:rPr>
              <a:t>    CPU </a:t>
            </a:r>
            <a:r>
              <a:rPr lang="zh-CN" altLang="en-US" sz="280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sym typeface="Symbol" pitchFamily="18" charset="2"/>
              </a:rPr>
              <a:t>时间  </a:t>
            </a:r>
            <a:r>
              <a:rPr lang="en-US" altLang="zh-CN" sz="280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sym typeface="Symbol" pitchFamily="18" charset="2"/>
              </a:rPr>
              <a:t>=   </a:t>
            </a:r>
            <a:r>
              <a:rPr lang="zh-CN" altLang="en-US" sz="280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sym typeface="Symbol" pitchFamily="18" charset="2"/>
              </a:rPr>
              <a:t>指令条数 </a:t>
            </a:r>
            <a:r>
              <a:rPr lang="en-US" altLang="zh-CN" sz="280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sym typeface="Symbol" pitchFamily="18" charset="2"/>
              </a:rPr>
              <a:t>/ (MIPS * 10</a:t>
            </a:r>
            <a:r>
              <a:rPr lang="en-US" altLang="zh-CN" sz="2800" baseline="7000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sym typeface="Symbol" pitchFamily="18" charset="2"/>
              </a:rPr>
              <a:t>6</a:t>
            </a:r>
            <a:r>
              <a:rPr lang="en-US" altLang="zh-CN" sz="280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sym typeface="Symbol" pitchFamily="18" charset="2"/>
              </a:rPr>
              <a:t>)</a:t>
            </a:r>
            <a:endParaRPr lang="en-US" altLang="zh-CN" sz="2800" dirty="0">
              <a:solidFill>
                <a:schemeClr val="tx1">
                  <a:lumMod val="75000"/>
                  <a:lumOff val="25000"/>
                </a:schemeClr>
              </a:solidFill>
              <a:sym typeface="Symbol" panose="05050102010706020507" pitchFamily="18" charset="2"/>
            </a:endParaRPr>
          </a:p>
          <a:p>
            <a:pPr marL="0" indent="0" algn="just">
              <a:lnSpc>
                <a:spcPct val="150000"/>
              </a:lnSpc>
              <a:buNone/>
            </a:pPr>
            <a:r>
              <a:rPr lang="zh-CN" altLang="en-US" sz="2800" dirty="0">
                <a:solidFill>
                  <a:schemeClr val="tx1">
                    <a:lumMod val="75000"/>
                    <a:lumOff val="25000"/>
                  </a:schemeClr>
                </a:solidFill>
                <a:sym typeface="Symbol" panose="05050102010706020507" pitchFamily="18" charset="2"/>
              </a:rPr>
              <a:t>                   </a:t>
            </a:r>
          </a:p>
          <a:p>
            <a:endParaRPr lang="zh-CN" altLang="en-US" dirty="0"/>
          </a:p>
        </p:txBody>
      </p:sp>
    </p:spTree>
    <p:extLst>
      <p:ext uri="{BB962C8B-B14F-4D97-AF65-F5344CB8AC3E}">
        <p14:creationId xmlns:p14="http://schemas.microsoft.com/office/powerpoint/2010/main" val="163125855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 name="矩形 6"/>
          <p:cNvSpPr/>
          <p:nvPr/>
        </p:nvSpPr>
        <p:spPr>
          <a:xfrm>
            <a:off x="615411" y="5056787"/>
            <a:ext cx="11144197" cy="1201479"/>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a:xfrm>
            <a:off x="487822" y="257614"/>
            <a:ext cx="10515600" cy="617641"/>
          </a:xfrm>
        </p:spPr>
        <p:txBody>
          <a:bodyPr/>
          <a:lstStyle/>
          <a:p>
            <a:r>
              <a:rPr lang="zh-CN" altLang="en-US" dirty="0"/>
              <a:t>例子</a:t>
            </a:r>
          </a:p>
        </p:txBody>
      </p:sp>
      <p:sp>
        <p:nvSpPr>
          <p:cNvPr id="3" name="内容占位符 2"/>
          <p:cNvSpPr>
            <a:spLocks noGrp="1"/>
          </p:cNvSpPr>
          <p:nvPr>
            <p:ph idx="1"/>
          </p:nvPr>
        </p:nvSpPr>
        <p:spPr>
          <a:xfrm>
            <a:off x="487822" y="942764"/>
            <a:ext cx="11144197" cy="5637024"/>
          </a:xfrm>
        </p:spPr>
        <p:txBody>
          <a:bodyPr/>
          <a:lstStyle/>
          <a:p>
            <a:pPr algn="just"/>
            <a:r>
              <a:rPr lang="zh-CN" altLang="en-US" b="1" dirty="0">
                <a:solidFill>
                  <a:srgbClr val="000000"/>
                </a:solidFill>
                <a:latin typeface="仿宋" pitchFamily="49" charset="-122"/>
                <a:ea typeface="仿宋" pitchFamily="49" charset="-122"/>
              </a:rPr>
              <a:t>例</a:t>
            </a:r>
            <a:r>
              <a:rPr lang="en-US" altLang="zh-CN" b="1" dirty="0">
                <a:solidFill>
                  <a:srgbClr val="000000"/>
                </a:solidFill>
                <a:latin typeface="仿宋" pitchFamily="49" charset="-122"/>
                <a:ea typeface="仿宋" pitchFamily="49" charset="-122"/>
              </a:rPr>
              <a:t>1 </a:t>
            </a:r>
            <a:r>
              <a:rPr lang="zh-CN" altLang="en-US" b="1" dirty="0">
                <a:solidFill>
                  <a:srgbClr val="000000"/>
                </a:solidFill>
                <a:latin typeface="仿宋" pitchFamily="49" charset="-122"/>
                <a:ea typeface="仿宋" pitchFamily="49" charset="-122"/>
              </a:rPr>
              <a:t>假设一台计算机主频为</a:t>
            </a:r>
            <a:r>
              <a:rPr lang="en-US" altLang="zh-CN" b="1" dirty="0">
                <a:solidFill>
                  <a:srgbClr val="000000"/>
                </a:solidFill>
                <a:latin typeface="仿宋" pitchFamily="49" charset="-122"/>
                <a:ea typeface="仿宋" pitchFamily="49" charset="-122"/>
              </a:rPr>
              <a:t>1GHZ</a:t>
            </a:r>
            <a:r>
              <a:rPr lang="zh-CN" altLang="en-US" b="1" dirty="0">
                <a:solidFill>
                  <a:srgbClr val="000000"/>
                </a:solidFill>
                <a:latin typeface="仿宋" pitchFamily="49" charset="-122"/>
                <a:ea typeface="仿宋" pitchFamily="49" charset="-122"/>
              </a:rPr>
              <a:t>，在其上运行由</a:t>
            </a:r>
            <a:r>
              <a:rPr lang="en-US" altLang="zh-CN" b="1" dirty="0">
                <a:solidFill>
                  <a:srgbClr val="000000"/>
                </a:solidFill>
                <a:latin typeface="仿宋" pitchFamily="49" charset="-122"/>
                <a:ea typeface="仿宋" pitchFamily="49" charset="-122"/>
              </a:rPr>
              <a:t>2</a:t>
            </a:r>
            <a:r>
              <a:rPr lang="en-US" altLang="zh-CN" b="1" dirty="0">
                <a:solidFill>
                  <a:srgbClr val="000000"/>
                </a:solidFill>
                <a:latin typeface="仿宋" pitchFamily="49" charset="-122"/>
                <a:ea typeface="仿宋" pitchFamily="49" charset="-122"/>
                <a:sym typeface="Symbol" pitchFamily="18" charset="2"/>
              </a:rPr>
              <a:t>10</a:t>
            </a:r>
            <a:r>
              <a:rPr lang="en-US" altLang="zh-CN" b="1" baseline="30000" dirty="0">
                <a:solidFill>
                  <a:srgbClr val="000000"/>
                </a:solidFill>
                <a:latin typeface="仿宋" pitchFamily="49" charset="-122"/>
                <a:ea typeface="仿宋" pitchFamily="49" charset="-122"/>
                <a:sym typeface="Symbol" pitchFamily="18" charset="2"/>
              </a:rPr>
              <a:t>5</a:t>
            </a:r>
            <a:r>
              <a:rPr lang="zh-CN" altLang="en-US" b="1" dirty="0">
                <a:solidFill>
                  <a:srgbClr val="000000"/>
                </a:solidFill>
                <a:latin typeface="仿宋" pitchFamily="49" charset="-122"/>
                <a:ea typeface="仿宋" pitchFamily="49" charset="-122"/>
              </a:rPr>
              <a:t>条指令组成的目标代码，程序主要由</a:t>
            </a:r>
            <a:r>
              <a:rPr lang="en-US" altLang="zh-CN" b="1" dirty="0">
                <a:solidFill>
                  <a:srgbClr val="000000"/>
                </a:solidFill>
                <a:latin typeface="仿宋" pitchFamily="49" charset="-122"/>
                <a:ea typeface="仿宋" pitchFamily="49" charset="-122"/>
              </a:rPr>
              <a:t>4</a:t>
            </a:r>
            <a:r>
              <a:rPr lang="zh-CN" altLang="en-US" b="1" dirty="0">
                <a:solidFill>
                  <a:srgbClr val="000000"/>
                </a:solidFill>
                <a:latin typeface="仿宋" pitchFamily="49" charset="-122"/>
                <a:ea typeface="仿宋" pitchFamily="49" charset="-122"/>
              </a:rPr>
              <a:t>类指令组成，他们所占的比例和各自的</a:t>
            </a:r>
            <a:r>
              <a:rPr lang="en-US" altLang="zh-CN" b="1" dirty="0">
                <a:solidFill>
                  <a:srgbClr val="000000"/>
                </a:solidFill>
                <a:latin typeface="仿宋" pitchFamily="49" charset="-122"/>
                <a:ea typeface="仿宋" pitchFamily="49" charset="-122"/>
              </a:rPr>
              <a:t>CPI</a:t>
            </a:r>
            <a:r>
              <a:rPr lang="zh-CN" altLang="en-US" b="1" dirty="0">
                <a:solidFill>
                  <a:srgbClr val="000000"/>
                </a:solidFill>
                <a:latin typeface="仿宋" pitchFamily="49" charset="-122"/>
                <a:ea typeface="仿宋" pitchFamily="49" charset="-122"/>
              </a:rPr>
              <a:t>如下表所示，求程序的</a:t>
            </a:r>
            <a:r>
              <a:rPr lang="en-US" altLang="zh-CN" b="1" dirty="0">
                <a:solidFill>
                  <a:srgbClr val="000000"/>
                </a:solidFill>
                <a:latin typeface="仿宋" pitchFamily="49" charset="-122"/>
                <a:ea typeface="仿宋" pitchFamily="49" charset="-122"/>
              </a:rPr>
              <a:t>CPI</a:t>
            </a:r>
            <a:r>
              <a:rPr lang="zh-CN" altLang="en-US" b="1" dirty="0">
                <a:solidFill>
                  <a:srgbClr val="000000"/>
                </a:solidFill>
                <a:latin typeface="仿宋" pitchFamily="49" charset="-122"/>
                <a:ea typeface="仿宋" pitchFamily="49" charset="-122"/>
              </a:rPr>
              <a:t>和</a:t>
            </a:r>
            <a:r>
              <a:rPr lang="en-US" altLang="zh-CN" b="1" dirty="0">
                <a:solidFill>
                  <a:srgbClr val="000000"/>
                </a:solidFill>
                <a:latin typeface="仿宋" pitchFamily="49" charset="-122"/>
                <a:ea typeface="仿宋" pitchFamily="49" charset="-122"/>
              </a:rPr>
              <a:t>MIPS</a:t>
            </a:r>
            <a:r>
              <a:rPr lang="zh-CN" altLang="en-US" sz="2800" b="1" dirty="0">
                <a:solidFill>
                  <a:srgbClr val="000000"/>
                </a:solidFill>
                <a:latin typeface="仿宋" pitchFamily="49" charset="-122"/>
                <a:ea typeface="仿宋" pitchFamily="49" charset="-122"/>
              </a:rPr>
              <a:t>，</a:t>
            </a:r>
            <a:r>
              <a:rPr lang="zh-CN" altLang="en-US" sz="2800" b="1" dirty="0">
                <a:solidFill>
                  <a:srgbClr val="C00000"/>
                </a:solidFill>
                <a:latin typeface="仿宋" pitchFamily="49" charset="-122"/>
                <a:ea typeface="仿宋" pitchFamily="49" charset="-122"/>
              </a:rPr>
              <a:t>求程序执行时间？</a:t>
            </a:r>
          </a:p>
          <a:p>
            <a:endParaRPr lang="zh-CN" altLang="en-US" dirty="0"/>
          </a:p>
        </p:txBody>
      </p:sp>
      <p:graphicFrame>
        <p:nvGraphicFramePr>
          <p:cNvPr id="4" name="Group 32"/>
          <p:cNvGraphicFramePr>
            <a:graphicFrameLocks/>
          </p:cNvGraphicFramePr>
          <p:nvPr>
            <p:extLst>
              <p:ext uri="{D42A27DB-BD31-4B8C-83A1-F6EECF244321}">
                <p14:modId xmlns:p14="http://schemas.microsoft.com/office/powerpoint/2010/main" val="3694015433"/>
              </p:ext>
            </p:extLst>
          </p:nvPr>
        </p:nvGraphicFramePr>
        <p:xfrm>
          <a:off x="1388046" y="2630947"/>
          <a:ext cx="5492750" cy="2032000"/>
        </p:xfrm>
        <a:graphic>
          <a:graphicData uri="http://schemas.openxmlformats.org/drawingml/2006/table">
            <a:tbl>
              <a:tblPr/>
              <a:tblGrid>
                <a:gridCol w="2324100">
                  <a:extLst>
                    <a:ext uri="{9D8B030D-6E8A-4147-A177-3AD203B41FA5}">
                      <a16:colId xmlns:a16="http://schemas.microsoft.com/office/drawing/2014/main" val="20000"/>
                    </a:ext>
                  </a:extLst>
                </a:gridCol>
                <a:gridCol w="1163638">
                  <a:extLst>
                    <a:ext uri="{9D8B030D-6E8A-4147-A177-3AD203B41FA5}">
                      <a16:colId xmlns:a16="http://schemas.microsoft.com/office/drawing/2014/main" val="20001"/>
                    </a:ext>
                  </a:extLst>
                </a:gridCol>
                <a:gridCol w="2005012">
                  <a:extLst>
                    <a:ext uri="{9D8B030D-6E8A-4147-A177-3AD203B41FA5}">
                      <a16:colId xmlns:a16="http://schemas.microsoft.com/office/drawing/2014/main" val="20002"/>
                    </a:ext>
                  </a:extLst>
                </a:gridCol>
              </a:tblGrid>
              <a:tr h="431800">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000" b="0" i="0" u="none" strike="noStrike" cap="none" normalizeH="0" baseline="0" dirty="0">
                          <a:ln>
                            <a:noFill/>
                          </a:ln>
                          <a:solidFill>
                            <a:schemeClr val="tx1"/>
                          </a:solidFill>
                          <a:effectLst/>
                          <a:latin typeface="仿宋" pitchFamily="49" charset="-122"/>
                          <a:ea typeface="仿宋" pitchFamily="49" charset="-122"/>
                        </a:rPr>
                        <a:t>指令类型</a:t>
                      </a:r>
                    </a:p>
                  </a:txBody>
                  <a:tcPr marT="45713" marB="45713" horzOverflow="overflow">
                    <a:lnL w="28575"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28575"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a:ln>
                            <a:noFill/>
                          </a:ln>
                          <a:solidFill>
                            <a:schemeClr val="tx1"/>
                          </a:solidFill>
                          <a:effectLst/>
                          <a:latin typeface="仿宋" pitchFamily="49" charset="-122"/>
                          <a:ea typeface="仿宋" pitchFamily="49" charset="-122"/>
                        </a:rPr>
                        <a:t>CPI</a:t>
                      </a:r>
                    </a:p>
                  </a:txBody>
                  <a:tcPr marT="45713" marB="45713"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28575"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000" b="0" i="0" u="none" strike="noStrike" cap="none" normalizeH="0" baseline="0">
                          <a:ln>
                            <a:noFill/>
                          </a:ln>
                          <a:solidFill>
                            <a:schemeClr val="tx1"/>
                          </a:solidFill>
                          <a:effectLst/>
                          <a:latin typeface="仿宋" pitchFamily="49" charset="-122"/>
                          <a:ea typeface="仿宋" pitchFamily="49" charset="-122"/>
                        </a:rPr>
                        <a:t>指令混合比例</a:t>
                      </a:r>
                    </a:p>
                  </a:txBody>
                  <a:tcPr marT="45713" marB="45713" horzOverflow="overflow">
                    <a:lnL w="12700" cap="flat" cmpd="sng" algn="ctr">
                      <a:solidFill>
                        <a:schemeClr val="tx1"/>
                      </a:solidFill>
                      <a:prstDash val="solid"/>
                      <a:round/>
                      <a:headEnd type="none" w="med" len="med"/>
                      <a:tailEnd type="none" w="sm" len="sm"/>
                    </a:lnL>
                    <a:lnR w="28575" cap="flat" cmpd="sng" algn="ctr">
                      <a:solidFill>
                        <a:schemeClr val="tx1"/>
                      </a:solidFill>
                      <a:prstDash val="solid"/>
                      <a:round/>
                      <a:headEnd type="none" w="med" len="med"/>
                      <a:tailEnd type="none" w="sm" len="sm"/>
                    </a:lnR>
                    <a:lnT w="28575"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extLst>
                  <a:ext uri="{0D108BD9-81ED-4DB2-BD59-A6C34878D82A}">
                    <a16:rowId xmlns:a16="http://schemas.microsoft.com/office/drawing/2014/main" val="10000"/>
                  </a:ext>
                </a:extLst>
              </a:tr>
              <a:tr h="396875">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000" b="0" i="0" u="none" strike="noStrike" cap="none" normalizeH="0" baseline="0" dirty="0">
                          <a:ln>
                            <a:noFill/>
                          </a:ln>
                          <a:solidFill>
                            <a:schemeClr val="tx1"/>
                          </a:solidFill>
                          <a:effectLst/>
                          <a:latin typeface="仿宋" pitchFamily="49" charset="-122"/>
                          <a:ea typeface="仿宋" pitchFamily="49" charset="-122"/>
                        </a:rPr>
                        <a:t>算术和逻辑</a:t>
                      </a:r>
                    </a:p>
                  </a:txBody>
                  <a:tcPr marT="45713" marB="45713" horzOverflow="overflow">
                    <a:lnL w="28575"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dirty="0">
                          <a:ln>
                            <a:noFill/>
                          </a:ln>
                          <a:solidFill>
                            <a:schemeClr val="tx1"/>
                          </a:solidFill>
                          <a:effectLst/>
                          <a:latin typeface="仿宋" pitchFamily="49" charset="-122"/>
                          <a:ea typeface="仿宋" pitchFamily="49" charset="-122"/>
                        </a:rPr>
                        <a:t>1</a:t>
                      </a:r>
                    </a:p>
                  </a:txBody>
                  <a:tcPr marT="45713" marB="45713"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dirty="0">
                          <a:ln>
                            <a:noFill/>
                          </a:ln>
                          <a:solidFill>
                            <a:schemeClr val="tx1"/>
                          </a:solidFill>
                          <a:effectLst/>
                          <a:latin typeface="仿宋" pitchFamily="49" charset="-122"/>
                          <a:ea typeface="仿宋" pitchFamily="49" charset="-122"/>
                        </a:rPr>
                        <a:t>60%</a:t>
                      </a:r>
                    </a:p>
                  </a:txBody>
                  <a:tcPr marT="45713" marB="45713" horzOverflow="overflow">
                    <a:lnL w="12700" cap="flat" cmpd="sng" algn="ctr">
                      <a:solidFill>
                        <a:schemeClr val="tx1"/>
                      </a:solidFill>
                      <a:prstDash val="solid"/>
                      <a:round/>
                      <a:headEnd type="none" w="med" len="med"/>
                      <a:tailEnd type="none" w="sm" len="sm"/>
                    </a:lnL>
                    <a:lnR w="28575"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extLst>
                  <a:ext uri="{0D108BD9-81ED-4DB2-BD59-A6C34878D82A}">
                    <a16:rowId xmlns:a16="http://schemas.microsoft.com/office/drawing/2014/main" val="10001"/>
                  </a:ext>
                </a:extLst>
              </a:tr>
              <a:tr h="409575">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dirty="0">
                          <a:ln>
                            <a:noFill/>
                          </a:ln>
                          <a:solidFill>
                            <a:schemeClr val="tx1"/>
                          </a:solidFill>
                          <a:effectLst/>
                          <a:latin typeface="仿宋" pitchFamily="49" charset="-122"/>
                          <a:ea typeface="仿宋" pitchFamily="49" charset="-122"/>
                        </a:rPr>
                        <a:t>Load/Store</a:t>
                      </a:r>
                    </a:p>
                  </a:txBody>
                  <a:tcPr marT="45713" marB="45713" horzOverflow="overflow">
                    <a:lnL w="28575"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dirty="0">
                          <a:ln>
                            <a:noFill/>
                          </a:ln>
                          <a:solidFill>
                            <a:schemeClr val="tx1"/>
                          </a:solidFill>
                          <a:effectLst/>
                          <a:latin typeface="仿宋" pitchFamily="49" charset="-122"/>
                          <a:ea typeface="仿宋" pitchFamily="49" charset="-122"/>
                        </a:rPr>
                        <a:t>2</a:t>
                      </a:r>
                    </a:p>
                  </a:txBody>
                  <a:tcPr marT="45713" marB="45713"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dirty="0">
                          <a:ln>
                            <a:noFill/>
                          </a:ln>
                          <a:solidFill>
                            <a:schemeClr val="tx1"/>
                          </a:solidFill>
                          <a:effectLst/>
                          <a:latin typeface="仿宋" pitchFamily="49" charset="-122"/>
                          <a:ea typeface="仿宋" pitchFamily="49" charset="-122"/>
                        </a:rPr>
                        <a:t>18%</a:t>
                      </a:r>
                    </a:p>
                  </a:txBody>
                  <a:tcPr marT="45713" marB="45713" horzOverflow="overflow">
                    <a:lnL w="12700" cap="flat" cmpd="sng" algn="ctr">
                      <a:solidFill>
                        <a:schemeClr val="tx1"/>
                      </a:solidFill>
                      <a:prstDash val="solid"/>
                      <a:round/>
                      <a:headEnd type="none" w="med" len="med"/>
                      <a:tailEnd type="none" w="sm" len="sm"/>
                    </a:lnL>
                    <a:lnR w="28575"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extLst>
                  <a:ext uri="{0D108BD9-81ED-4DB2-BD59-A6C34878D82A}">
                    <a16:rowId xmlns:a16="http://schemas.microsoft.com/office/drawing/2014/main" val="10002"/>
                  </a:ext>
                </a:extLst>
              </a:tr>
              <a:tr h="396875">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000" b="0" i="0" u="none" strike="noStrike" cap="none" normalizeH="0" baseline="0" dirty="0">
                          <a:ln>
                            <a:noFill/>
                          </a:ln>
                          <a:solidFill>
                            <a:schemeClr val="tx1"/>
                          </a:solidFill>
                          <a:effectLst/>
                          <a:latin typeface="仿宋" pitchFamily="49" charset="-122"/>
                          <a:ea typeface="仿宋" pitchFamily="49" charset="-122"/>
                        </a:rPr>
                        <a:t>转移</a:t>
                      </a:r>
                    </a:p>
                  </a:txBody>
                  <a:tcPr marT="45713" marB="45713" horzOverflow="overflow">
                    <a:lnL w="28575"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a:ln>
                            <a:noFill/>
                          </a:ln>
                          <a:solidFill>
                            <a:schemeClr val="tx1"/>
                          </a:solidFill>
                          <a:effectLst/>
                          <a:latin typeface="仿宋" pitchFamily="49" charset="-122"/>
                          <a:ea typeface="仿宋" pitchFamily="49" charset="-122"/>
                        </a:rPr>
                        <a:t>4</a:t>
                      </a:r>
                    </a:p>
                  </a:txBody>
                  <a:tcPr marT="45713" marB="45713"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dirty="0">
                          <a:ln>
                            <a:noFill/>
                          </a:ln>
                          <a:solidFill>
                            <a:schemeClr val="tx1"/>
                          </a:solidFill>
                          <a:effectLst/>
                          <a:latin typeface="仿宋" pitchFamily="49" charset="-122"/>
                          <a:ea typeface="仿宋" pitchFamily="49" charset="-122"/>
                        </a:rPr>
                        <a:t>12%</a:t>
                      </a:r>
                    </a:p>
                  </a:txBody>
                  <a:tcPr marT="45713" marB="45713" horzOverflow="overflow">
                    <a:lnL w="12700" cap="flat" cmpd="sng" algn="ctr">
                      <a:solidFill>
                        <a:schemeClr val="tx1"/>
                      </a:solidFill>
                      <a:prstDash val="solid"/>
                      <a:round/>
                      <a:headEnd type="none" w="med" len="med"/>
                      <a:tailEnd type="none" w="sm" len="sm"/>
                    </a:lnL>
                    <a:lnR w="28575"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extLst>
                  <a:ext uri="{0D108BD9-81ED-4DB2-BD59-A6C34878D82A}">
                    <a16:rowId xmlns:a16="http://schemas.microsoft.com/office/drawing/2014/main" val="10003"/>
                  </a:ext>
                </a:extLst>
              </a:tr>
              <a:tr h="396875">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a:ln>
                            <a:noFill/>
                          </a:ln>
                          <a:solidFill>
                            <a:schemeClr val="tx1"/>
                          </a:solidFill>
                          <a:effectLst/>
                          <a:latin typeface="仿宋" pitchFamily="49" charset="-122"/>
                          <a:ea typeface="仿宋" pitchFamily="49" charset="-122"/>
                        </a:rPr>
                        <a:t>Cache</a:t>
                      </a:r>
                      <a:r>
                        <a:rPr kumimoji="1" lang="zh-CN" altLang="en-US" sz="2000" b="0" i="0" u="none" strike="noStrike" cap="none" normalizeH="0" baseline="0">
                          <a:ln>
                            <a:noFill/>
                          </a:ln>
                          <a:solidFill>
                            <a:schemeClr val="tx1"/>
                          </a:solidFill>
                          <a:effectLst/>
                          <a:latin typeface="仿宋" pitchFamily="49" charset="-122"/>
                          <a:ea typeface="仿宋" pitchFamily="49" charset="-122"/>
                        </a:rPr>
                        <a:t>缺失访存</a:t>
                      </a:r>
                    </a:p>
                  </a:txBody>
                  <a:tcPr marT="45713" marB="45713" horzOverflow="overflow">
                    <a:lnL w="28575"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28575"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dirty="0">
                          <a:ln>
                            <a:noFill/>
                          </a:ln>
                          <a:solidFill>
                            <a:schemeClr val="tx1"/>
                          </a:solidFill>
                          <a:effectLst/>
                          <a:latin typeface="仿宋" pitchFamily="49" charset="-122"/>
                          <a:ea typeface="仿宋" pitchFamily="49" charset="-122"/>
                        </a:rPr>
                        <a:t>8</a:t>
                      </a:r>
                    </a:p>
                  </a:txBody>
                  <a:tcPr marT="45713" marB="45713"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28575"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dirty="0">
                          <a:ln>
                            <a:noFill/>
                          </a:ln>
                          <a:solidFill>
                            <a:schemeClr val="tx1"/>
                          </a:solidFill>
                          <a:effectLst/>
                          <a:latin typeface="仿宋" pitchFamily="49" charset="-122"/>
                          <a:ea typeface="仿宋" pitchFamily="49" charset="-122"/>
                        </a:rPr>
                        <a:t>10%</a:t>
                      </a:r>
                    </a:p>
                  </a:txBody>
                  <a:tcPr marT="45713" marB="45713" horzOverflow="overflow">
                    <a:lnL w="12700" cap="flat" cmpd="sng" algn="ctr">
                      <a:solidFill>
                        <a:schemeClr val="tx1"/>
                      </a:solidFill>
                      <a:prstDash val="solid"/>
                      <a:round/>
                      <a:headEnd type="none" w="med" len="med"/>
                      <a:tailEnd type="none" w="sm" len="sm"/>
                    </a:lnL>
                    <a:lnR w="28575"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28575" cap="flat" cmpd="sng" algn="ctr">
                      <a:solidFill>
                        <a:schemeClr val="tx1"/>
                      </a:solidFill>
                      <a:prstDash val="solid"/>
                      <a:round/>
                      <a:headEnd type="none" w="med" len="med"/>
                      <a:tailEnd type="none" w="sm" len="sm"/>
                    </a:lnB>
                    <a:lnTlToBr>
                      <a:noFill/>
                    </a:lnTlToBr>
                    <a:lnBlToTr>
                      <a:noFill/>
                    </a:lnBlToTr>
                    <a:noFill/>
                  </a:tcPr>
                </a:tc>
                <a:extLst>
                  <a:ext uri="{0D108BD9-81ED-4DB2-BD59-A6C34878D82A}">
                    <a16:rowId xmlns:a16="http://schemas.microsoft.com/office/drawing/2014/main" val="10004"/>
                  </a:ext>
                </a:extLst>
              </a:tr>
            </a:tbl>
          </a:graphicData>
        </a:graphic>
      </p:graphicFrame>
      <p:sp>
        <p:nvSpPr>
          <p:cNvPr id="5" name="Text Box 31"/>
          <p:cNvSpPr txBox="1">
            <a:spLocks noChangeArrowheads="1"/>
          </p:cNvSpPr>
          <p:nvPr/>
        </p:nvSpPr>
        <p:spPr bwMode="auto">
          <a:xfrm>
            <a:off x="615412" y="5056787"/>
            <a:ext cx="11144197" cy="1133708"/>
          </a:xfrm>
          <a:prstGeom prst="rect">
            <a:avLst/>
          </a:prstGeom>
          <a:noFill/>
          <a:ln w="9525">
            <a:noFill/>
            <a:miter lim="800000"/>
            <a:headEnd/>
            <a:tailEnd type="none" w="sm" len="sm"/>
          </a:ln>
        </p:spPr>
        <p:txBody>
          <a:bodyPr wrap="square">
            <a:spAutoFit/>
          </a:bodyPr>
          <a:lstStyle/>
          <a:p>
            <a:pPr algn="just" eaLnBrk="0" hangingPunct="0">
              <a:lnSpc>
                <a:spcPct val="150000"/>
              </a:lnSpc>
            </a:pPr>
            <a:r>
              <a:rPr lang="zh-CN" altLang="en-US" sz="2400" dirty="0">
                <a:solidFill>
                  <a:schemeClr val="accent1">
                    <a:lumMod val="50000"/>
                  </a:schemeClr>
                </a:solidFill>
                <a:latin typeface="微软雅黑" panose="020B0503020204020204" pitchFamily="34" charset="-122"/>
                <a:ea typeface="微软雅黑" panose="020B0503020204020204" pitchFamily="34" charset="-122"/>
              </a:rPr>
              <a:t>解：   </a:t>
            </a:r>
            <a:r>
              <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rPr>
              <a:t>CPU</a:t>
            </a:r>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rPr>
              <a:t>时间 </a:t>
            </a:r>
            <a:r>
              <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rPr>
              <a:t>= 2 </a:t>
            </a:r>
            <a:r>
              <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sym typeface="Symbol" panose="05050102010706020507" pitchFamily="18" charset="2"/>
              </a:rPr>
              <a:t>10</a:t>
            </a:r>
            <a:r>
              <a:rPr lang="en-US" altLang="zh-CN" sz="2400" baseline="70000" dirty="0">
                <a:solidFill>
                  <a:schemeClr val="tx1">
                    <a:lumMod val="75000"/>
                    <a:lumOff val="25000"/>
                  </a:schemeClr>
                </a:solidFill>
                <a:latin typeface="微软雅黑" panose="020B0503020204020204" pitchFamily="34" charset="-122"/>
                <a:ea typeface="微软雅黑" panose="020B0503020204020204" pitchFamily="34" charset="-122"/>
                <a:sym typeface="Symbol" panose="05050102010706020507" pitchFamily="18" charset="2"/>
              </a:rPr>
              <a:t>5</a:t>
            </a:r>
            <a:r>
              <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sym typeface="Symbol" panose="05050102010706020507" pitchFamily="18" charset="2"/>
              </a:rPr>
              <a:t>  CPI / f  = (</a:t>
            </a:r>
            <a:r>
              <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rPr>
              <a:t>2 </a:t>
            </a:r>
            <a:r>
              <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sym typeface="Symbol" panose="05050102010706020507" pitchFamily="18" charset="2"/>
              </a:rPr>
              <a:t>10</a:t>
            </a:r>
            <a:r>
              <a:rPr lang="en-US" altLang="zh-CN" sz="2400" baseline="70000" dirty="0">
                <a:solidFill>
                  <a:schemeClr val="tx1">
                    <a:lumMod val="75000"/>
                    <a:lumOff val="25000"/>
                  </a:schemeClr>
                </a:solidFill>
                <a:latin typeface="微软雅黑" panose="020B0503020204020204" pitchFamily="34" charset="-122"/>
                <a:ea typeface="微软雅黑" panose="020B0503020204020204" pitchFamily="34" charset="-122"/>
                <a:sym typeface="Symbol" panose="05050102010706020507" pitchFamily="18" charset="2"/>
              </a:rPr>
              <a:t>5</a:t>
            </a:r>
            <a:r>
              <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rPr>
              <a:t> </a:t>
            </a:r>
            <a:r>
              <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sym typeface="Symbol" panose="05050102010706020507" pitchFamily="18" charset="2"/>
              </a:rPr>
              <a:t> 2.24 </a:t>
            </a:r>
            <a:r>
              <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rPr>
              <a:t>/ 10</a:t>
            </a:r>
            <a:r>
              <a:rPr lang="en-US" altLang="zh-CN" sz="2400" baseline="30000" dirty="0">
                <a:solidFill>
                  <a:schemeClr val="tx1">
                    <a:lumMod val="75000"/>
                    <a:lumOff val="25000"/>
                  </a:schemeClr>
                </a:solidFill>
                <a:latin typeface="微软雅黑" panose="020B0503020204020204" pitchFamily="34" charset="-122"/>
                <a:ea typeface="微软雅黑" panose="020B0503020204020204" pitchFamily="34" charset="-122"/>
              </a:rPr>
              <a:t> 9 </a:t>
            </a:r>
            <a:r>
              <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rPr>
              <a:t>) = 4.48 </a:t>
            </a:r>
            <a:r>
              <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sym typeface="Symbol" panose="05050102010706020507" pitchFamily="18" charset="2"/>
              </a:rPr>
              <a:t> 10</a:t>
            </a:r>
            <a:r>
              <a:rPr lang="en-US" altLang="zh-CN" sz="2400" baseline="70000" dirty="0">
                <a:solidFill>
                  <a:schemeClr val="tx1">
                    <a:lumMod val="75000"/>
                    <a:lumOff val="25000"/>
                  </a:schemeClr>
                </a:solidFill>
                <a:latin typeface="微软雅黑" panose="020B0503020204020204" pitchFamily="34" charset="-122"/>
                <a:ea typeface="微软雅黑" panose="020B0503020204020204" pitchFamily="34" charset="-122"/>
                <a:sym typeface="Symbol" panose="05050102010706020507" pitchFamily="18" charset="2"/>
              </a:rPr>
              <a:t>-4</a:t>
            </a:r>
            <a:r>
              <a:rPr lang="en-US" altLang="zh-CN" sz="2400" baseline="30000" dirty="0">
                <a:solidFill>
                  <a:schemeClr val="tx1">
                    <a:lumMod val="75000"/>
                    <a:lumOff val="25000"/>
                  </a:schemeClr>
                </a:solidFill>
                <a:latin typeface="微软雅黑" panose="020B0503020204020204" pitchFamily="34" charset="-122"/>
                <a:ea typeface="微软雅黑" panose="020B0503020204020204" pitchFamily="34" charset="-122"/>
                <a:sym typeface="Symbol" panose="05050102010706020507" pitchFamily="18" charset="2"/>
              </a:rPr>
              <a:t> </a:t>
            </a:r>
            <a:r>
              <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sym typeface="Symbol" panose="05050102010706020507" pitchFamily="18" charset="2"/>
              </a:rPr>
              <a:t>(</a:t>
            </a:r>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sym typeface="Symbol" panose="05050102010706020507" pitchFamily="18" charset="2"/>
              </a:rPr>
              <a:t>秒</a:t>
            </a:r>
            <a:r>
              <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sym typeface="Symbol" panose="05050102010706020507" pitchFamily="18" charset="2"/>
              </a:rPr>
              <a:t>)</a:t>
            </a:r>
            <a:r>
              <a:rPr lang="zh-CN" altLang="en-US" sz="2400" dirty="0">
                <a:solidFill>
                  <a:schemeClr val="accent1">
                    <a:lumMod val="50000"/>
                  </a:schemeClr>
                </a:solidFill>
                <a:latin typeface="微软雅黑" panose="020B0503020204020204" pitchFamily="34" charset="-122"/>
                <a:ea typeface="微软雅黑" panose="020B0503020204020204" pitchFamily="34" charset="-122"/>
                <a:sym typeface="Symbol" panose="05050102010706020507" pitchFamily="18" charset="2"/>
              </a:rPr>
              <a:t>  </a:t>
            </a:r>
            <a:r>
              <a:rPr lang="zh-CN" altLang="en-US" sz="2400" dirty="0">
                <a:solidFill>
                  <a:schemeClr val="accent1">
                    <a:lumMod val="50000"/>
                  </a:schemeClr>
                </a:solidFill>
                <a:latin typeface="微软雅黑" panose="020B0503020204020204" pitchFamily="34" charset="-122"/>
                <a:ea typeface="微软雅黑" panose="020B0503020204020204" pitchFamily="34" charset="-122"/>
              </a:rPr>
              <a:t>     </a:t>
            </a:r>
            <a:endParaRPr lang="en-US" altLang="zh-CN" sz="2400" dirty="0">
              <a:solidFill>
                <a:schemeClr val="accent1">
                  <a:lumMod val="50000"/>
                </a:schemeClr>
              </a:solidFill>
              <a:latin typeface="微软雅黑" panose="020B0503020204020204" pitchFamily="34" charset="-122"/>
              <a:ea typeface="微软雅黑" panose="020B0503020204020204" pitchFamily="34" charset="-122"/>
            </a:endParaRPr>
          </a:p>
          <a:p>
            <a:pPr algn="just" eaLnBrk="0" hangingPunct="0">
              <a:lnSpc>
                <a:spcPct val="150000"/>
              </a:lnSpc>
            </a:pPr>
            <a:r>
              <a:rPr lang="en-US" altLang="zh-CN" sz="2400" dirty="0">
                <a:solidFill>
                  <a:schemeClr val="accent1">
                    <a:lumMod val="50000"/>
                  </a:schemeClr>
                </a:solidFill>
                <a:latin typeface="微软雅黑" panose="020B0503020204020204" pitchFamily="34" charset="-122"/>
                <a:ea typeface="微软雅黑" panose="020B0503020204020204" pitchFamily="34" charset="-122"/>
              </a:rPr>
              <a:t>          </a:t>
            </a:r>
            <a:r>
              <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rPr>
              <a:t>CPU</a:t>
            </a:r>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rPr>
              <a:t>时间 </a:t>
            </a:r>
            <a:r>
              <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rPr>
              <a:t>=  </a:t>
            </a:r>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rPr>
              <a:t>指令条数</a:t>
            </a:r>
            <a:r>
              <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rPr>
              <a:t>/MIPS*10</a:t>
            </a:r>
            <a:r>
              <a:rPr lang="en-US" altLang="zh-CN" sz="2400" baseline="70000" dirty="0">
                <a:solidFill>
                  <a:schemeClr val="tx1">
                    <a:lumMod val="75000"/>
                    <a:lumOff val="25000"/>
                  </a:schemeClr>
                </a:solidFill>
                <a:latin typeface="微软雅黑" panose="020B0503020204020204" pitchFamily="34" charset="-122"/>
                <a:ea typeface="微软雅黑" panose="020B0503020204020204" pitchFamily="34" charset="-122"/>
              </a:rPr>
              <a:t>6</a:t>
            </a:r>
            <a:r>
              <a:rPr lang="en-US" altLang="zh-CN" sz="2400" baseline="30000" dirty="0">
                <a:solidFill>
                  <a:schemeClr val="tx1">
                    <a:lumMod val="75000"/>
                    <a:lumOff val="25000"/>
                  </a:schemeClr>
                </a:solidFill>
                <a:latin typeface="微软雅黑" panose="020B0503020204020204" pitchFamily="34" charset="-122"/>
                <a:ea typeface="微软雅黑" panose="020B0503020204020204" pitchFamily="34" charset="-122"/>
              </a:rPr>
              <a:t> </a:t>
            </a:r>
            <a:r>
              <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rPr>
              <a:t>= </a:t>
            </a:r>
            <a:r>
              <a:rPr lang="en-US" altLang="zh-CN" sz="2400" dirty="0">
                <a:solidFill>
                  <a:srgbClr val="404040"/>
                </a:solidFill>
                <a:latin typeface="微软雅黑" panose="020B0503020204020204" pitchFamily="34" charset="-122"/>
                <a:ea typeface="微软雅黑" panose="020B0503020204020204" pitchFamily="34" charset="-122"/>
              </a:rPr>
              <a:t>2 </a:t>
            </a:r>
            <a:r>
              <a:rPr lang="en-US" altLang="zh-CN" sz="2400" dirty="0">
                <a:solidFill>
                  <a:srgbClr val="404040"/>
                </a:solidFill>
                <a:latin typeface="微软雅黑" panose="020B0503020204020204" pitchFamily="34" charset="-122"/>
                <a:ea typeface="微软雅黑" panose="020B0503020204020204" pitchFamily="34" charset="-122"/>
                <a:sym typeface="Symbol" panose="05050102010706020507" pitchFamily="18" charset="2"/>
              </a:rPr>
              <a:t>10</a:t>
            </a:r>
            <a:r>
              <a:rPr lang="en-US" altLang="zh-CN" sz="2400" baseline="70000" dirty="0">
                <a:solidFill>
                  <a:schemeClr val="tx1">
                    <a:lumMod val="75000"/>
                    <a:lumOff val="25000"/>
                  </a:schemeClr>
                </a:solidFill>
                <a:latin typeface="微软雅黑" panose="020B0503020204020204" pitchFamily="34" charset="-122"/>
                <a:ea typeface="微软雅黑" panose="020B0503020204020204" pitchFamily="34" charset="-122"/>
                <a:sym typeface="Symbol" panose="05050102010706020507" pitchFamily="18" charset="2"/>
              </a:rPr>
              <a:t>5</a:t>
            </a:r>
            <a:r>
              <a:rPr lang="en-US" altLang="zh-CN" sz="2400" baseline="70000" dirty="0">
                <a:solidFill>
                  <a:schemeClr val="tx1">
                    <a:lumMod val="75000"/>
                    <a:lumOff val="25000"/>
                  </a:schemeClr>
                </a:solidFill>
                <a:latin typeface="微软雅黑" panose="020B0503020204020204" pitchFamily="34" charset="-122"/>
                <a:ea typeface="微软雅黑" panose="020B0503020204020204" pitchFamily="34" charset="-122"/>
              </a:rPr>
              <a:t> </a:t>
            </a:r>
            <a:r>
              <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rPr>
              <a:t> / 446.44*10</a:t>
            </a:r>
            <a:r>
              <a:rPr lang="en-US" altLang="zh-CN" sz="2400" baseline="70000" dirty="0">
                <a:solidFill>
                  <a:schemeClr val="tx1">
                    <a:lumMod val="75000"/>
                    <a:lumOff val="25000"/>
                  </a:schemeClr>
                </a:solidFill>
                <a:latin typeface="微软雅黑" panose="020B0503020204020204" pitchFamily="34" charset="-122"/>
                <a:ea typeface="微软雅黑" panose="020B0503020204020204" pitchFamily="34" charset="-122"/>
              </a:rPr>
              <a:t>6</a:t>
            </a:r>
            <a:endParaRPr lang="zh-CN" altLang="en-US" sz="2400" baseline="70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6" name="Text Box 31">
            <a:extLst>
              <a:ext uri="{FF2B5EF4-FFF2-40B4-BE49-F238E27FC236}">
                <a16:creationId xmlns:a16="http://schemas.microsoft.com/office/drawing/2014/main" id="{52A5E2CA-E995-4C74-8AC4-605295316A9B}"/>
              </a:ext>
            </a:extLst>
          </p:cNvPr>
          <p:cNvSpPr txBox="1">
            <a:spLocks noChangeArrowheads="1"/>
          </p:cNvSpPr>
          <p:nvPr/>
        </p:nvSpPr>
        <p:spPr bwMode="auto">
          <a:xfrm>
            <a:off x="7514255" y="3253444"/>
            <a:ext cx="5017987" cy="1015663"/>
          </a:xfrm>
          <a:prstGeom prst="rect">
            <a:avLst/>
          </a:prstGeom>
          <a:noFill/>
          <a:ln w="9525">
            <a:noFill/>
            <a:miter lim="800000"/>
            <a:headEnd/>
            <a:tailEnd type="none" w="sm" len="sm"/>
          </a:ln>
        </p:spPr>
        <p:txBody>
          <a:bodyPr wrap="square">
            <a:spAutoFit/>
          </a:bodyPr>
          <a:lstStyle/>
          <a:p>
            <a:pPr fontAlgn="base">
              <a:spcBef>
                <a:spcPct val="50000"/>
              </a:spcBef>
              <a:spcAft>
                <a:spcPct val="0"/>
              </a:spcAft>
            </a:pPr>
            <a:r>
              <a:rPr lang="en-US" altLang="zh-CN" sz="2400" b="1" dirty="0">
                <a:solidFill>
                  <a:schemeClr val="accent1">
                    <a:lumMod val="50000"/>
                  </a:schemeClr>
                </a:solidFill>
                <a:latin typeface="微软雅黑" panose="020B0503020204020204" pitchFamily="34" charset="-122"/>
                <a:ea typeface="微软雅黑" panose="020B0503020204020204" pitchFamily="34" charset="-122"/>
              </a:rPr>
              <a:t>CPI = 2.24</a:t>
            </a:r>
          </a:p>
          <a:p>
            <a:pPr fontAlgn="base">
              <a:spcBef>
                <a:spcPct val="50000"/>
              </a:spcBef>
              <a:spcAft>
                <a:spcPct val="0"/>
              </a:spcAft>
            </a:pPr>
            <a:r>
              <a:rPr lang="en-US" altLang="zh-CN" sz="2400" b="1" dirty="0">
                <a:solidFill>
                  <a:schemeClr val="accent1">
                    <a:lumMod val="50000"/>
                  </a:schemeClr>
                </a:solidFill>
                <a:latin typeface="微软雅黑" panose="020B0503020204020204" pitchFamily="34" charset="-122"/>
                <a:ea typeface="微软雅黑" panose="020B0503020204020204" pitchFamily="34" charset="-122"/>
              </a:rPr>
              <a:t>MIPS =  446.4</a:t>
            </a:r>
          </a:p>
        </p:txBody>
      </p:sp>
    </p:spTree>
    <p:extLst>
      <p:ext uri="{BB962C8B-B14F-4D97-AF65-F5344CB8AC3E}">
        <p14:creationId xmlns:p14="http://schemas.microsoft.com/office/powerpoint/2010/main" val="895080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wipe(left)">
                                      <p:cBhvr>
                                        <p:cTn id="12" dur="500"/>
                                        <p:tgtEl>
                                          <p:spTgt spid="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animEffect transition="in" filter="wipe(left)">
                                      <p:cBhvr>
                                        <p:cTn id="17" dur="5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5" grpId="0" build="p" autoUpdateAnimBg="0"/>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407AE9-6CC4-4216-8991-9BC8F9990669}"/>
              </a:ext>
            </a:extLst>
          </p:cNvPr>
          <p:cNvSpPr>
            <a:spLocks noGrp="1"/>
          </p:cNvSpPr>
          <p:nvPr>
            <p:ph type="title"/>
          </p:nvPr>
        </p:nvSpPr>
        <p:spPr>
          <a:xfrm>
            <a:off x="487822" y="257614"/>
            <a:ext cx="10515600" cy="617641"/>
          </a:xfrm>
        </p:spPr>
        <p:txBody>
          <a:bodyPr>
            <a:normAutofit/>
          </a:bodyPr>
          <a:lstStyle/>
          <a:p>
            <a:r>
              <a:rPr lang="zh-CN" altLang="en-US" dirty="0"/>
              <a:t>时间指标的应用思考</a:t>
            </a:r>
          </a:p>
        </p:txBody>
      </p:sp>
      <p:sp>
        <p:nvSpPr>
          <p:cNvPr id="3" name="内容占位符 2">
            <a:extLst>
              <a:ext uri="{FF2B5EF4-FFF2-40B4-BE49-F238E27FC236}">
                <a16:creationId xmlns:a16="http://schemas.microsoft.com/office/drawing/2014/main" id="{22B16081-CB62-482B-9831-498A675FCD13}"/>
              </a:ext>
            </a:extLst>
          </p:cNvPr>
          <p:cNvSpPr>
            <a:spLocks noGrp="1"/>
          </p:cNvSpPr>
          <p:nvPr>
            <p:ph idx="1"/>
          </p:nvPr>
        </p:nvSpPr>
        <p:spPr>
          <a:xfrm>
            <a:off x="487822" y="942763"/>
            <a:ext cx="10515599" cy="1215645"/>
          </a:xfrm>
        </p:spPr>
        <p:txBody>
          <a:bodyPr>
            <a:normAutofit/>
          </a:bodyPr>
          <a:lstStyle/>
          <a:p>
            <a:r>
              <a:rPr lang="zh-CN" altLang="en-US" dirty="0">
                <a:solidFill>
                  <a:srgbClr val="404040"/>
                </a:solidFill>
                <a:sym typeface="Arial" panose="020B0604020202020204" pitchFamily="34" charset="0"/>
              </a:rPr>
              <a:t>计算机性能指标是确定的吗？</a:t>
            </a:r>
            <a:endParaRPr lang="en-US" altLang="zh-CN" dirty="0">
              <a:solidFill>
                <a:srgbClr val="404040"/>
              </a:solidFill>
              <a:sym typeface="Arial" panose="020B0604020202020204" pitchFamily="34" charset="0"/>
            </a:endParaRPr>
          </a:p>
          <a:p>
            <a:r>
              <a:rPr lang="zh-CN" altLang="en-US" dirty="0">
                <a:solidFill>
                  <a:srgbClr val="404040"/>
                </a:solidFill>
                <a:sym typeface="Arial" panose="020B0604020202020204" pitchFamily="34" charset="0"/>
              </a:rPr>
              <a:t>如何合理利用时间指标评测计算机性能？</a:t>
            </a:r>
          </a:p>
        </p:txBody>
      </p:sp>
      <p:grpSp>
        <p:nvGrpSpPr>
          <p:cNvPr id="4" name="组合 3">
            <a:extLst>
              <a:ext uri="{FF2B5EF4-FFF2-40B4-BE49-F238E27FC236}">
                <a16:creationId xmlns:a16="http://schemas.microsoft.com/office/drawing/2014/main" id="{E71C186A-B491-4750-B99E-987B4C7BABF7}"/>
              </a:ext>
            </a:extLst>
          </p:cNvPr>
          <p:cNvGrpSpPr/>
          <p:nvPr/>
        </p:nvGrpSpPr>
        <p:grpSpPr>
          <a:xfrm>
            <a:off x="1543924" y="2565970"/>
            <a:ext cx="4445543" cy="2897883"/>
            <a:chOff x="1578690" y="1888133"/>
            <a:chExt cx="4688659" cy="3056361"/>
          </a:xfrm>
        </p:grpSpPr>
        <p:grpSp>
          <p:nvGrpSpPr>
            <p:cNvPr id="5" name="组合 4">
              <a:extLst>
                <a:ext uri="{FF2B5EF4-FFF2-40B4-BE49-F238E27FC236}">
                  <a16:creationId xmlns:a16="http://schemas.microsoft.com/office/drawing/2014/main" id="{883342B7-B944-463F-9015-68AFF7683A60}"/>
                </a:ext>
              </a:extLst>
            </p:cNvPr>
            <p:cNvGrpSpPr/>
            <p:nvPr/>
          </p:nvGrpSpPr>
          <p:grpSpPr>
            <a:xfrm>
              <a:off x="1578690" y="1888133"/>
              <a:ext cx="4688659" cy="3056361"/>
              <a:chOff x="1499936" y="1888133"/>
              <a:chExt cx="4688659" cy="3056361"/>
            </a:xfrm>
          </p:grpSpPr>
          <p:sp>
            <p:nvSpPr>
              <p:cNvPr id="7" name="Freeform 23">
                <a:extLst>
                  <a:ext uri="{FF2B5EF4-FFF2-40B4-BE49-F238E27FC236}">
                    <a16:creationId xmlns:a16="http://schemas.microsoft.com/office/drawing/2014/main" id="{755AC523-7659-43A3-A0A6-919DB3B16753}"/>
                  </a:ext>
                </a:extLst>
              </p:cNvPr>
              <p:cNvSpPr/>
              <p:nvPr/>
            </p:nvSpPr>
            <p:spPr bwMode="auto">
              <a:xfrm rot="5400000">
                <a:off x="2316085" y="1071984"/>
                <a:ext cx="3056361" cy="4688659"/>
              </a:xfrm>
              <a:custGeom>
                <a:avLst/>
                <a:gdLst>
                  <a:gd name="T0" fmla="*/ 2147483647 w 768"/>
                  <a:gd name="T1" fmla="*/ 467981701 h 1189"/>
                  <a:gd name="T2" fmla="*/ 2147483647 w 768"/>
                  <a:gd name="T3" fmla="*/ 0 h 1189"/>
                  <a:gd name="T4" fmla="*/ 1745210502 w 768"/>
                  <a:gd name="T5" fmla="*/ 467981701 h 1189"/>
                  <a:gd name="T6" fmla="*/ 0 w 768"/>
                  <a:gd name="T7" fmla="*/ 1033204400 h 1189"/>
                  <a:gd name="T8" fmla="*/ 0 w 768"/>
                  <a:gd name="T9" fmla="*/ 1677437412 h 1189"/>
                  <a:gd name="T10" fmla="*/ 0 w 768"/>
                  <a:gd name="T11" fmla="*/ 2147483647 h 1189"/>
                  <a:gd name="T12" fmla="*/ 0 w 768"/>
                  <a:gd name="T13" fmla="*/ 2147483647 h 1189"/>
                  <a:gd name="T14" fmla="*/ 1737054542 w 768"/>
                  <a:gd name="T15" fmla="*/ 2147483647 h 1189"/>
                  <a:gd name="T16" fmla="*/ 2147483647 w 768"/>
                  <a:gd name="T17" fmla="*/ 2147483647 h 1189"/>
                  <a:gd name="T18" fmla="*/ 2147483647 w 768"/>
                  <a:gd name="T19" fmla="*/ 2147483647 h 1189"/>
                  <a:gd name="T20" fmla="*/ 2147483647 w 768"/>
                  <a:gd name="T21" fmla="*/ 2147483647 h 1189"/>
                  <a:gd name="T22" fmla="*/ 2147483647 w 768"/>
                  <a:gd name="T23" fmla="*/ 2147483647 h 1189"/>
                  <a:gd name="T24" fmla="*/ 2147483647 w 768"/>
                  <a:gd name="T25" fmla="*/ 1677437412 h 1189"/>
                  <a:gd name="T26" fmla="*/ 2147483647 w 768"/>
                  <a:gd name="T27" fmla="*/ 1033204400 h 1189"/>
                  <a:gd name="T28" fmla="*/ 2147483647 w 768"/>
                  <a:gd name="T29" fmla="*/ 467981701 h 118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68"/>
                  <a:gd name="T46" fmla="*/ 0 h 1189"/>
                  <a:gd name="T47" fmla="*/ 768 w 768"/>
                  <a:gd name="T48" fmla="*/ 1189 h 118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68" h="1189">
                    <a:moveTo>
                      <a:pt x="553" y="77"/>
                    </a:moveTo>
                    <a:cubicBezTo>
                      <a:pt x="444" y="68"/>
                      <a:pt x="384" y="0"/>
                      <a:pt x="384" y="0"/>
                    </a:cubicBezTo>
                    <a:cubicBezTo>
                      <a:pt x="384" y="0"/>
                      <a:pt x="324" y="68"/>
                      <a:pt x="214" y="77"/>
                    </a:cubicBezTo>
                    <a:cubicBezTo>
                      <a:pt x="105" y="87"/>
                      <a:pt x="0" y="133"/>
                      <a:pt x="0" y="170"/>
                    </a:cubicBezTo>
                    <a:cubicBezTo>
                      <a:pt x="0" y="276"/>
                      <a:pt x="0" y="276"/>
                      <a:pt x="0" y="276"/>
                    </a:cubicBezTo>
                    <a:cubicBezTo>
                      <a:pt x="0" y="912"/>
                      <a:pt x="0" y="912"/>
                      <a:pt x="0" y="912"/>
                    </a:cubicBezTo>
                    <a:cubicBezTo>
                      <a:pt x="0" y="1018"/>
                      <a:pt x="0" y="1018"/>
                      <a:pt x="0" y="1018"/>
                    </a:cubicBezTo>
                    <a:cubicBezTo>
                      <a:pt x="0" y="1055"/>
                      <a:pt x="104" y="1101"/>
                      <a:pt x="213" y="1111"/>
                    </a:cubicBezTo>
                    <a:cubicBezTo>
                      <a:pt x="323" y="1121"/>
                      <a:pt x="382" y="1189"/>
                      <a:pt x="382" y="1189"/>
                    </a:cubicBezTo>
                    <a:cubicBezTo>
                      <a:pt x="382" y="1189"/>
                      <a:pt x="443" y="1121"/>
                      <a:pt x="553" y="1111"/>
                    </a:cubicBezTo>
                    <a:cubicBezTo>
                      <a:pt x="662" y="1101"/>
                      <a:pt x="768" y="1055"/>
                      <a:pt x="768" y="1018"/>
                    </a:cubicBezTo>
                    <a:cubicBezTo>
                      <a:pt x="768" y="912"/>
                      <a:pt x="768" y="912"/>
                      <a:pt x="768" y="912"/>
                    </a:cubicBezTo>
                    <a:cubicBezTo>
                      <a:pt x="768" y="276"/>
                      <a:pt x="768" y="276"/>
                      <a:pt x="768" y="276"/>
                    </a:cubicBezTo>
                    <a:cubicBezTo>
                      <a:pt x="768" y="170"/>
                      <a:pt x="768" y="170"/>
                      <a:pt x="768" y="170"/>
                    </a:cubicBezTo>
                    <a:cubicBezTo>
                      <a:pt x="768" y="133"/>
                      <a:pt x="663" y="87"/>
                      <a:pt x="553" y="77"/>
                    </a:cubicBezTo>
                    <a:close/>
                  </a:path>
                </a:pathLst>
              </a:custGeom>
              <a:solidFill>
                <a:schemeClr val="accent6">
                  <a:lumMod val="50000"/>
                  <a:alpha val="79999"/>
                </a:schemeClr>
              </a:solidFill>
              <a:ln>
                <a:noFill/>
              </a:ln>
            </p:spPr>
            <p:txBody>
              <a:bodyPr/>
              <a:lstStyle>
                <a:lvl1pPr>
                  <a:defRPr>
                    <a:solidFill>
                      <a:schemeClr val="tx1"/>
                    </a:solidFill>
                    <a:latin typeface="Calibri" panose="020F0502020204030204" pitchFamily="34" charset="0"/>
                    <a:ea typeface="微软雅黑 Light" panose="020B0502040204020203" pitchFamily="34" charset="-122"/>
                  </a:defRPr>
                </a:lvl1pPr>
                <a:lvl2pPr marL="742950" indent="-285750">
                  <a:defRPr>
                    <a:solidFill>
                      <a:schemeClr val="tx1"/>
                    </a:solidFill>
                    <a:latin typeface="Calibri" panose="020F0502020204030204" pitchFamily="34" charset="0"/>
                    <a:ea typeface="微软雅黑 Light" panose="020B0502040204020203" pitchFamily="34" charset="-122"/>
                  </a:defRPr>
                </a:lvl2pPr>
                <a:lvl3pPr marL="1143000" indent="-228600">
                  <a:defRPr>
                    <a:solidFill>
                      <a:schemeClr val="tx1"/>
                    </a:solidFill>
                    <a:latin typeface="Calibri" panose="020F0502020204030204" pitchFamily="34" charset="0"/>
                    <a:ea typeface="微软雅黑 Light" panose="020B0502040204020203" pitchFamily="34" charset="-122"/>
                  </a:defRPr>
                </a:lvl3pPr>
                <a:lvl4pPr marL="1600200" indent="-228600">
                  <a:defRPr>
                    <a:solidFill>
                      <a:schemeClr val="tx1"/>
                    </a:solidFill>
                    <a:latin typeface="Calibri" panose="020F0502020204030204" pitchFamily="34" charset="0"/>
                    <a:ea typeface="微软雅黑 Light" panose="020B0502040204020203" pitchFamily="34" charset="-122"/>
                  </a:defRPr>
                </a:lvl4pPr>
                <a:lvl5pPr marL="2057400" indent="-228600">
                  <a:defRPr>
                    <a:solidFill>
                      <a:schemeClr val="tx1"/>
                    </a:solidFill>
                    <a:latin typeface="Calibri" panose="020F0502020204030204" pitchFamily="34" charset="0"/>
                    <a:ea typeface="微软雅黑 Light" panose="020B0502040204020203"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9pPr>
              </a:lstStyle>
              <a:p>
                <a:endParaRPr lang="zh-CN" altLang="en-US" sz="2275" dirty="0">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E56FE59-2B8C-4FF3-8FE1-9E241A61EBAB}"/>
                  </a:ext>
                </a:extLst>
              </p:cNvPr>
              <p:cNvSpPr/>
              <p:nvPr/>
            </p:nvSpPr>
            <p:spPr>
              <a:xfrm>
                <a:off x="2087221" y="2737662"/>
                <a:ext cx="3514087" cy="1335695"/>
              </a:xfrm>
              <a:prstGeom prst="rect">
                <a:avLst/>
              </a:prstGeom>
            </p:spPr>
            <p:txBody>
              <a:bodyPr wrap="square" anchor="ctr">
                <a:spAutoFit/>
              </a:bodyPr>
              <a:lstStyle/>
              <a:p>
                <a:pPr>
                  <a:lnSpc>
                    <a:spcPct val="120000"/>
                  </a:lnSpc>
                  <a:spcBef>
                    <a:spcPts val="569"/>
                  </a:spcBef>
                  <a:spcAft>
                    <a:spcPts val="569"/>
                  </a:spcAft>
                </a:pPr>
                <a:r>
                  <a:rPr lang="en-US" altLang="zh-CN" sz="2181" i="1"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f</a:t>
                </a:r>
                <a:r>
                  <a:rPr lang="zh-CN" altLang="en-US" sz="2181"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 </a:t>
                </a:r>
                <a:r>
                  <a:rPr lang="en-US" altLang="zh-CN" sz="2181"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CPI</a:t>
                </a:r>
                <a:r>
                  <a:rPr lang="zh-CN" altLang="en-US" sz="2181"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a:t>
                </a:r>
                <a:r>
                  <a:rPr lang="en-US" altLang="zh-CN" sz="2181"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MIPS</a:t>
                </a:r>
                <a:r>
                  <a:rPr lang="zh-CN" altLang="en-US" sz="2181"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a:t>
                </a:r>
                <a:r>
                  <a:rPr lang="en-US" altLang="zh-CN" sz="2181"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CPU</a:t>
                </a:r>
                <a:r>
                  <a:rPr lang="zh-CN" altLang="en-US" sz="2181"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时间在评价计算机性能方面的特点和不足</a:t>
                </a:r>
                <a:r>
                  <a:rPr lang="en-US" altLang="zh-CN" sz="2181"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a:t>
                </a:r>
              </a:p>
            </p:txBody>
          </p:sp>
        </p:grpSp>
        <p:sp>
          <p:nvSpPr>
            <p:cNvPr id="6" name="Freeform 72">
              <a:extLst>
                <a:ext uri="{FF2B5EF4-FFF2-40B4-BE49-F238E27FC236}">
                  <a16:creationId xmlns:a16="http://schemas.microsoft.com/office/drawing/2014/main" id="{6CDB8DDD-8FE5-4421-A32A-E004857D511A}"/>
                </a:ext>
              </a:extLst>
            </p:cNvPr>
            <p:cNvSpPr>
              <a:spLocks noEditPoints="1"/>
            </p:cNvSpPr>
            <p:nvPr/>
          </p:nvSpPr>
          <p:spPr bwMode="auto">
            <a:xfrm>
              <a:off x="5096055" y="4321758"/>
              <a:ext cx="584007" cy="622736"/>
            </a:xfrm>
            <a:custGeom>
              <a:avLst/>
              <a:gdLst>
                <a:gd name="T0" fmla="*/ 147352097 w 358"/>
                <a:gd name="T1" fmla="*/ 338038029 h 382"/>
                <a:gd name="T2" fmla="*/ 373602235 w 358"/>
                <a:gd name="T3" fmla="*/ 72933121 h 382"/>
                <a:gd name="T4" fmla="*/ 386364314 w 358"/>
                <a:gd name="T5" fmla="*/ 130815858 h 382"/>
                <a:gd name="T6" fmla="*/ 389845664 w 358"/>
                <a:gd name="T7" fmla="*/ 206064418 h 382"/>
                <a:gd name="T8" fmla="*/ 392165847 w 358"/>
                <a:gd name="T9" fmla="*/ 283627374 h 382"/>
                <a:gd name="T10" fmla="*/ 372441067 w 358"/>
                <a:gd name="T11" fmla="*/ 363506778 h 382"/>
                <a:gd name="T12" fmla="*/ 314428974 w 358"/>
                <a:gd name="T13" fmla="*/ 442227386 h 382"/>
                <a:gd name="T14" fmla="*/ 199563735 w 358"/>
                <a:gd name="T15" fmla="*/ 261631717 h 382"/>
                <a:gd name="T16" fmla="*/ 142711733 w 358"/>
                <a:gd name="T17" fmla="*/ 228060009 h 382"/>
                <a:gd name="T18" fmla="*/ 145031915 w 358"/>
                <a:gd name="T19" fmla="*/ 240793845 h 382"/>
                <a:gd name="T20" fmla="*/ 201883917 w 358"/>
                <a:gd name="T21" fmla="*/ 273208909 h 382"/>
                <a:gd name="T22" fmla="*/ 199563735 w 358"/>
                <a:gd name="T23" fmla="*/ 261631717 h 382"/>
                <a:gd name="T24" fmla="*/ 334152677 w 358"/>
                <a:gd name="T25" fmla="*/ 157442360 h 382"/>
                <a:gd name="T26" fmla="*/ 305147169 w 358"/>
                <a:gd name="T27" fmla="*/ 144707447 h 382"/>
                <a:gd name="T28" fmla="*/ 198403644 w 358"/>
                <a:gd name="T29" fmla="*/ 81036080 h 382"/>
                <a:gd name="T30" fmla="*/ 171717241 w 358"/>
                <a:gd name="T31" fmla="*/ 62513631 h 382"/>
                <a:gd name="T32" fmla="*/ 198403644 w 358"/>
                <a:gd name="T33" fmla="*/ 81036080 h 382"/>
                <a:gd name="T34" fmla="*/ 236692035 w 358"/>
                <a:gd name="T35" fmla="*/ 45148917 h 382"/>
                <a:gd name="T36" fmla="*/ 223928879 w 358"/>
                <a:gd name="T37" fmla="*/ 74090841 h 382"/>
                <a:gd name="T38" fmla="*/ 299345636 w 358"/>
                <a:gd name="T39" fmla="*/ 119239741 h 382"/>
                <a:gd name="T40" fmla="*/ 317909247 w 358"/>
                <a:gd name="T41" fmla="*/ 92613273 h 382"/>
                <a:gd name="T42" fmla="*/ 299345636 w 358"/>
                <a:gd name="T43" fmla="*/ 119239741 h 382"/>
                <a:gd name="T44" fmla="*/ 288903740 w 358"/>
                <a:gd name="T45" fmla="*/ 63671350 h 382"/>
                <a:gd name="T46" fmla="*/ 262217269 w 358"/>
                <a:gd name="T47" fmla="*/ 82193800 h 382"/>
                <a:gd name="T48" fmla="*/ 211165723 w 358"/>
                <a:gd name="T49" fmla="*/ 241951564 h 382"/>
                <a:gd name="T50" fmla="*/ 154313721 w 358"/>
                <a:gd name="T51" fmla="*/ 208379857 h 382"/>
                <a:gd name="T52" fmla="*/ 156633903 w 358"/>
                <a:gd name="T53" fmla="*/ 219955974 h 382"/>
                <a:gd name="T54" fmla="*/ 213486982 w 358"/>
                <a:gd name="T55" fmla="*/ 253528757 h 382"/>
                <a:gd name="T56" fmla="*/ 211165723 w 358"/>
                <a:gd name="T57" fmla="*/ 241951564 h 382"/>
                <a:gd name="T58" fmla="*/ 182160215 w 358"/>
                <a:gd name="T59" fmla="*/ 120397461 h 382"/>
                <a:gd name="T60" fmla="*/ 215807164 w 358"/>
                <a:gd name="T61" fmla="*/ 225744570 h 382"/>
                <a:gd name="T62" fmla="*/ 257575828 w 358"/>
                <a:gd name="T63" fmla="*/ 104189390 h 382"/>
                <a:gd name="T64" fmla="*/ 157795071 w 358"/>
                <a:gd name="T65" fmla="*/ 275524348 h 382"/>
                <a:gd name="T66" fmla="*/ 149672280 w 358"/>
                <a:gd name="T67" fmla="*/ 250055600 h 382"/>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358"/>
                <a:gd name="T103" fmla="*/ 0 h 382"/>
                <a:gd name="T104" fmla="*/ 358 w 358"/>
                <a:gd name="T105" fmla="*/ 382 h 382"/>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358" h="382">
                  <a:moveTo>
                    <a:pt x="131" y="382"/>
                  </a:moveTo>
                  <a:cubicBezTo>
                    <a:pt x="135" y="352"/>
                    <a:pt x="135" y="320"/>
                    <a:pt x="127" y="292"/>
                  </a:cubicBezTo>
                  <a:cubicBezTo>
                    <a:pt x="0" y="220"/>
                    <a:pt x="34" y="56"/>
                    <a:pt x="140" y="23"/>
                  </a:cubicBezTo>
                  <a:cubicBezTo>
                    <a:pt x="196" y="0"/>
                    <a:pt x="272" y="14"/>
                    <a:pt x="322" y="63"/>
                  </a:cubicBezTo>
                  <a:cubicBezTo>
                    <a:pt x="358" y="99"/>
                    <a:pt x="340" y="109"/>
                    <a:pt x="340" y="109"/>
                  </a:cubicBezTo>
                  <a:cubicBezTo>
                    <a:pt x="333" y="113"/>
                    <a:pt x="333" y="113"/>
                    <a:pt x="333" y="113"/>
                  </a:cubicBezTo>
                  <a:cubicBezTo>
                    <a:pt x="337" y="130"/>
                    <a:pt x="345" y="162"/>
                    <a:pt x="344" y="166"/>
                  </a:cubicBezTo>
                  <a:cubicBezTo>
                    <a:pt x="342" y="172"/>
                    <a:pt x="336" y="178"/>
                    <a:pt x="336" y="178"/>
                  </a:cubicBezTo>
                  <a:cubicBezTo>
                    <a:pt x="354" y="239"/>
                    <a:pt x="354" y="239"/>
                    <a:pt x="354" y="239"/>
                  </a:cubicBezTo>
                  <a:cubicBezTo>
                    <a:pt x="338" y="245"/>
                    <a:pt x="338" y="245"/>
                    <a:pt x="338" y="245"/>
                  </a:cubicBezTo>
                  <a:cubicBezTo>
                    <a:pt x="341" y="265"/>
                    <a:pt x="343" y="281"/>
                    <a:pt x="341" y="300"/>
                  </a:cubicBezTo>
                  <a:cubicBezTo>
                    <a:pt x="341" y="304"/>
                    <a:pt x="330" y="313"/>
                    <a:pt x="321" y="314"/>
                  </a:cubicBezTo>
                  <a:cubicBezTo>
                    <a:pt x="267" y="317"/>
                    <a:pt x="267" y="317"/>
                    <a:pt x="267" y="317"/>
                  </a:cubicBezTo>
                  <a:cubicBezTo>
                    <a:pt x="271" y="382"/>
                    <a:pt x="271" y="382"/>
                    <a:pt x="271" y="382"/>
                  </a:cubicBezTo>
                  <a:cubicBezTo>
                    <a:pt x="131" y="382"/>
                    <a:pt x="131" y="382"/>
                    <a:pt x="131" y="382"/>
                  </a:cubicBezTo>
                  <a:close/>
                  <a:moveTo>
                    <a:pt x="172" y="226"/>
                  </a:moveTo>
                  <a:cubicBezTo>
                    <a:pt x="132" y="196"/>
                    <a:pt x="132" y="196"/>
                    <a:pt x="132" y="196"/>
                  </a:cubicBezTo>
                  <a:cubicBezTo>
                    <a:pt x="129" y="193"/>
                    <a:pt x="125" y="194"/>
                    <a:pt x="123" y="197"/>
                  </a:cubicBezTo>
                  <a:cubicBezTo>
                    <a:pt x="123" y="197"/>
                    <a:pt x="123" y="197"/>
                    <a:pt x="123" y="197"/>
                  </a:cubicBezTo>
                  <a:cubicBezTo>
                    <a:pt x="121" y="201"/>
                    <a:pt x="122" y="205"/>
                    <a:pt x="125" y="208"/>
                  </a:cubicBezTo>
                  <a:cubicBezTo>
                    <a:pt x="165" y="238"/>
                    <a:pt x="165" y="238"/>
                    <a:pt x="165" y="238"/>
                  </a:cubicBezTo>
                  <a:cubicBezTo>
                    <a:pt x="168" y="240"/>
                    <a:pt x="172" y="239"/>
                    <a:pt x="174" y="236"/>
                  </a:cubicBezTo>
                  <a:cubicBezTo>
                    <a:pt x="174" y="236"/>
                    <a:pt x="174" y="236"/>
                    <a:pt x="174" y="236"/>
                  </a:cubicBezTo>
                  <a:cubicBezTo>
                    <a:pt x="176" y="233"/>
                    <a:pt x="175" y="228"/>
                    <a:pt x="172" y="226"/>
                  </a:cubicBezTo>
                  <a:close/>
                  <a:moveTo>
                    <a:pt x="263" y="136"/>
                  </a:moveTo>
                  <a:cubicBezTo>
                    <a:pt x="288" y="136"/>
                    <a:pt x="288" y="136"/>
                    <a:pt x="288" y="136"/>
                  </a:cubicBezTo>
                  <a:cubicBezTo>
                    <a:pt x="288" y="125"/>
                    <a:pt x="288" y="125"/>
                    <a:pt x="288" y="125"/>
                  </a:cubicBezTo>
                  <a:cubicBezTo>
                    <a:pt x="263" y="125"/>
                    <a:pt x="263" y="125"/>
                    <a:pt x="263" y="125"/>
                  </a:cubicBezTo>
                  <a:cubicBezTo>
                    <a:pt x="263" y="136"/>
                    <a:pt x="263" y="136"/>
                    <a:pt x="263" y="136"/>
                  </a:cubicBezTo>
                  <a:close/>
                  <a:moveTo>
                    <a:pt x="171" y="70"/>
                  </a:moveTo>
                  <a:cubicBezTo>
                    <a:pt x="158" y="48"/>
                    <a:pt x="158" y="48"/>
                    <a:pt x="158" y="48"/>
                  </a:cubicBezTo>
                  <a:cubicBezTo>
                    <a:pt x="148" y="54"/>
                    <a:pt x="148" y="54"/>
                    <a:pt x="148" y="54"/>
                  </a:cubicBezTo>
                  <a:cubicBezTo>
                    <a:pt x="161" y="76"/>
                    <a:pt x="161" y="76"/>
                    <a:pt x="161" y="76"/>
                  </a:cubicBezTo>
                  <a:cubicBezTo>
                    <a:pt x="171" y="70"/>
                    <a:pt x="171" y="70"/>
                    <a:pt x="171" y="70"/>
                  </a:cubicBezTo>
                  <a:close/>
                  <a:moveTo>
                    <a:pt x="204" y="64"/>
                  </a:moveTo>
                  <a:cubicBezTo>
                    <a:pt x="204" y="39"/>
                    <a:pt x="204" y="39"/>
                    <a:pt x="204" y="39"/>
                  </a:cubicBezTo>
                  <a:cubicBezTo>
                    <a:pt x="193" y="39"/>
                    <a:pt x="193" y="39"/>
                    <a:pt x="193" y="39"/>
                  </a:cubicBezTo>
                  <a:cubicBezTo>
                    <a:pt x="193" y="64"/>
                    <a:pt x="193" y="64"/>
                    <a:pt x="193" y="64"/>
                  </a:cubicBezTo>
                  <a:cubicBezTo>
                    <a:pt x="204" y="64"/>
                    <a:pt x="204" y="64"/>
                    <a:pt x="204" y="64"/>
                  </a:cubicBezTo>
                  <a:close/>
                  <a:moveTo>
                    <a:pt x="258" y="103"/>
                  </a:moveTo>
                  <a:cubicBezTo>
                    <a:pt x="279" y="90"/>
                    <a:pt x="279" y="90"/>
                    <a:pt x="279" y="90"/>
                  </a:cubicBezTo>
                  <a:cubicBezTo>
                    <a:pt x="274" y="80"/>
                    <a:pt x="274" y="80"/>
                    <a:pt x="274" y="80"/>
                  </a:cubicBezTo>
                  <a:cubicBezTo>
                    <a:pt x="252" y="93"/>
                    <a:pt x="252" y="93"/>
                    <a:pt x="252" y="93"/>
                  </a:cubicBezTo>
                  <a:cubicBezTo>
                    <a:pt x="258" y="103"/>
                    <a:pt x="258" y="103"/>
                    <a:pt x="258" y="103"/>
                  </a:cubicBezTo>
                  <a:close/>
                  <a:moveTo>
                    <a:pt x="236" y="76"/>
                  </a:moveTo>
                  <a:cubicBezTo>
                    <a:pt x="249" y="55"/>
                    <a:pt x="249" y="55"/>
                    <a:pt x="249" y="55"/>
                  </a:cubicBezTo>
                  <a:cubicBezTo>
                    <a:pt x="239" y="49"/>
                    <a:pt x="239" y="49"/>
                    <a:pt x="239" y="49"/>
                  </a:cubicBezTo>
                  <a:cubicBezTo>
                    <a:pt x="226" y="71"/>
                    <a:pt x="226" y="71"/>
                    <a:pt x="226" y="71"/>
                  </a:cubicBezTo>
                  <a:cubicBezTo>
                    <a:pt x="236" y="76"/>
                    <a:pt x="236" y="76"/>
                    <a:pt x="236" y="76"/>
                  </a:cubicBezTo>
                  <a:close/>
                  <a:moveTo>
                    <a:pt x="182" y="209"/>
                  </a:moveTo>
                  <a:cubicBezTo>
                    <a:pt x="142" y="178"/>
                    <a:pt x="142" y="178"/>
                    <a:pt x="142" y="178"/>
                  </a:cubicBezTo>
                  <a:cubicBezTo>
                    <a:pt x="139" y="176"/>
                    <a:pt x="135" y="177"/>
                    <a:pt x="133" y="180"/>
                  </a:cubicBezTo>
                  <a:cubicBezTo>
                    <a:pt x="133" y="180"/>
                    <a:pt x="133" y="180"/>
                    <a:pt x="133" y="180"/>
                  </a:cubicBezTo>
                  <a:cubicBezTo>
                    <a:pt x="131" y="183"/>
                    <a:pt x="132" y="188"/>
                    <a:pt x="135" y="190"/>
                  </a:cubicBezTo>
                  <a:cubicBezTo>
                    <a:pt x="175" y="221"/>
                    <a:pt x="175" y="221"/>
                    <a:pt x="175" y="221"/>
                  </a:cubicBezTo>
                  <a:cubicBezTo>
                    <a:pt x="178" y="223"/>
                    <a:pt x="182" y="222"/>
                    <a:pt x="184" y="219"/>
                  </a:cubicBezTo>
                  <a:cubicBezTo>
                    <a:pt x="184" y="219"/>
                    <a:pt x="184" y="219"/>
                    <a:pt x="184" y="219"/>
                  </a:cubicBezTo>
                  <a:cubicBezTo>
                    <a:pt x="186" y="216"/>
                    <a:pt x="185" y="211"/>
                    <a:pt x="182" y="209"/>
                  </a:cubicBezTo>
                  <a:close/>
                  <a:moveTo>
                    <a:pt x="222" y="90"/>
                  </a:moveTo>
                  <a:cubicBezTo>
                    <a:pt x="198" y="76"/>
                    <a:pt x="169" y="83"/>
                    <a:pt x="157" y="104"/>
                  </a:cubicBezTo>
                  <a:cubicBezTo>
                    <a:pt x="144" y="126"/>
                    <a:pt x="160" y="151"/>
                    <a:pt x="149" y="174"/>
                  </a:cubicBezTo>
                  <a:cubicBezTo>
                    <a:pt x="186" y="195"/>
                    <a:pt x="186" y="195"/>
                    <a:pt x="186" y="195"/>
                  </a:cubicBezTo>
                  <a:cubicBezTo>
                    <a:pt x="200" y="174"/>
                    <a:pt x="229" y="176"/>
                    <a:pt x="242" y="154"/>
                  </a:cubicBezTo>
                  <a:cubicBezTo>
                    <a:pt x="255" y="132"/>
                    <a:pt x="245" y="104"/>
                    <a:pt x="222" y="90"/>
                  </a:cubicBezTo>
                  <a:close/>
                  <a:moveTo>
                    <a:pt x="129" y="216"/>
                  </a:moveTo>
                  <a:cubicBezTo>
                    <a:pt x="125" y="224"/>
                    <a:pt x="128" y="233"/>
                    <a:pt x="136" y="238"/>
                  </a:cubicBezTo>
                  <a:cubicBezTo>
                    <a:pt x="142" y="241"/>
                    <a:pt x="150" y="240"/>
                    <a:pt x="155" y="236"/>
                  </a:cubicBezTo>
                  <a:lnTo>
                    <a:pt x="129" y="216"/>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Calibri" panose="020F0502020204030204" pitchFamily="34" charset="0"/>
                  <a:ea typeface="微软雅黑 Light" panose="020B0502040204020203" pitchFamily="34" charset="-122"/>
                </a:defRPr>
              </a:lvl1pPr>
              <a:lvl2pPr marL="742950" indent="-285750">
                <a:defRPr>
                  <a:solidFill>
                    <a:schemeClr val="tx1"/>
                  </a:solidFill>
                  <a:latin typeface="Calibri" panose="020F0502020204030204" pitchFamily="34" charset="0"/>
                  <a:ea typeface="微软雅黑 Light" panose="020B0502040204020203" pitchFamily="34" charset="-122"/>
                </a:defRPr>
              </a:lvl2pPr>
              <a:lvl3pPr marL="1143000" indent="-228600">
                <a:defRPr>
                  <a:solidFill>
                    <a:schemeClr val="tx1"/>
                  </a:solidFill>
                  <a:latin typeface="Calibri" panose="020F0502020204030204" pitchFamily="34" charset="0"/>
                  <a:ea typeface="微软雅黑 Light" panose="020B0502040204020203" pitchFamily="34" charset="-122"/>
                </a:defRPr>
              </a:lvl3pPr>
              <a:lvl4pPr marL="1600200" indent="-228600">
                <a:defRPr>
                  <a:solidFill>
                    <a:schemeClr val="tx1"/>
                  </a:solidFill>
                  <a:latin typeface="Calibri" panose="020F0502020204030204" pitchFamily="34" charset="0"/>
                  <a:ea typeface="微软雅黑 Light" panose="020B0502040204020203" pitchFamily="34" charset="-122"/>
                </a:defRPr>
              </a:lvl4pPr>
              <a:lvl5pPr marL="2057400" indent="-228600">
                <a:defRPr>
                  <a:solidFill>
                    <a:schemeClr val="tx1"/>
                  </a:solidFill>
                  <a:latin typeface="Calibri" panose="020F0502020204030204" pitchFamily="34" charset="0"/>
                  <a:ea typeface="微软雅黑 Light" panose="020B0502040204020203"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9pPr>
            </a:lstStyle>
            <a:p>
              <a:endParaRPr lang="zh-CN" altLang="en-US" sz="1707"/>
            </a:p>
          </p:txBody>
        </p:sp>
      </p:grpSp>
      <p:grpSp>
        <p:nvGrpSpPr>
          <p:cNvPr id="9" name="组合 8">
            <a:extLst>
              <a:ext uri="{FF2B5EF4-FFF2-40B4-BE49-F238E27FC236}">
                <a16:creationId xmlns:a16="http://schemas.microsoft.com/office/drawing/2014/main" id="{3A628AF3-19FE-4ABC-B83B-9E5D05DE3E2A}"/>
              </a:ext>
            </a:extLst>
          </p:cNvPr>
          <p:cNvGrpSpPr/>
          <p:nvPr/>
        </p:nvGrpSpPr>
        <p:grpSpPr>
          <a:xfrm>
            <a:off x="6300430" y="2555725"/>
            <a:ext cx="4445540" cy="2897881"/>
            <a:chOff x="6642334" y="1888133"/>
            <a:chExt cx="4688655" cy="3056359"/>
          </a:xfrm>
        </p:grpSpPr>
        <p:grpSp>
          <p:nvGrpSpPr>
            <p:cNvPr id="10" name="组合 9">
              <a:extLst>
                <a:ext uri="{FF2B5EF4-FFF2-40B4-BE49-F238E27FC236}">
                  <a16:creationId xmlns:a16="http://schemas.microsoft.com/office/drawing/2014/main" id="{4BCE164D-0914-4701-A57D-FDE66A6B4A12}"/>
                </a:ext>
              </a:extLst>
            </p:cNvPr>
            <p:cNvGrpSpPr/>
            <p:nvPr/>
          </p:nvGrpSpPr>
          <p:grpSpPr>
            <a:xfrm>
              <a:off x="6642334" y="1888133"/>
              <a:ext cx="4688655" cy="3056359"/>
              <a:chOff x="6563580" y="1888133"/>
              <a:chExt cx="4688655" cy="3056359"/>
            </a:xfrm>
          </p:grpSpPr>
          <p:sp>
            <p:nvSpPr>
              <p:cNvPr id="12" name="Freeform 23">
                <a:extLst>
                  <a:ext uri="{FF2B5EF4-FFF2-40B4-BE49-F238E27FC236}">
                    <a16:creationId xmlns:a16="http://schemas.microsoft.com/office/drawing/2014/main" id="{8999B7A8-26B4-4646-81FE-DD94E80F6828}"/>
                  </a:ext>
                </a:extLst>
              </p:cNvPr>
              <p:cNvSpPr/>
              <p:nvPr/>
            </p:nvSpPr>
            <p:spPr bwMode="auto">
              <a:xfrm rot="5400000">
                <a:off x="7379728" y="1071985"/>
                <a:ext cx="3056359" cy="4688655"/>
              </a:xfrm>
              <a:custGeom>
                <a:avLst/>
                <a:gdLst>
                  <a:gd name="T0" fmla="*/ 2147483647 w 768"/>
                  <a:gd name="T1" fmla="*/ 467981701 h 1189"/>
                  <a:gd name="T2" fmla="*/ 2147483647 w 768"/>
                  <a:gd name="T3" fmla="*/ 0 h 1189"/>
                  <a:gd name="T4" fmla="*/ 1745210502 w 768"/>
                  <a:gd name="T5" fmla="*/ 467981701 h 1189"/>
                  <a:gd name="T6" fmla="*/ 0 w 768"/>
                  <a:gd name="T7" fmla="*/ 1033204400 h 1189"/>
                  <a:gd name="T8" fmla="*/ 0 w 768"/>
                  <a:gd name="T9" fmla="*/ 1677437412 h 1189"/>
                  <a:gd name="T10" fmla="*/ 0 w 768"/>
                  <a:gd name="T11" fmla="*/ 2147483647 h 1189"/>
                  <a:gd name="T12" fmla="*/ 0 w 768"/>
                  <a:gd name="T13" fmla="*/ 2147483647 h 1189"/>
                  <a:gd name="T14" fmla="*/ 1737054542 w 768"/>
                  <a:gd name="T15" fmla="*/ 2147483647 h 1189"/>
                  <a:gd name="T16" fmla="*/ 2147483647 w 768"/>
                  <a:gd name="T17" fmla="*/ 2147483647 h 1189"/>
                  <a:gd name="T18" fmla="*/ 2147483647 w 768"/>
                  <a:gd name="T19" fmla="*/ 2147483647 h 1189"/>
                  <a:gd name="T20" fmla="*/ 2147483647 w 768"/>
                  <a:gd name="T21" fmla="*/ 2147483647 h 1189"/>
                  <a:gd name="T22" fmla="*/ 2147483647 w 768"/>
                  <a:gd name="T23" fmla="*/ 2147483647 h 1189"/>
                  <a:gd name="T24" fmla="*/ 2147483647 w 768"/>
                  <a:gd name="T25" fmla="*/ 1677437412 h 1189"/>
                  <a:gd name="T26" fmla="*/ 2147483647 w 768"/>
                  <a:gd name="T27" fmla="*/ 1033204400 h 1189"/>
                  <a:gd name="T28" fmla="*/ 2147483647 w 768"/>
                  <a:gd name="T29" fmla="*/ 467981701 h 118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68"/>
                  <a:gd name="T46" fmla="*/ 0 h 1189"/>
                  <a:gd name="T47" fmla="*/ 768 w 768"/>
                  <a:gd name="T48" fmla="*/ 1189 h 118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68" h="1189">
                    <a:moveTo>
                      <a:pt x="553" y="77"/>
                    </a:moveTo>
                    <a:cubicBezTo>
                      <a:pt x="444" y="68"/>
                      <a:pt x="384" y="0"/>
                      <a:pt x="384" y="0"/>
                    </a:cubicBezTo>
                    <a:cubicBezTo>
                      <a:pt x="384" y="0"/>
                      <a:pt x="324" y="68"/>
                      <a:pt x="214" y="77"/>
                    </a:cubicBezTo>
                    <a:cubicBezTo>
                      <a:pt x="105" y="87"/>
                      <a:pt x="0" y="133"/>
                      <a:pt x="0" y="170"/>
                    </a:cubicBezTo>
                    <a:cubicBezTo>
                      <a:pt x="0" y="276"/>
                      <a:pt x="0" y="276"/>
                      <a:pt x="0" y="276"/>
                    </a:cubicBezTo>
                    <a:cubicBezTo>
                      <a:pt x="0" y="912"/>
                      <a:pt x="0" y="912"/>
                      <a:pt x="0" y="912"/>
                    </a:cubicBezTo>
                    <a:cubicBezTo>
                      <a:pt x="0" y="1018"/>
                      <a:pt x="0" y="1018"/>
                      <a:pt x="0" y="1018"/>
                    </a:cubicBezTo>
                    <a:cubicBezTo>
                      <a:pt x="0" y="1055"/>
                      <a:pt x="104" y="1101"/>
                      <a:pt x="213" y="1111"/>
                    </a:cubicBezTo>
                    <a:cubicBezTo>
                      <a:pt x="323" y="1121"/>
                      <a:pt x="382" y="1189"/>
                      <a:pt x="382" y="1189"/>
                    </a:cubicBezTo>
                    <a:cubicBezTo>
                      <a:pt x="382" y="1189"/>
                      <a:pt x="443" y="1121"/>
                      <a:pt x="553" y="1111"/>
                    </a:cubicBezTo>
                    <a:cubicBezTo>
                      <a:pt x="662" y="1101"/>
                      <a:pt x="768" y="1055"/>
                      <a:pt x="768" y="1018"/>
                    </a:cubicBezTo>
                    <a:cubicBezTo>
                      <a:pt x="768" y="912"/>
                      <a:pt x="768" y="912"/>
                      <a:pt x="768" y="912"/>
                    </a:cubicBezTo>
                    <a:cubicBezTo>
                      <a:pt x="768" y="276"/>
                      <a:pt x="768" y="276"/>
                      <a:pt x="768" y="276"/>
                    </a:cubicBezTo>
                    <a:cubicBezTo>
                      <a:pt x="768" y="170"/>
                      <a:pt x="768" y="170"/>
                      <a:pt x="768" y="170"/>
                    </a:cubicBezTo>
                    <a:cubicBezTo>
                      <a:pt x="768" y="133"/>
                      <a:pt x="663" y="87"/>
                      <a:pt x="553" y="77"/>
                    </a:cubicBezTo>
                    <a:close/>
                  </a:path>
                </a:pathLst>
              </a:custGeom>
              <a:solidFill>
                <a:srgbClr val="0066BE">
                  <a:alpha val="79999"/>
                </a:srgbClr>
              </a:solidFill>
              <a:ln>
                <a:noFill/>
              </a:ln>
            </p:spPr>
            <p:txBody>
              <a:bodyPr/>
              <a:lstStyle>
                <a:lvl1pPr>
                  <a:defRPr>
                    <a:solidFill>
                      <a:schemeClr val="tx1"/>
                    </a:solidFill>
                    <a:latin typeface="Calibri" panose="020F0502020204030204" pitchFamily="34" charset="0"/>
                    <a:ea typeface="微软雅黑 Light" panose="020B0502040204020203" pitchFamily="34" charset="-122"/>
                  </a:defRPr>
                </a:lvl1pPr>
                <a:lvl2pPr marL="742950" indent="-285750">
                  <a:defRPr>
                    <a:solidFill>
                      <a:schemeClr val="tx1"/>
                    </a:solidFill>
                    <a:latin typeface="Calibri" panose="020F0502020204030204" pitchFamily="34" charset="0"/>
                    <a:ea typeface="微软雅黑 Light" panose="020B0502040204020203" pitchFamily="34" charset="-122"/>
                  </a:defRPr>
                </a:lvl2pPr>
                <a:lvl3pPr marL="1143000" indent="-228600">
                  <a:defRPr>
                    <a:solidFill>
                      <a:schemeClr val="tx1"/>
                    </a:solidFill>
                    <a:latin typeface="Calibri" panose="020F0502020204030204" pitchFamily="34" charset="0"/>
                    <a:ea typeface="微软雅黑 Light" panose="020B0502040204020203" pitchFamily="34" charset="-122"/>
                  </a:defRPr>
                </a:lvl3pPr>
                <a:lvl4pPr marL="1600200" indent="-228600">
                  <a:defRPr>
                    <a:solidFill>
                      <a:schemeClr val="tx1"/>
                    </a:solidFill>
                    <a:latin typeface="Calibri" panose="020F0502020204030204" pitchFamily="34" charset="0"/>
                    <a:ea typeface="微软雅黑 Light" panose="020B0502040204020203" pitchFamily="34" charset="-122"/>
                  </a:defRPr>
                </a:lvl4pPr>
                <a:lvl5pPr marL="2057400" indent="-228600">
                  <a:defRPr>
                    <a:solidFill>
                      <a:schemeClr val="tx1"/>
                    </a:solidFill>
                    <a:latin typeface="Calibri" panose="020F0502020204030204" pitchFamily="34" charset="0"/>
                    <a:ea typeface="微软雅黑 Light" panose="020B0502040204020203"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9pPr>
              </a:lstStyle>
              <a:p>
                <a:endParaRPr lang="zh-CN" altLang="en-US" sz="2275">
                  <a:latin typeface="微软雅黑" panose="020B0503020204020204" pitchFamily="34" charset="-122"/>
                  <a:ea typeface="微软雅黑" panose="020B0503020204020204" pitchFamily="34" charset="-122"/>
                </a:endParaRPr>
              </a:p>
            </p:txBody>
          </p:sp>
          <p:sp>
            <p:nvSpPr>
              <p:cNvPr id="13" name="矩形 12">
                <a:extLst>
                  <a:ext uri="{FF2B5EF4-FFF2-40B4-BE49-F238E27FC236}">
                    <a16:creationId xmlns:a16="http://schemas.microsoft.com/office/drawing/2014/main" id="{46FFE6A5-5BF5-4AD9-AD41-A9C7AB3D38DB}"/>
                  </a:ext>
                </a:extLst>
              </p:cNvPr>
              <p:cNvSpPr/>
              <p:nvPr/>
            </p:nvSpPr>
            <p:spPr>
              <a:xfrm>
                <a:off x="7134322" y="2525278"/>
                <a:ext cx="3737670" cy="1760458"/>
              </a:xfrm>
              <a:prstGeom prst="rect">
                <a:avLst/>
              </a:prstGeom>
            </p:spPr>
            <p:txBody>
              <a:bodyPr wrap="square" anchor="ctr">
                <a:spAutoFit/>
              </a:bodyPr>
              <a:lstStyle/>
              <a:p>
                <a:pPr>
                  <a:lnSpc>
                    <a:spcPct val="120000"/>
                  </a:lnSpc>
                  <a:spcBef>
                    <a:spcPts val="569"/>
                  </a:spcBef>
                  <a:spcAft>
                    <a:spcPts val="569"/>
                  </a:spcAft>
                </a:pPr>
                <a:r>
                  <a:rPr lang="zh-CN" altLang="en-US" sz="2181"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如何科学合理测试计算机系统的综合性能</a:t>
                </a:r>
                <a:r>
                  <a:rPr lang="en-US" altLang="zh-CN" sz="2181"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a:t>
                </a:r>
                <a:r>
                  <a:rPr lang="zh-CN" altLang="en-US" sz="2181"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有哪些常用测试工具</a:t>
                </a:r>
                <a:r>
                  <a:rPr lang="en-US" altLang="zh-CN" sz="2181"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a:t>
                </a:r>
                <a:r>
                  <a:rPr lang="zh-CN" altLang="en-US" sz="2181"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测试结果能否真实反映计算机的实际性能</a:t>
                </a:r>
                <a:r>
                  <a:rPr lang="en-US" altLang="zh-CN" sz="2181"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a:t>
                </a:r>
              </a:p>
            </p:txBody>
          </p:sp>
        </p:grpSp>
        <p:sp>
          <p:nvSpPr>
            <p:cNvPr id="11" name="Freeform 72">
              <a:extLst>
                <a:ext uri="{FF2B5EF4-FFF2-40B4-BE49-F238E27FC236}">
                  <a16:creationId xmlns:a16="http://schemas.microsoft.com/office/drawing/2014/main" id="{41848F4A-D585-4DAD-9CC8-FF36696207F0}"/>
                </a:ext>
              </a:extLst>
            </p:cNvPr>
            <p:cNvSpPr>
              <a:spLocks noEditPoints="1"/>
            </p:cNvSpPr>
            <p:nvPr/>
          </p:nvSpPr>
          <p:spPr bwMode="auto">
            <a:xfrm>
              <a:off x="10124736" y="4321756"/>
              <a:ext cx="584007" cy="622736"/>
            </a:xfrm>
            <a:custGeom>
              <a:avLst/>
              <a:gdLst>
                <a:gd name="T0" fmla="*/ 147352097 w 358"/>
                <a:gd name="T1" fmla="*/ 338038029 h 382"/>
                <a:gd name="T2" fmla="*/ 373602235 w 358"/>
                <a:gd name="T3" fmla="*/ 72933121 h 382"/>
                <a:gd name="T4" fmla="*/ 386364314 w 358"/>
                <a:gd name="T5" fmla="*/ 130815858 h 382"/>
                <a:gd name="T6" fmla="*/ 389845664 w 358"/>
                <a:gd name="T7" fmla="*/ 206064418 h 382"/>
                <a:gd name="T8" fmla="*/ 392165847 w 358"/>
                <a:gd name="T9" fmla="*/ 283627374 h 382"/>
                <a:gd name="T10" fmla="*/ 372441067 w 358"/>
                <a:gd name="T11" fmla="*/ 363506778 h 382"/>
                <a:gd name="T12" fmla="*/ 314428974 w 358"/>
                <a:gd name="T13" fmla="*/ 442227386 h 382"/>
                <a:gd name="T14" fmla="*/ 199563735 w 358"/>
                <a:gd name="T15" fmla="*/ 261631717 h 382"/>
                <a:gd name="T16" fmla="*/ 142711733 w 358"/>
                <a:gd name="T17" fmla="*/ 228060009 h 382"/>
                <a:gd name="T18" fmla="*/ 145031915 w 358"/>
                <a:gd name="T19" fmla="*/ 240793845 h 382"/>
                <a:gd name="T20" fmla="*/ 201883917 w 358"/>
                <a:gd name="T21" fmla="*/ 273208909 h 382"/>
                <a:gd name="T22" fmla="*/ 199563735 w 358"/>
                <a:gd name="T23" fmla="*/ 261631717 h 382"/>
                <a:gd name="T24" fmla="*/ 334152677 w 358"/>
                <a:gd name="T25" fmla="*/ 157442360 h 382"/>
                <a:gd name="T26" fmla="*/ 305147169 w 358"/>
                <a:gd name="T27" fmla="*/ 144707447 h 382"/>
                <a:gd name="T28" fmla="*/ 198403644 w 358"/>
                <a:gd name="T29" fmla="*/ 81036080 h 382"/>
                <a:gd name="T30" fmla="*/ 171717241 w 358"/>
                <a:gd name="T31" fmla="*/ 62513631 h 382"/>
                <a:gd name="T32" fmla="*/ 198403644 w 358"/>
                <a:gd name="T33" fmla="*/ 81036080 h 382"/>
                <a:gd name="T34" fmla="*/ 236692035 w 358"/>
                <a:gd name="T35" fmla="*/ 45148917 h 382"/>
                <a:gd name="T36" fmla="*/ 223928879 w 358"/>
                <a:gd name="T37" fmla="*/ 74090841 h 382"/>
                <a:gd name="T38" fmla="*/ 299345636 w 358"/>
                <a:gd name="T39" fmla="*/ 119239741 h 382"/>
                <a:gd name="T40" fmla="*/ 317909247 w 358"/>
                <a:gd name="T41" fmla="*/ 92613273 h 382"/>
                <a:gd name="T42" fmla="*/ 299345636 w 358"/>
                <a:gd name="T43" fmla="*/ 119239741 h 382"/>
                <a:gd name="T44" fmla="*/ 288903740 w 358"/>
                <a:gd name="T45" fmla="*/ 63671350 h 382"/>
                <a:gd name="T46" fmla="*/ 262217269 w 358"/>
                <a:gd name="T47" fmla="*/ 82193800 h 382"/>
                <a:gd name="T48" fmla="*/ 211165723 w 358"/>
                <a:gd name="T49" fmla="*/ 241951564 h 382"/>
                <a:gd name="T50" fmla="*/ 154313721 w 358"/>
                <a:gd name="T51" fmla="*/ 208379857 h 382"/>
                <a:gd name="T52" fmla="*/ 156633903 w 358"/>
                <a:gd name="T53" fmla="*/ 219955974 h 382"/>
                <a:gd name="T54" fmla="*/ 213486982 w 358"/>
                <a:gd name="T55" fmla="*/ 253528757 h 382"/>
                <a:gd name="T56" fmla="*/ 211165723 w 358"/>
                <a:gd name="T57" fmla="*/ 241951564 h 382"/>
                <a:gd name="T58" fmla="*/ 182160215 w 358"/>
                <a:gd name="T59" fmla="*/ 120397461 h 382"/>
                <a:gd name="T60" fmla="*/ 215807164 w 358"/>
                <a:gd name="T61" fmla="*/ 225744570 h 382"/>
                <a:gd name="T62" fmla="*/ 257575828 w 358"/>
                <a:gd name="T63" fmla="*/ 104189390 h 382"/>
                <a:gd name="T64" fmla="*/ 157795071 w 358"/>
                <a:gd name="T65" fmla="*/ 275524348 h 382"/>
                <a:gd name="T66" fmla="*/ 149672280 w 358"/>
                <a:gd name="T67" fmla="*/ 250055600 h 382"/>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358"/>
                <a:gd name="T103" fmla="*/ 0 h 382"/>
                <a:gd name="T104" fmla="*/ 358 w 358"/>
                <a:gd name="T105" fmla="*/ 382 h 382"/>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358" h="382">
                  <a:moveTo>
                    <a:pt x="131" y="382"/>
                  </a:moveTo>
                  <a:cubicBezTo>
                    <a:pt x="135" y="352"/>
                    <a:pt x="135" y="320"/>
                    <a:pt x="127" y="292"/>
                  </a:cubicBezTo>
                  <a:cubicBezTo>
                    <a:pt x="0" y="220"/>
                    <a:pt x="34" y="56"/>
                    <a:pt x="140" y="23"/>
                  </a:cubicBezTo>
                  <a:cubicBezTo>
                    <a:pt x="196" y="0"/>
                    <a:pt x="272" y="14"/>
                    <a:pt x="322" y="63"/>
                  </a:cubicBezTo>
                  <a:cubicBezTo>
                    <a:pt x="358" y="99"/>
                    <a:pt x="340" y="109"/>
                    <a:pt x="340" y="109"/>
                  </a:cubicBezTo>
                  <a:cubicBezTo>
                    <a:pt x="333" y="113"/>
                    <a:pt x="333" y="113"/>
                    <a:pt x="333" y="113"/>
                  </a:cubicBezTo>
                  <a:cubicBezTo>
                    <a:pt x="337" y="130"/>
                    <a:pt x="345" y="162"/>
                    <a:pt x="344" y="166"/>
                  </a:cubicBezTo>
                  <a:cubicBezTo>
                    <a:pt x="342" y="172"/>
                    <a:pt x="336" y="178"/>
                    <a:pt x="336" y="178"/>
                  </a:cubicBezTo>
                  <a:cubicBezTo>
                    <a:pt x="354" y="239"/>
                    <a:pt x="354" y="239"/>
                    <a:pt x="354" y="239"/>
                  </a:cubicBezTo>
                  <a:cubicBezTo>
                    <a:pt x="338" y="245"/>
                    <a:pt x="338" y="245"/>
                    <a:pt x="338" y="245"/>
                  </a:cubicBezTo>
                  <a:cubicBezTo>
                    <a:pt x="341" y="265"/>
                    <a:pt x="343" y="281"/>
                    <a:pt x="341" y="300"/>
                  </a:cubicBezTo>
                  <a:cubicBezTo>
                    <a:pt x="341" y="304"/>
                    <a:pt x="330" y="313"/>
                    <a:pt x="321" y="314"/>
                  </a:cubicBezTo>
                  <a:cubicBezTo>
                    <a:pt x="267" y="317"/>
                    <a:pt x="267" y="317"/>
                    <a:pt x="267" y="317"/>
                  </a:cubicBezTo>
                  <a:cubicBezTo>
                    <a:pt x="271" y="382"/>
                    <a:pt x="271" y="382"/>
                    <a:pt x="271" y="382"/>
                  </a:cubicBezTo>
                  <a:cubicBezTo>
                    <a:pt x="131" y="382"/>
                    <a:pt x="131" y="382"/>
                    <a:pt x="131" y="382"/>
                  </a:cubicBezTo>
                  <a:close/>
                  <a:moveTo>
                    <a:pt x="172" y="226"/>
                  </a:moveTo>
                  <a:cubicBezTo>
                    <a:pt x="132" y="196"/>
                    <a:pt x="132" y="196"/>
                    <a:pt x="132" y="196"/>
                  </a:cubicBezTo>
                  <a:cubicBezTo>
                    <a:pt x="129" y="193"/>
                    <a:pt x="125" y="194"/>
                    <a:pt x="123" y="197"/>
                  </a:cubicBezTo>
                  <a:cubicBezTo>
                    <a:pt x="123" y="197"/>
                    <a:pt x="123" y="197"/>
                    <a:pt x="123" y="197"/>
                  </a:cubicBezTo>
                  <a:cubicBezTo>
                    <a:pt x="121" y="201"/>
                    <a:pt x="122" y="205"/>
                    <a:pt x="125" y="208"/>
                  </a:cubicBezTo>
                  <a:cubicBezTo>
                    <a:pt x="165" y="238"/>
                    <a:pt x="165" y="238"/>
                    <a:pt x="165" y="238"/>
                  </a:cubicBezTo>
                  <a:cubicBezTo>
                    <a:pt x="168" y="240"/>
                    <a:pt x="172" y="239"/>
                    <a:pt x="174" y="236"/>
                  </a:cubicBezTo>
                  <a:cubicBezTo>
                    <a:pt x="174" y="236"/>
                    <a:pt x="174" y="236"/>
                    <a:pt x="174" y="236"/>
                  </a:cubicBezTo>
                  <a:cubicBezTo>
                    <a:pt x="176" y="233"/>
                    <a:pt x="175" y="228"/>
                    <a:pt x="172" y="226"/>
                  </a:cubicBezTo>
                  <a:close/>
                  <a:moveTo>
                    <a:pt x="263" y="136"/>
                  </a:moveTo>
                  <a:cubicBezTo>
                    <a:pt x="288" y="136"/>
                    <a:pt x="288" y="136"/>
                    <a:pt x="288" y="136"/>
                  </a:cubicBezTo>
                  <a:cubicBezTo>
                    <a:pt x="288" y="125"/>
                    <a:pt x="288" y="125"/>
                    <a:pt x="288" y="125"/>
                  </a:cubicBezTo>
                  <a:cubicBezTo>
                    <a:pt x="263" y="125"/>
                    <a:pt x="263" y="125"/>
                    <a:pt x="263" y="125"/>
                  </a:cubicBezTo>
                  <a:cubicBezTo>
                    <a:pt x="263" y="136"/>
                    <a:pt x="263" y="136"/>
                    <a:pt x="263" y="136"/>
                  </a:cubicBezTo>
                  <a:close/>
                  <a:moveTo>
                    <a:pt x="171" y="70"/>
                  </a:moveTo>
                  <a:cubicBezTo>
                    <a:pt x="158" y="48"/>
                    <a:pt x="158" y="48"/>
                    <a:pt x="158" y="48"/>
                  </a:cubicBezTo>
                  <a:cubicBezTo>
                    <a:pt x="148" y="54"/>
                    <a:pt x="148" y="54"/>
                    <a:pt x="148" y="54"/>
                  </a:cubicBezTo>
                  <a:cubicBezTo>
                    <a:pt x="161" y="76"/>
                    <a:pt x="161" y="76"/>
                    <a:pt x="161" y="76"/>
                  </a:cubicBezTo>
                  <a:cubicBezTo>
                    <a:pt x="171" y="70"/>
                    <a:pt x="171" y="70"/>
                    <a:pt x="171" y="70"/>
                  </a:cubicBezTo>
                  <a:close/>
                  <a:moveTo>
                    <a:pt x="204" y="64"/>
                  </a:moveTo>
                  <a:cubicBezTo>
                    <a:pt x="204" y="39"/>
                    <a:pt x="204" y="39"/>
                    <a:pt x="204" y="39"/>
                  </a:cubicBezTo>
                  <a:cubicBezTo>
                    <a:pt x="193" y="39"/>
                    <a:pt x="193" y="39"/>
                    <a:pt x="193" y="39"/>
                  </a:cubicBezTo>
                  <a:cubicBezTo>
                    <a:pt x="193" y="64"/>
                    <a:pt x="193" y="64"/>
                    <a:pt x="193" y="64"/>
                  </a:cubicBezTo>
                  <a:cubicBezTo>
                    <a:pt x="204" y="64"/>
                    <a:pt x="204" y="64"/>
                    <a:pt x="204" y="64"/>
                  </a:cubicBezTo>
                  <a:close/>
                  <a:moveTo>
                    <a:pt x="258" y="103"/>
                  </a:moveTo>
                  <a:cubicBezTo>
                    <a:pt x="279" y="90"/>
                    <a:pt x="279" y="90"/>
                    <a:pt x="279" y="90"/>
                  </a:cubicBezTo>
                  <a:cubicBezTo>
                    <a:pt x="274" y="80"/>
                    <a:pt x="274" y="80"/>
                    <a:pt x="274" y="80"/>
                  </a:cubicBezTo>
                  <a:cubicBezTo>
                    <a:pt x="252" y="93"/>
                    <a:pt x="252" y="93"/>
                    <a:pt x="252" y="93"/>
                  </a:cubicBezTo>
                  <a:cubicBezTo>
                    <a:pt x="258" y="103"/>
                    <a:pt x="258" y="103"/>
                    <a:pt x="258" y="103"/>
                  </a:cubicBezTo>
                  <a:close/>
                  <a:moveTo>
                    <a:pt x="236" y="76"/>
                  </a:moveTo>
                  <a:cubicBezTo>
                    <a:pt x="249" y="55"/>
                    <a:pt x="249" y="55"/>
                    <a:pt x="249" y="55"/>
                  </a:cubicBezTo>
                  <a:cubicBezTo>
                    <a:pt x="239" y="49"/>
                    <a:pt x="239" y="49"/>
                    <a:pt x="239" y="49"/>
                  </a:cubicBezTo>
                  <a:cubicBezTo>
                    <a:pt x="226" y="71"/>
                    <a:pt x="226" y="71"/>
                    <a:pt x="226" y="71"/>
                  </a:cubicBezTo>
                  <a:cubicBezTo>
                    <a:pt x="236" y="76"/>
                    <a:pt x="236" y="76"/>
                    <a:pt x="236" y="76"/>
                  </a:cubicBezTo>
                  <a:close/>
                  <a:moveTo>
                    <a:pt x="182" y="209"/>
                  </a:moveTo>
                  <a:cubicBezTo>
                    <a:pt x="142" y="178"/>
                    <a:pt x="142" y="178"/>
                    <a:pt x="142" y="178"/>
                  </a:cubicBezTo>
                  <a:cubicBezTo>
                    <a:pt x="139" y="176"/>
                    <a:pt x="135" y="177"/>
                    <a:pt x="133" y="180"/>
                  </a:cubicBezTo>
                  <a:cubicBezTo>
                    <a:pt x="133" y="180"/>
                    <a:pt x="133" y="180"/>
                    <a:pt x="133" y="180"/>
                  </a:cubicBezTo>
                  <a:cubicBezTo>
                    <a:pt x="131" y="183"/>
                    <a:pt x="132" y="188"/>
                    <a:pt x="135" y="190"/>
                  </a:cubicBezTo>
                  <a:cubicBezTo>
                    <a:pt x="175" y="221"/>
                    <a:pt x="175" y="221"/>
                    <a:pt x="175" y="221"/>
                  </a:cubicBezTo>
                  <a:cubicBezTo>
                    <a:pt x="178" y="223"/>
                    <a:pt x="182" y="222"/>
                    <a:pt x="184" y="219"/>
                  </a:cubicBezTo>
                  <a:cubicBezTo>
                    <a:pt x="184" y="219"/>
                    <a:pt x="184" y="219"/>
                    <a:pt x="184" y="219"/>
                  </a:cubicBezTo>
                  <a:cubicBezTo>
                    <a:pt x="186" y="216"/>
                    <a:pt x="185" y="211"/>
                    <a:pt x="182" y="209"/>
                  </a:cubicBezTo>
                  <a:close/>
                  <a:moveTo>
                    <a:pt x="222" y="90"/>
                  </a:moveTo>
                  <a:cubicBezTo>
                    <a:pt x="198" y="76"/>
                    <a:pt x="169" y="83"/>
                    <a:pt x="157" y="104"/>
                  </a:cubicBezTo>
                  <a:cubicBezTo>
                    <a:pt x="144" y="126"/>
                    <a:pt x="160" y="151"/>
                    <a:pt x="149" y="174"/>
                  </a:cubicBezTo>
                  <a:cubicBezTo>
                    <a:pt x="186" y="195"/>
                    <a:pt x="186" y="195"/>
                    <a:pt x="186" y="195"/>
                  </a:cubicBezTo>
                  <a:cubicBezTo>
                    <a:pt x="200" y="174"/>
                    <a:pt x="229" y="176"/>
                    <a:pt x="242" y="154"/>
                  </a:cubicBezTo>
                  <a:cubicBezTo>
                    <a:pt x="255" y="132"/>
                    <a:pt x="245" y="104"/>
                    <a:pt x="222" y="90"/>
                  </a:cubicBezTo>
                  <a:close/>
                  <a:moveTo>
                    <a:pt x="129" y="216"/>
                  </a:moveTo>
                  <a:cubicBezTo>
                    <a:pt x="125" y="224"/>
                    <a:pt x="128" y="233"/>
                    <a:pt x="136" y="238"/>
                  </a:cubicBezTo>
                  <a:cubicBezTo>
                    <a:pt x="142" y="241"/>
                    <a:pt x="150" y="240"/>
                    <a:pt x="155" y="236"/>
                  </a:cubicBezTo>
                  <a:lnTo>
                    <a:pt x="129" y="216"/>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Calibri" panose="020F0502020204030204" pitchFamily="34" charset="0"/>
                  <a:ea typeface="微软雅黑 Light" panose="020B0502040204020203" pitchFamily="34" charset="-122"/>
                </a:defRPr>
              </a:lvl1pPr>
              <a:lvl2pPr marL="742950" indent="-285750">
                <a:defRPr>
                  <a:solidFill>
                    <a:schemeClr val="tx1"/>
                  </a:solidFill>
                  <a:latin typeface="Calibri" panose="020F0502020204030204" pitchFamily="34" charset="0"/>
                  <a:ea typeface="微软雅黑 Light" panose="020B0502040204020203" pitchFamily="34" charset="-122"/>
                </a:defRPr>
              </a:lvl2pPr>
              <a:lvl3pPr marL="1143000" indent="-228600">
                <a:defRPr>
                  <a:solidFill>
                    <a:schemeClr val="tx1"/>
                  </a:solidFill>
                  <a:latin typeface="Calibri" panose="020F0502020204030204" pitchFamily="34" charset="0"/>
                  <a:ea typeface="微软雅黑 Light" panose="020B0502040204020203" pitchFamily="34" charset="-122"/>
                </a:defRPr>
              </a:lvl3pPr>
              <a:lvl4pPr marL="1600200" indent="-228600">
                <a:defRPr>
                  <a:solidFill>
                    <a:schemeClr val="tx1"/>
                  </a:solidFill>
                  <a:latin typeface="Calibri" panose="020F0502020204030204" pitchFamily="34" charset="0"/>
                  <a:ea typeface="微软雅黑 Light" panose="020B0502040204020203" pitchFamily="34" charset="-122"/>
                </a:defRPr>
              </a:lvl4pPr>
              <a:lvl5pPr marL="2057400" indent="-228600">
                <a:defRPr>
                  <a:solidFill>
                    <a:schemeClr val="tx1"/>
                  </a:solidFill>
                  <a:latin typeface="Calibri" panose="020F0502020204030204" pitchFamily="34" charset="0"/>
                  <a:ea typeface="微软雅黑 Light" panose="020B0502040204020203"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9pPr>
            </a:lstStyle>
            <a:p>
              <a:endParaRPr lang="zh-CN" altLang="en-US" sz="1707"/>
            </a:p>
          </p:txBody>
        </p:sp>
      </p:grpSp>
    </p:spTree>
    <p:extLst>
      <p:ext uri="{BB962C8B-B14F-4D97-AF65-F5344CB8AC3E}">
        <p14:creationId xmlns:p14="http://schemas.microsoft.com/office/powerpoint/2010/main" val="3194057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5"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vertical)">
                                      <p:cBhvr>
                                        <p:cTn id="7" dur="500"/>
                                        <p:tgtEl>
                                          <p:spTgt spid="4"/>
                                        </p:tgtEl>
                                      </p:cBhvr>
                                    </p:animEffect>
                                  </p:childTnLst>
                                </p:cTn>
                              </p:par>
                            </p:childTnLst>
                          </p:cTn>
                        </p:par>
                        <p:par>
                          <p:cTn id="8" fill="hold">
                            <p:stCondLst>
                              <p:cond delay="500"/>
                            </p:stCondLst>
                            <p:childTnLst>
                              <p:par>
                                <p:cTn id="9" presetID="3" presetClass="entr" presetSubtype="5"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blinds(vertical)">
                                      <p:cBhvr>
                                        <p:cTn id="1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F892EF-3DE1-4E3F-BEEA-B41858561DD0}"/>
              </a:ext>
            </a:extLst>
          </p:cNvPr>
          <p:cNvSpPr>
            <a:spLocks noGrp="1"/>
          </p:cNvSpPr>
          <p:nvPr>
            <p:ph type="title"/>
          </p:nvPr>
        </p:nvSpPr>
        <p:spPr>
          <a:xfrm>
            <a:off x="487822" y="257614"/>
            <a:ext cx="10515600" cy="617641"/>
          </a:xfrm>
        </p:spPr>
        <p:txBody>
          <a:bodyPr/>
          <a:lstStyle/>
          <a:p>
            <a:r>
              <a:rPr lang="zh-CN" altLang="en-US" dirty="0"/>
              <a:t>莱布尼兹乘法机</a:t>
            </a:r>
          </a:p>
        </p:txBody>
      </p:sp>
      <p:sp>
        <p:nvSpPr>
          <p:cNvPr id="3" name="内容占位符 2">
            <a:extLst>
              <a:ext uri="{FF2B5EF4-FFF2-40B4-BE49-F238E27FC236}">
                <a16:creationId xmlns:a16="http://schemas.microsoft.com/office/drawing/2014/main" id="{FF471325-E9B4-4DA0-94EE-6F8ABCF87D88}"/>
              </a:ext>
            </a:extLst>
          </p:cNvPr>
          <p:cNvSpPr>
            <a:spLocks noGrp="1"/>
          </p:cNvSpPr>
          <p:nvPr>
            <p:ph idx="1"/>
          </p:nvPr>
        </p:nvSpPr>
        <p:spPr>
          <a:xfrm>
            <a:off x="624911" y="3882651"/>
            <a:ext cx="10942178" cy="3028514"/>
          </a:xfrm>
        </p:spPr>
        <p:txBody>
          <a:bodyPr>
            <a:normAutofit/>
          </a:bodyPr>
          <a:lstStyle/>
          <a:p>
            <a:r>
              <a:rPr lang="en-US" altLang="zh-CN" sz="2400" dirty="0"/>
              <a:t>1673</a:t>
            </a:r>
            <a:r>
              <a:rPr lang="zh-CN" altLang="en-US" sz="2400" dirty="0"/>
              <a:t>年，德国数学家莱布尼兹发明乘法机</a:t>
            </a:r>
          </a:p>
          <a:p>
            <a:r>
              <a:rPr lang="zh-CN" altLang="en-US" sz="2400" b="1" dirty="0">
                <a:solidFill>
                  <a:srgbClr val="18978B"/>
                </a:solidFill>
              </a:rPr>
              <a:t>步进轮</a:t>
            </a:r>
            <a:r>
              <a:rPr lang="zh-CN" altLang="en-US" sz="2400" dirty="0"/>
              <a:t>可利用多次加法完成乘法</a:t>
            </a:r>
          </a:p>
          <a:p>
            <a:r>
              <a:rPr lang="zh-CN" altLang="en-US" sz="2400" dirty="0"/>
              <a:t>可以运行完整四则运算</a:t>
            </a:r>
          </a:p>
          <a:p>
            <a:r>
              <a:rPr lang="zh-CN" altLang="en-US" sz="2400" dirty="0"/>
              <a:t>提出了</a:t>
            </a:r>
            <a:r>
              <a:rPr lang="zh-CN" altLang="en-US" sz="2400" dirty="0">
                <a:latin typeface="宋体" pitchFamily="2" charset="-122"/>
              </a:rPr>
              <a:t>“</a:t>
            </a:r>
            <a:r>
              <a:rPr lang="zh-CN" altLang="en-US" sz="2400" b="1" dirty="0">
                <a:solidFill>
                  <a:srgbClr val="18978B"/>
                </a:solidFill>
              </a:rPr>
              <a:t>可以用机械代替人进行繁琐重复的计算工作</a:t>
            </a:r>
            <a:r>
              <a:rPr lang="zh-CN" altLang="en-US" sz="2400" dirty="0">
                <a:latin typeface="宋体" pitchFamily="2" charset="-122"/>
              </a:rPr>
              <a:t>”</a:t>
            </a:r>
            <a:r>
              <a:rPr lang="zh-CN" altLang="en-US" sz="2400" dirty="0"/>
              <a:t>的伟大思想</a:t>
            </a:r>
          </a:p>
          <a:p>
            <a:endParaRPr lang="zh-CN" altLang="en-US" sz="2400" dirty="0"/>
          </a:p>
        </p:txBody>
      </p:sp>
      <p:pic>
        <p:nvPicPr>
          <p:cNvPr id="10" name="Picture 8" descr="1-21">
            <a:extLst>
              <a:ext uri="{FF2B5EF4-FFF2-40B4-BE49-F238E27FC236}">
                <a16:creationId xmlns:a16="http://schemas.microsoft.com/office/drawing/2014/main" id="{50FD97D0-4D28-43ED-A9E1-9C75C923DB3B}"/>
              </a:ext>
            </a:extLst>
          </p:cNvPr>
          <p:cNvPicPr>
            <a:picLocks noChangeAspect="1" noChangeArrowheads="1"/>
          </p:cNvPicPr>
          <p:nvPr/>
        </p:nvPicPr>
        <p:blipFill>
          <a:blip r:embed="rId2" cstate="print"/>
          <a:srcRect/>
          <a:stretch>
            <a:fillRect/>
          </a:stretch>
        </p:blipFill>
        <p:spPr bwMode="auto">
          <a:xfrm>
            <a:off x="9203188" y="1297717"/>
            <a:ext cx="2156920" cy="2212225"/>
          </a:xfrm>
          <a:prstGeom prst="rect">
            <a:avLst/>
          </a:prstGeom>
          <a:noFill/>
          <a:ln w="25400" algn="ctr">
            <a:noFill/>
            <a:miter lim="800000"/>
            <a:headEnd/>
            <a:tailEnd/>
          </a:ln>
        </p:spPr>
      </p:pic>
      <p:pic>
        <p:nvPicPr>
          <p:cNvPr id="11" name="图片 10">
            <a:extLst>
              <a:ext uri="{FF2B5EF4-FFF2-40B4-BE49-F238E27FC236}">
                <a16:creationId xmlns:a16="http://schemas.microsoft.com/office/drawing/2014/main" id="{0D04EF72-2293-418D-8875-0556055065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03435" y="1330281"/>
            <a:ext cx="6308938" cy="2189630"/>
          </a:xfrm>
          <a:prstGeom prst="rect">
            <a:avLst/>
          </a:prstGeom>
        </p:spPr>
      </p:pic>
      <p:pic>
        <p:nvPicPr>
          <p:cNvPr id="8" name="图片 7">
            <a:extLst>
              <a:ext uri="{FF2B5EF4-FFF2-40B4-BE49-F238E27FC236}">
                <a16:creationId xmlns:a16="http://schemas.microsoft.com/office/drawing/2014/main" id="{0C9FB760-771A-4FFF-9A83-B95D321EF1F6}"/>
              </a:ext>
            </a:extLst>
          </p:cNvPr>
          <p:cNvPicPr>
            <a:picLocks noChangeAspect="1"/>
          </p:cNvPicPr>
          <p:nvPr/>
        </p:nvPicPr>
        <p:blipFill rotWithShape="1">
          <a:blip r:embed="rId4"/>
          <a:srcRect b="6621"/>
          <a:stretch/>
        </p:blipFill>
        <p:spPr>
          <a:xfrm>
            <a:off x="831892" y="1203979"/>
            <a:ext cx="1794350" cy="2305964"/>
          </a:xfrm>
          <a:prstGeom prst="rect">
            <a:avLst/>
          </a:prstGeom>
        </p:spPr>
      </p:pic>
    </p:spTree>
    <p:extLst>
      <p:ext uri="{BB962C8B-B14F-4D97-AF65-F5344CB8AC3E}">
        <p14:creationId xmlns:p14="http://schemas.microsoft.com/office/powerpoint/2010/main" val="2821430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BA0E25-90AC-4A56-A99F-C9D109876F1C}"/>
              </a:ext>
            </a:extLst>
          </p:cNvPr>
          <p:cNvSpPr>
            <a:spLocks noGrp="1"/>
          </p:cNvSpPr>
          <p:nvPr>
            <p:ph type="title"/>
          </p:nvPr>
        </p:nvSpPr>
        <p:spPr>
          <a:xfrm>
            <a:off x="487822" y="257614"/>
            <a:ext cx="10515600" cy="617641"/>
          </a:xfrm>
        </p:spPr>
        <p:txBody>
          <a:bodyPr/>
          <a:lstStyle/>
          <a:p>
            <a:r>
              <a:rPr lang="zh-CN" altLang="en-US" dirty="0"/>
              <a:t>关键时间指标</a:t>
            </a:r>
          </a:p>
        </p:txBody>
      </p:sp>
      <p:sp>
        <p:nvSpPr>
          <p:cNvPr id="3" name="内容占位符 2">
            <a:extLst>
              <a:ext uri="{FF2B5EF4-FFF2-40B4-BE49-F238E27FC236}">
                <a16:creationId xmlns:a16="http://schemas.microsoft.com/office/drawing/2014/main" id="{A5AA37DC-57C4-4F36-991D-566FD57613B9}"/>
              </a:ext>
            </a:extLst>
          </p:cNvPr>
          <p:cNvSpPr>
            <a:spLocks noGrp="1"/>
          </p:cNvSpPr>
          <p:nvPr>
            <p:ph idx="1"/>
          </p:nvPr>
        </p:nvSpPr>
        <p:spPr>
          <a:xfrm>
            <a:off x="487822" y="942764"/>
            <a:ext cx="10949435" cy="5637024"/>
          </a:xfrm>
        </p:spPr>
        <p:txBody>
          <a:bodyPr>
            <a:normAutofit/>
          </a:bodyPr>
          <a:lstStyle/>
          <a:p>
            <a:pPr>
              <a:lnSpc>
                <a:spcPct val="150000"/>
              </a:lnSpc>
            </a:pPr>
            <a:r>
              <a:rPr lang="zh-CN" altLang="en-US" dirty="0">
                <a:solidFill>
                  <a:schemeClr val="tx1">
                    <a:lumMod val="75000"/>
                    <a:lumOff val="25000"/>
                  </a:schemeClr>
                </a:solidFill>
              </a:rPr>
              <a:t>实际上</a:t>
            </a:r>
            <a:r>
              <a:rPr lang="zh-CN" altLang="en-US" b="1" dirty="0">
                <a:solidFill>
                  <a:srgbClr val="1387B7"/>
                </a:solidFill>
              </a:rPr>
              <a:t>频率</a:t>
            </a:r>
            <a:r>
              <a:rPr lang="en-US" altLang="zh-CN" b="1" dirty="0">
                <a:solidFill>
                  <a:srgbClr val="1387B7"/>
                </a:solidFill>
              </a:rPr>
              <a:t>f</a:t>
            </a:r>
            <a:r>
              <a:rPr lang="zh-CN" altLang="en-US" dirty="0">
                <a:solidFill>
                  <a:schemeClr val="tx1">
                    <a:lumMod val="75000"/>
                    <a:lumOff val="25000"/>
                  </a:schemeClr>
                </a:solidFill>
              </a:rPr>
              <a:t>和</a:t>
            </a:r>
            <a:r>
              <a:rPr lang="en-US" altLang="zh-CN" b="1" dirty="0">
                <a:solidFill>
                  <a:srgbClr val="1387B7"/>
                </a:solidFill>
              </a:rPr>
              <a:t>IPC</a:t>
            </a:r>
            <a:r>
              <a:rPr lang="zh-CN" altLang="en-US" dirty="0">
                <a:solidFill>
                  <a:schemeClr val="tx1">
                    <a:lumMod val="75000"/>
                    <a:lumOff val="25000"/>
                  </a:schemeClr>
                </a:solidFill>
              </a:rPr>
              <a:t>真正决定</a:t>
            </a:r>
            <a:r>
              <a:rPr lang="en-US" altLang="zh-CN" dirty="0">
                <a:solidFill>
                  <a:schemeClr val="tx1">
                    <a:lumMod val="75000"/>
                    <a:lumOff val="25000"/>
                  </a:schemeClr>
                </a:solidFill>
              </a:rPr>
              <a:t>CPU</a:t>
            </a:r>
            <a:r>
              <a:rPr lang="zh-CN" altLang="en-US" dirty="0">
                <a:solidFill>
                  <a:schemeClr val="tx1">
                    <a:lumMod val="75000"/>
                    <a:lumOff val="25000"/>
                  </a:schemeClr>
                </a:solidFill>
              </a:rPr>
              <a:t>性能</a:t>
            </a:r>
            <a:endParaRPr lang="en-US" altLang="zh-CN" sz="2800" dirty="0">
              <a:solidFill>
                <a:schemeClr val="tx1">
                  <a:lumMod val="75000"/>
                  <a:lumOff val="25000"/>
                </a:schemeClr>
              </a:solidFill>
            </a:endParaRPr>
          </a:p>
          <a:p>
            <a:pPr>
              <a:lnSpc>
                <a:spcPct val="150000"/>
              </a:lnSpc>
            </a:pPr>
            <a:r>
              <a:rPr lang="en-US" altLang="zh-CN" b="1" dirty="0">
                <a:solidFill>
                  <a:srgbClr val="C00000"/>
                </a:solidFill>
              </a:rPr>
              <a:t>CPU</a:t>
            </a:r>
            <a:r>
              <a:rPr lang="zh-CN" altLang="en-US" b="1" dirty="0">
                <a:solidFill>
                  <a:srgbClr val="C00000"/>
                </a:solidFill>
              </a:rPr>
              <a:t>性能</a:t>
            </a:r>
            <a:r>
              <a:rPr lang="en-US" altLang="zh-CN" b="1" dirty="0">
                <a:solidFill>
                  <a:srgbClr val="C00000"/>
                </a:solidFill>
              </a:rPr>
              <a:t>=IPC × </a:t>
            </a:r>
            <a:r>
              <a:rPr lang="zh-CN" altLang="en-US" b="1" dirty="0">
                <a:solidFill>
                  <a:srgbClr val="C00000"/>
                </a:solidFill>
              </a:rPr>
              <a:t>频率</a:t>
            </a:r>
            <a:r>
              <a:rPr lang="en-US" altLang="zh-CN" b="1" dirty="0">
                <a:solidFill>
                  <a:srgbClr val="C00000"/>
                </a:solidFill>
              </a:rPr>
              <a:t>f</a:t>
            </a:r>
            <a:r>
              <a:rPr lang="zh-CN" altLang="en-US" b="1" dirty="0">
                <a:solidFill>
                  <a:srgbClr val="C00000"/>
                </a:solidFill>
              </a:rPr>
              <a:t> </a:t>
            </a:r>
            <a:r>
              <a:rPr lang="en-US" altLang="zh-CN" b="1" baseline="-25000" dirty="0">
                <a:solidFill>
                  <a:srgbClr val="C00000"/>
                </a:solidFill>
              </a:rPr>
              <a:t>(MHz)</a:t>
            </a:r>
          </a:p>
          <a:p>
            <a:pPr lvl="1">
              <a:lnSpc>
                <a:spcPct val="150000"/>
              </a:lnSpc>
            </a:pPr>
            <a:r>
              <a:rPr lang="zh-CN" altLang="en-US" sz="2200" dirty="0"/>
              <a:t>全性能公式，由英特尔提出并被业界广泛认可</a:t>
            </a:r>
          </a:p>
          <a:p>
            <a:pPr>
              <a:lnSpc>
                <a:spcPct val="150000"/>
              </a:lnSpc>
            </a:pPr>
            <a:r>
              <a:rPr lang="zh-CN" altLang="en-US" dirty="0">
                <a:solidFill>
                  <a:schemeClr val="tx1">
                    <a:lumMod val="75000"/>
                    <a:lumOff val="25000"/>
                  </a:schemeClr>
                </a:solidFill>
              </a:rPr>
              <a:t>主频为</a:t>
            </a:r>
            <a:r>
              <a:rPr lang="en-US" altLang="zh-CN" dirty="0">
                <a:solidFill>
                  <a:schemeClr val="tx1">
                    <a:lumMod val="75000"/>
                    <a:lumOff val="25000"/>
                  </a:schemeClr>
                </a:solidFill>
              </a:rPr>
              <a:t>800MHz</a:t>
            </a:r>
            <a:r>
              <a:rPr lang="zh-CN" altLang="en-US" dirty="0">
                <a:solidFill>
                  <a:schemeClr val="tx1">
                    <a:lumMod val="75000"/>
                    <a:lumOff val="25000"/>
                  </a:schemeClr>
                </a:solidFill>
              </a:rPr>
              <a:t>的</a:t>
            </a:r>
            <a:r>
              <a:rPr lang="zh-CN" altLang="en-US" b="1" dirty="0">
                <a:solidFill>
                  <a:srgbClr val="1387B7"/>
                </a:solidFill>
              </a:rPr>
              <a:t>安腾处理器   </a:t>
            </a:r>
            <a:r>
              <a:rPr lang="en-US" altLang="zh-CN" dirty="0">
                <a:solidFill>
                  <a:schemeClr val="tx1">
                    <a:lumMod val="75000"/>
                    <a:lumOff val="25000"/>
                  </a:schemeClr>
                </a:solidFill>
              </a:rPr>
              <a:t>&amp;  1800MHz</a:t>
            </a:r>
            <a:r>
              <a:rPr lang="zh-CN" altLang="en-US" dirty="0">
                <a:solidFill>
                  <a:schemeClr val="tx1">
                    <a:lumMod val="75000"/>
                    <a:lumOff val="25000"/>
                  </a:schemeClr>
                </a:solidFill>
              </a:rPr>
              <a:t>的</a:t>
            </a:r>
            <a:r>
              <a:rPr lang="zh-CN" altLang="en-US" b="1" dirty="0">
                <a:solidFill>
                  <a:srgbClr val="1387B7"/>
                </a:solidFill>
                <a:hlinkClick r:id="rId2">
                  <a:extLst>
                    <a:ext uri="{A12FA001-AC4F-418D-AE19-62706E023703}">
                      <ahyp:hlinkClr xmlns:ahyp="http://schemas.microsoft.com/office/drawing/2018/hyperlinkcolor" val="tx"/>
                    </a:ext>
                  </a:extLst>
                </a:hlinkClick>
              </a:rPr>
              <a:t>奔腾</a:t>
            </a:r>
            <a:r>
              <a:rPr lang="en-US" altLang="zh-CN" b="1" dirty="0">
                <a:solidFill>
                  <a:srgbClr val="1387B7"/>
                </a:solidFill>
                <a:hlinkClick r:id="rId2">
                  <a:extLst>
                    <a:ext uri="{A12FA001-AC4F-418D-AE19-62706E023703}">
                      <ahyp:hlinkClr xmlns:ahyp="http://schemas.microsoft.com/office/drawing/2018/hyperlinkcolor" val="tx"/>
                    </a:ext>
                  </a:extLst>
                </a:hlinkClick>
              </a:rPr>
              <a:t>4</a:t>
            </a:r>
            <a:r>
              <a:rPr lang="zh-CN" altLang="en-US" b="1" dirty="0">
                <a:solidFill>
                  <a:srgbClr val="1387B7"/>
                </a:solidFill>
                <a:hlinkClick r:id="rId2">
                  <a:extLst>
                    <a:ext uri="{A12FA001-AC4F-418D-AE19-62706E023703}">
                      <ahyp:hlinkClr xmlns:ahyp="http://schemas.microsoft.com/office/drawing/2018/hyperlinkcolor" val="tx"/>
                    </a:ext>
                  </a:extLst>
                </a:hlinkClick>
              </a:rPr>
              <a:t>处理器</a:t>
            </a:r>
            <a:endParaRPr lang="en-US" altLang="zh-CN" b="1" dirty="0">
              <a:solidFill>
                <a:srgbClr val="1387B7"/>
              </a:solidFill>
            </a:endParaRPr>
          </a:p>
          <a:p>
            <a:pPr lvl="1">
              <a:lnSpc>
                <a:spcPct val="150000"/>
              </a:lnSpc>
            </a:pPr>
            <a:r>
              <a:rPr lang="zh-CN" altLang="en-US" sz="2200" dirty="0"/>
              <a:t>企业服务器与台式机</a:t>
            </a:r>
            <a:r>
              <a:rPr lang="en-US" altLang="zh-CN" sz="2200" dirty="0"/>
              <a:t>CPU</a:t>
            </a:r>
          </a:p>
          <a:p>
            <a:endParaRPr lang="zh-CN" altLang="en-US" dirty="0"/>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78510" y="4455042"/>
            <a:ext cx="1778738" cy="1778738"/>
          </a:xfrm>
          <a:prstGeom prst="rect">
            <a:avLst/>
          </a:prstGeom>
        </p:spPr>
      </p:pic>
      <p:pic>
        <p:nvPicPr>
          <p:cNvPr id="5" name="图片 4"/>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013309" y="4404312"/>
            <a:ext cx="2506930" cy="1880197"/>
          </a:xfrm>
          <a:prstGeom prst="rect">
            <a:avLst/>
          </a:prstGeom>
        </p:spPr>
      </p:pic>
      <p:pic>
        <p:nvPicPr>
          <p:cNvPr id="6" name="图片 5"/>
          <p:cNvPicPr>
            <a:picLocks noChangeAspect="1"/>
          </p:cNvPicPr>
          <p:nvPr/>
        </p:nvPicPr>
        <p:blipFill rotWithShape="1">
          <a:blip r:embed="rId5">
            <a:clrChange>
              <a:clrFrom>
                <a:srgbClr val="FEFEFE"/>
              </a:clrFrom>
              <a:clrTo>
                <a:srgbClr val="FEFEFE">
                  <a:alpha val="0"/>
                </a:srgbClr>
              </a:clrTo>
            </a:clrChange>
            <a:extLst>
              <a:ext uri="{28A0092B-C50C-407E-A947-70E740481C1C}">
                <a14:useLocalDpi xmlns:a14="http://schemas.microsoft.com/office/drawing/2010/main" val="0"/>
              </a:ext>
            </a:extLst>
          </a:blip>
          <a:srcRect l="-2120" t="26097" r="2120" b="27509"/>
          <a:stretch/>
        </p:blipFill>
        <p:spPr>
          <a:xfrm>
            <a:off x="4789567" y="4891494"/>
            <a:ext cx="2345944" cy="1088374"/>
          </a:xfrm>
          <a:prstGeom prst="rect">
            <a:avLst/>
          </a:prstGeom>
        </p:spPr>
      </p:pic>
    </p:spTree>
    <p:extLst>
      <p:ext uri="{BB962C8B-B14F-4D97-AF65-F5344CB8AC3E}">
        <p14:creationId xmlns:p14="http://schemas.microsoft.com/office/powerpoint/2010/main" val="3297255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dow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down)">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down)">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wipe(down)">
                                      <p:cBhvr>
                                        <p:cTn id="27" dur="500"/>
                                        <p:tgtEl>
                                          <p:spTgt spid="4"/>
                                        </p:tgtEl>
                                      </p:cBhvr>
                                    </p:animEffect>
                                  </p:childTnLst>
                                </p:cTn>
                              </p:par>
                              <p:par>
                                <p:cTn id="28" presetID="22" presetClass="entr" presetSubtype="4" fill="hold" nodeType="with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wipe(down)">
                                      <p:cBhvr>
                                        <p:cTn id="30" dur="500"/>
                                        <p:tgtEl>
                                          <p:spTgt spid="5"/>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wipe(down)">
                                      <p:cBhvr>
                                        <p:cTn id="35"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2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lstStyle/>
          <a:p>
            <a:r>
              <a:rPr lang="zh-CN" altLang="en-US" dirty="0"/>
              <a:t>时间指标的应用思考</a:t>
            </a:r>
          </a:p>
        </p:txBody>
      </p:sp>
      <p:sp>
        <p:nvSpPr>
          <p:cNvPr id="3" name="内容占位符 2"/>
          <p:cNvSpPr>
            <a:spLocks noGrp="1"/>
          </p:cNvSpPr>
          <p:nvPr>
            <p:ph idx="1"/>
          </p:nvPr>
        </p:nvSpPr>
        <p:spPr/>
        <p:txBody>
          <a:bodyPr/>
          <a:lstStyle/>
          <a:p>
            <a:r>
              <a:rPr lang="zh-CN" altLang="en-US" dirty="0"/>
              <a:t>计算机性能指标影响因素？</a:t>
            </a:r>
          </a:p>
        </p:txBody>
      </p:sp>
      <p:graphicFrame>
        <p:nvGraphicFramePr>
          <p:cNvPr id="4" name="表格 3">
            <a:extLst>
              <a:ext uri="{FF2B5EF4-FFF2-40B4-BE49-F238E27FC236}">
                <a16:creationId xmlns:a16="http://schemas.microsoft.com/office/drawing/2014/main" id="{6BD99343-6F07-4067-A042-B55A3327CC2A}"/>
              </a:ext>
            </a:extLst>
          </p:cNvPr>
          <p:cNvGraphicFramePr>
            <a:graphicFrameLocks noGrp="1"/>
          </p:cNvGraphicFramePr>
          <p:nvPr>
            <p:extLst>
              <p:ext uri="{D42A27DB-BD31-4B8C-83A1-F6EECF244321}">
                <p14:modId xmlns:p14="http://schemas.microsoft.com/office/powerpoint/2010/main" val="2639384949"/>
              </p:ext>
            </p:extLst>
          </p:nvPr>
        </p:nvGraphicFramePr>
        <p:xfrm>
          <a:off x="1042076" y="2090057"/>
          <a:ext cx="9961346" cy="3253631"/>
        </p:xfrm>
        <a:graphic>
          <a:graphicData uri="http://schemas.openxmlformats.org/drawingml/2006/table">
            <a:tbl>
              <a:tblPr firstRow="1" bandRow="1">
                <a:tableStyleId>{5C22544A-7EE6-4342-B048-85BDC9FD1C3A}</a:tableStyleId>
              </a:tblPr>
              <a:tblGrid>
                <a:gridCol w="2383720">
                  <a:extLst>
                    <a:ext uri="{9D8B030D-6E8A-4147-A177-3AD203B41FA5}">
                      <a16:colId xmlns:a16="http://schemas.microsoft.com/office/drawing/2014/main" val="20000"/>
                    </a:ext>
                  </a:extLst>
                </a:gridCol>
                <a:gridCol w="3788813">
                  <a:extLst>
                    <a:ext uri="{9D8B030D-6E8A-4147-A177-3AD203B41FA5}">
                      <a16:colId xmlns:a16="http://schemas.microsoft.com/office/drawing/2014/main" val="4242893074"/>
                    </a:ext>
                  </a:extLst>
                </a:gridCol>
                <a:gridCol w="3788813">
                  <a:extLst>
                    <a:ext uri="{9D8B030D-6E8A-4147-A177-3AD203B41FA5}">
                      <a16:colId xmlns:a16="http://schemas.microsoft.com/office/drawing/2014/main" val="20001"/>
                    </a:ext>
                  </a:extLst>
                </a:gridCol>
              </a:tblGrid>
              <a:tr h="727571">
                <a:tc>
                  <a:txBody>
                    <a:bodyPr/>
                    <a:lstStyle/>
                    <a:p>
                      <a:pPr algn="ctr">
                        <a:lnSpc>
                          <a:spcPct val="150000"/>
                        </a:lnSpc>
                      </a:pPr>
                      <a:r>
                        <a:rPr lang="zh-CN" altLang="en-US" sz="2300" dirty="0">
                          <a:latin typeface="微软雅黑" panose="020B0503020204020204" pitchFamily="34" charset="-122"/>
                          <a:ea typeface="微软雅黑" panose="020B0503020204020204" pitchFamily="34" charset="-122"/>
                        </a:rPr>
                        <a:t>硬件或软件指标</a:t>
                      </a:r>
                    </a:p>
                  </a:txBody>
                  <a:tcPr marL="106899" marR="106899" marT="53449" marB="53449"/>
                </a:tc>
                <a:tc>
                  <a:txBody>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lang="zh-CN" altLang="en-US" sz="2300" dirty="0">
                          <a:latin typeface="微软雅黑" panose="020B0503020204020204" pitchFamily="34" charset="-122"/>
                          <a:ea typeface="微软雅黑" panose="020B0503020204020204" pitchFamily="34" charset="-122"/>
                        </a:rPr>
                        <a:t>如何影响</a:t>
                      </a:r>
                    </a:p>
                  </a:txBody>
                  <a:tcPr marL="106899" marR="106899" marT="53449" marB="53449"/>
                </a:tc>
                <a:tc>
                  <a:txBody>
                    <a:bodyPr/>
                    <a:lstStyle/>
                    <a:p>
                      <a:pPr algn="ctr">
                        <a:lnSpc>
                          <a:spcPct val="150000"/>
                        </a:lnSpc>
                      </a:pPr>
                      <a:r>
                        <a:rPr lang="zh-CN" altLang="en-US" sz="2300" dirty="0">
                          <a:latin typeface="微软雅黑" panose="020B0503020204020204" pitchFamily="34" charset="-122"/>
                          <a:ea typeface="微软雅黑" panose="020B0503020204020204" pitchFamily="34" charset="-122"/>
                        </a:rPr>
                        <a:t>影响什么</a:t>
                      </a:r>
                    </a:p>
                  </a:txBody>
                  <a:tcPr marL="106899" marR="106899" marT="53449" marB="53449"/>
                </a:tc>
                <a:extLst>
                  <a:ext uri="{0D108BD9-81ED-4DB2-BD59-A6C34878D82A}">
                    <a16:rowId xmlns:a16="http://schemas.microsoft.com/office/drawing/2014/main" val="10000"/>
                  </a:ext>
                </a:extLst>
              </a:tr>
              <a:tr h="631515">
                <a:tc>
                  <a:txBody>
                    <a:bodyPr/>
                    <a:lstStyle/>
                    <a:p>
                      <a:pPr algn="ctr">
                        <a:lnSpc>
                          <a:spcPct val="150000"/>
                        </a:lnSpc>
                      </a:pPr>
                      <a:r>
                        <a:rPr lang="zh-CN" altLang="en-US" sz="2300" dirty="0">
                          <a:solidFill>
                            <a:srgbClr val="404040"/>
                          </a:solidFill>
                          <a:latin typeface="微软雅黑" panose="020B0503020204020204" pitchFamily="34" charset="-122"/>
                          <a:ea typeface="微软雅黑" panose="020B0503020204020204" pitchFamily="34" charset="-122"/>
                        </a:rPr>
                        <a:t>算法</a:t>
                      </a:r>
                    </a:p>
                  </a:txBody>
                  <a:tcPr marL="106899" marR="106899" marT="53449" marB="53449"/>
                </a:tc>
                <a:tc>
                  <a:txBody>
                    <a:bodyPr/>
                    <a:lstStyle/>
                    <a:p>
                      <a:pPr algn="ctr">
                        <a:lnSpc>
                          <a:spcPct val="150000"/>
                        </a:lnSpc>
                      </a:pPr>
                      <a:r>
                        <a:rPr lang="zh-CN" altLang="en-US" sz="2300" dirty="0">
                          <a:solidFill>
                            <a:srgbClr val="404040"/>
                          </a:solidFill>
                          <a:latin typeface="微软雅黑" panose="020B0503020204020204" pitchFamily="34" charset="-122"/>
                          <a:ea typeface="微软雅黑" panose="020B0503020204020204" pitchFamily="34" charset="-122"/>
                        </a:rPr>
                        <a:t> 影响指令数量和指令类型</a:t>
                      </a:r>
                    </a:p>
                  </a:txBody>
                  <a:tcPr marL="106899" marR="106899" marT="53449" marB="53449"/>
                </a:tc>
                <a:tc>
                  <a:txBody>
                    <a:bodyPr/>
                    <a:lstStyle/>
                    <a:p>
                      <a:pPr algn="ctr">
                        <a:lnSpc>
                          <a:spcPct val="150000"/>
                        </a:lnSpc>
                      </a:pPr>
                      <a:r>
                        <a:rPr lang="zh-CN" altLang="en-US" sz="2300" baseline="0" dirty="0">
                          <a:solidFill>
                            <a:srgbClr val="404040"/>
                          </a:solidFill>
                          <a:latin typeface="微软雅黑" panose="020B0503020204020204" pitchFamily="34" charset="-122"/>
                          <a:ea typeface="微软雅黑" panose="020B0503020204020204" pitchFamily="34" charset="-122"/>
                        </a:rPr>
                        <a:t> </a:t>
                      </a:r>
                      <a:r>
                        <a:rPr lang="en-US" altLang="zh-CN" sz="2300" dirty="0">
                          <a:solidFill>
                            <a:srgbClr val="404040"/>
                          </a:solidFill>
                          <a:latin typeface="微软雅黑" panose="020B0503020204020204" pitchFamily="34" charset="-122"/>
                          <a:ea typeface="微软雅黑" panose="020B0503020204020204" pitchFamily="34" charset="-122"/>
                        </a:rPr>
                        <a:t>CPI</a:t>
                      </a:r>
                      <a:r>
                        <a:rPr lang="zh-CN" altLang="en-US" sz="2300" dirty="0">
                          <a:solidFill>
                            <a:srgbClr val="404040"/>
                          </a:solidFill>
                          <a:latin typeface="微软雅黑" panose="020B0503020204020204" pitchFamily="34" charset="-122"/>
                          <a:ea typeface="微软雅黑" panose="020B0503020204020204" pitchFamily="34" charset="-122"/>
                        </a:rPr>
                        <a:t>、</a:t>
                      </a:r>
                      <a:r>
                        <a:rPr lang="en-US" altLang="zh-CN" sz="2300" dirty="0">
                          <a:solidFill>
                            <a:srgbClr val="404040"/>
                          </a:solidFill>
                          <a:latin typeface="微软雅黑" panose="020B0503020204020204" pitchFamily="34" charset="-122"/>
                          <a:ea typeface="微软雅黑" panose="020B0503020204020204" pitchFamily="34" charset="-122"/>
                        </a:rPr>
                        <a:t>MIPS</a:t>
                      </a:r>
                      <a:r>
                        <a:rPr lang="zh-CN" altLang="en-US" sz="2300" dirty="0">
                          <a:solidFill>
                            <a:srgbClr val="404040"/>
                          </a:solidFill>
                          <a:latin typeface="微软雅黑" panose="020B0503020204020204" pitchFamily="34" charset="-122"/>
                          <a:ea typeface="微软雅黑" panose="020B0503020204020204" pitchFamily="34" charset="-122"/>
                        </a:rPr>
                        <a:t>、</a:t>
                      </a:r>
                      <a:r>
                        <a:rPr lang="en-US" altLang="zh-CN" sz="2300" dirty="0">
                          <a:solidFill>
                            <a:srgbClr val="404040"/>
                          </a:solidFill>
                          <a:latin typeface="微软雅黑" panose="020B0503020204020204" pitchFamily="34" charset="-122"/>
                          <a:ea typeface="微软雅黑" panose="020B0503020204020204" pitchFamily="34" charset="-122"/>
                        </a:rPr>
                        <a:t>CPU</a:t>
                      </a:r>
                      <a:r>
                        <a:rPr lang="zh-CN" altLang="en-US" sz="2300" dirty="0">
                          <a:solidFill>
                            <a:srgbClr val="404040"/>
                          </a:solidFill>
                          <a:latin typeface="微软雅黑" panose="020B0503020204020204" pitchFamily="34" charset="-122"/>
                          <a:ea typeface="微软雅黑" panose="020B0503020204020204" pitchFamily="34" charset="-122"/>
                        </a:rPr>
                        <a:t>时间</a:t>
                      </a:r>
                    </a:p>
                  </a:txBody>
                  <a:tcPr marL="106899" marR="106899" marT="53449" marB="53449"/>
                </a:tc>
                <a:extLst>
                  <a:ext uri="{0D108BD9-81ED-4DB2-BD59-A6C34878D82A}">
                    <a16:rowId xmlns:a16="http://schemas.microsoft.com/office/drawing/2014/main" val="10001"/>
                  </a:ext>
                </a:extLst>
              </a:tr>
              <a:tr h="631515">
                <a:tc>
                  <a:txBody>
                    <a:bodyPr/>
                    <a:lstStyle/>
                    <a:p>
                      <a:pPr algn="ctr">
                        <a:lnSpc>
                          <a:spcPct val="150000"/>
                        </a:lnSpc>
                      </a:pPr>
                      <a:r>
                        <a:rPr lang="zh-CN" altLang="en-US" sz="2300" dirty="0">
                          <a:solidFill>
                            <a:srgbClr val="404040"/>
                          </a:solidFill>
                          <a:latin typeface="微软雅黑" panose="020B0503020204020204" pitchFamily="34" charset="-122"/>
                          <a:ea typeface="微软雅黑" panose="020B0503020204020204" pitchFamily="34" charset="-122"/>
                        </a:rPr>
                        <a:t>编程语言</a:t>
                      </a:r>
                    </a:p>
                  </a:txBody>
                  <a:tcPr marL="106899" marR="106899" marT="53449" marB="53449"/>
                </a:tc>
                <a:tc>
                  <a:txBody>
                    <a:bodyPr/>
                    <a:lstStyle/>
                    <a:p>
                      <a:pPr marL="0" marR="0" lvl="0" indent="0" algn="ctr" defTabSz="914400" rtl="0" eaLnBrk="1" fontAlgn="auto" latinLnBrk="0" hangingPunct="1">
                        <a:lnSpc>
                          <a:spcPct val="150000"/>
                        </a:lnSpc>
                        <a:spcBef>
                          <a:spcPts val="0"/>
                        </a:spcBef>
                        <a:spcAft>
                          <a:spcPts val="0"/>
                        </a:spcAft>
                        <a:buClrTx/>
                        <a:buSzTx/>
                        <a:buFontTx/>
                        <a:buNone/>
                        <a:defRPr/>
                      </a:pPr>
                      <a:r>
                        <a:rPr lang="zh-CN" altLang="en-US" sz="2300" dirty="0">
                          <a:solidFill>
                            <a:srgbClr val="404040"/>
                          </a:solidFill>
                          <a:latin typeface="微软雅黑" panose="020B0503020204020204" pitchFamily="34" charset="-122"/>
                          <a:ea typeface="微软雅黑" panose="020B0503020204020204" pitchFamily="34" charset="-122"/>
                        </a:rPr>
                        <a:t>影响指令数量和指令类型</a:t>
                      </a:r>
                    </a:p>
                  </a:txBody>
                  <a:tcPr marL="106899" marR="106899" marT="53449" marB="53449"/>
                </a:tc>
                <a:tc>
                  <a:txBody>
                    <a:bodyPr/>
                    <a:lstStyle/>
                    <a:p>
                      <a:pPr algn="ctr">
                        <a:lnSpc>
                          <a:spcPct val="150000"/>
                        </a:lnSpc>
                      </a:pPr>
                      <a:r>
                        <a:rPr lang="zh-CN" altLang="en-US" sz="2300" baseline="0" dirty="0">
                          <a:solidFill>
                            <a:srgbClr val="404040"/>
                          </a:solidFill>
                          <a:latin typeface="微软雅黑" panose="020B0503020204020204" pitchFamily="34" charset="-122"/>
                          <a:ea typeface="微软雅黑" panose="020B0503020204020204" pitchFamily="34" charset="-122"/>
                        </a:rPr>
                        <a:t> </a:t>
                      </a:r>
                      <a:r>
                        <a:rPr lang="en-US" altLang="zh-CN" sz="2300" dirty="0">
                          <a:solidFill>
                            <a:srgbClr val="404040"/>
                          </a:solidFill>
                          <a:latin typeface="微软雅黑" panose="020B0503020204020204" pitchFamily="34" charset="-122"/>
                          <a:ea typeface="微软雅黑" panose="020B0503020204020204" pitchFamily="34" charset="-122"/>
                        </a:rPr>
                        <a:t>CPI</a:t>
                      </a:r>
                      <a:r>
                        <a:rPr lang="zh-CN" altLang="en-US" sz="2300" dirty="0">
                          <a:solidFill>
                            <a:srgbClr val="404040"/>
                          </a:solidFill>
                          <a:latin typeface="微软雅黑" panose="020B0503020204020204" pitchFamily="34" charset="-122"/>
                          <a:ea typeface="微软雅黑" panose="020B0503020204020204" pitchFamily="34" charset="-122"/>
                        </a:rPr>
                        <a:t>、</a:t>
                      </a:r>
                      <a:r>
                        <a:rPr lang="en-US" altLang="zh-CN" sz="2300" dirty="0">
                          <a:solidFill>
                            <a:srgbClr val="404040"/>
                          </a:solidFill>
                          <a:latin typeface="微软雅黑" panose="020B0503020204020204" pitchFamily="34" charset="-122"/>
                          <a:ea typeface="微软雅黑" panose="020B0503020204020204" pitchFamily="34" charset="-122"/>
                        </a:rPr>
                        <a:t>MIPS</a:t>
                      </a:r>
                      <a:r>
                        <a:rPr lang="zh-CN" altLang="en-US" sz="2300" dirty="0">
                          <a:solidFill>
                            <a:srgbClr val="404040"/>
                          </a:solidFill>
                          <a:latin typeface="微软雅黑" panose="020B0503020204020204" pitchFamily="34" charset="-122"/>
                          <a:ea typeface="微软雅黑" panose="020B0503020204020204" pitchFamily="34" charset="-122"/>
                        </a:rPr>
                        <a:t>、</a:t>
                      </a:r>
                      <a:r>
                        <a:rPr lang="en-US" altLang="zh-CN" sz="2300" dirty="0">
                          <a:solidFill>
                            <a:srgbClr val="404040"/>
                          </a:solidFill>
                          <a:latin typeface="微软雅黑" panose="020B0503020204020204" pitchFamily="34" charset="-122"/>
                          <a:ea typeface="微软雅黑" panose="020B0503020204020204" pitchFamily="34" charset="-122"/>
                        </a:rPr>
                        <a:t>CPU</a:t>
                      </a:r>
                      <a:r>
                        <a:rPr lang="zh-CN" altLang="en-US" sz="2300" dirty="0">
                          <a:solidFill>
                            <a:srgbClr val="404040"/>
                          </a:solidFill>
                          <a:latin typeface="微软雅黑" panose="020B0503020204020204" pitchFamily="34" charset="-122"/>
                          <a:ea typeface="微软雅黑" panose="020B0503020204020204" pitchFamily="34" charset="-122"/>
                        </a:rPr>
                        <a:t>时间</a:t>
                      </a:r>
                    </a:p>
                  </a:txBody>
                  <a:tcPr marL="106899" marR="106899" marT="53449" marB="53449"/>
                </a:tc>
                <a:extLst>
                  <a:ext uri="{0D108BD9-81ED-4DB2-BD59-A6C34878D82A}">
                    <a16:rowId xmlns:a16="http://schemas.microsoft.com/office/drawing/2014/main" val="10002"/>
                  </a:ext>
                </a:extLst>
              </a:tr>
              <a:tr h="631515">
                <a:tc>
                  <a:txBody>
                    <a:bodyPr/>
                    <a:lstStyle/>
                    <a:p>
                      <a:pPr algn="ctr">
                        <a:lnSpc>
                          <a:spcPct val="150000"/>
                        </a:lnSpc>
                      </a:pPr>
                      <a:r>
                        <a:rPr lang="zh-CN" altLang="en-US" sz="2300" dirty="0">
                          <a:solidFill>
                            <a:srgbClr val="404040"/>
                          </a:solidFill>
                          <a:latin typeface="微软雅黑" panose="020B0503020204020204" pitchFamily="34" charset="-122"/>
                          <a:ea typeface="微软雅黑" panose="020B0503020204020204" pitchFamily="34" charset="-122"/>
                        </a:rPr>
                        <a:t>编译程序</a:t>
                      </a:r>
                    </a:p>
                  </a:txBody>
                  <a:tcPr marL="106899" marR="106899" marT="53449" marB="53449"/>
                </a:tc>
                <a:tc>
                  <a:txBody>
                    <a:bodyPr/>
                    <a:lstStyle/>
                    <a:p>
                      <a:pPr algn="ctr">
                        <a:lnSpc>
                          <a:spcPct val="150000"/>
                        </a:lnSpc>
                      </a:pPr>
                      <a:r>
                        <a:rPr lang="zh-CN" altLang="en-US" sz="2300" dirty="0">
                          <a:solidFill>
                            <a:srgbClr val="404040"/>
                          </a:solidFill>
                          <a:latin typeface="微软雅黑" panose="020B0503020204020204" pitchFamily="34" charset="-122"/>
                          <a:ea typeface="微软雅黑" panose="020B0503020204020204" pitchFamily="34" charset="-122"/>
                        </a:rPr>
                        <a:t>影响指令数量和指令类型</a:t>
                      </a:r>
                    </a:p>
                  </a:txBody>
                  <a:tcPr marL="106899" marR="106899" marT="53449" marB="53449"/>
                </a:tc>
                <a:tc>
                  <a:txBody>
                    <a:bodyPr/>
                    <a:lstStyle/>
                    <a:p>
                      <a:pPr marL="0" marR="0" lvl="0" indent="0" algn="ctr" defTabSz="914400" rtl="0" eaLnBrk="1" fontAlgn="auto" latinLnBrk="0" hangingPunct="1">
                        <a:lnSpc>
                          <a:spcPct val="150000"/>
                        </a:lnSpc>
                        <a:spcBef>
                          <a:spcPts val="0"/>
                        </a:spcBef>
                        <a:spcAft>
                          <a:spcPts val="0"/>
                        </a:spcAft>
                        <a:buClrTx/>
                        <a:buSzTx/>
                        <a:buFontTx/>
                        <a:buNone/>
                        <a:defRPr/>
                      </a:pPr>
                      <a:r>
                        <a:rPr lang="en-US" altLang="zh-CN" sz="2300" dirty="0">
                          <a:solidFill>
                            <a:srgbClr val="404040"/>
                          </a:solidFill>
                          <a:latin typeface="微软雅黑" panose="020B0503020204020204" pitchFamily="34" charset="-122"/>
                          <a:ea typeface="微软雅黑" panose="020B0503020204020204" pitchFamily="34" charset="-122"/>
                        </a:rPr>
                        <a:t> CPI</a:t>
                      </a:r>
                      <a:r>
                        <a:rPr lang="zh-CN" altLang="en-US" sz="2300" dirty="0">
                          <a:solidFill>
                            <a:srgbClr val="404040"/>
                          </a:solidFill>
                          <a:latin typeface="微软雅黑" panose="020B0503020204020204" pitchFamily="34" charset="-122"/>
                          <a:ea typeface="微软雅黑" panose="020B0503020204020204" pitchFamily="34" charset="-122"/>
                        </a:rPr>
                        <a:t>、</a:t>
                      </a:r>
                      <a:r>
                        <a:rPr lang="en-US" altLang="zh-CN" sz="2300" dirty="0">
                          <a:solidFill>
                            <a:srgbClr val="404040"/>
                          </a:solidFill>
                          <a:latin typeface="微软雅黑" panose="020B0503020204020204" pitchFamily="34" charset="-122"/>
                          <a:ea typeface="微软雅黑" panose="020B0503020204020204" pitchFamily="34" charset="-122"/>
                        </a:rPr>
                        <a:t>MIPS</a:t>
                      </a:r>
                      <a:r>
                        <a:rPr lang="zh-CN" altLang="en-US" sz="2300" dirty="0">
                          <a:solidFill>
                            <a:srgbClr val="404040"/>
                          </a:solidFill>
                          <a:latin typeface="微软雅黑" panose="020B0503020204020204" pitchFamily="34" charset="-122"/>
                          <a:ea typeface="微软雅黑" panose="020B0503020204020204" pitchFamily="34" charset="-122"/>
                        </a:rPr>
                        <a:t>、</a:t>
                      </a:r>
                      <a:r>
                        <a:rPr lang="en-US" altLang="zh-CN" sz="2300" dirty="0">
                          <a:solidFill>
                            <a:srgbClr val="404040"/>
                          </a:solidFill>
                          <a:latin typeface="微软雅黑" panose="020B0503020204020204" pitchFamily="34" charset="-122"/>
                          <a:ea typeface="微软雅黑" panose="020B0503020204020204" pitchFamily="34" charset="-122"/>
                        </a:rPr>
                        <a:t>CPU</a:t>
                      </a:r>
                      <a:r>
                        <a:rPr lang="zh-CN" altLang="en-US" sz="2300" dirty="0">
                          <a:solidFill>
                            <a:srgbClr val="404040"/>
                          </a:solidFill>
                          <a:latin typeface="微软雅黑" panose="020B0503020204020204" pitchFamily="34" charset="-122"/>
                          <a:ea typeface="微软雅黑" panose="020B0503020204020204" pitchFamily="34" charset="-122"/>
                        </a:rPr>
                        <a:t>时间</a:t>
                      </a:r>
                    </a:p>
                  </a:txBody>
                  <a:tcPr marL="106899" marR="106899" marT="53449" marB="53449"/>
                </a:tc>
                <a:extLst>
                  <a:ext uri="{0D108BD9-81ED-4DB2-BD59-A6C34878D82A}">
                    <a16:rowId xmlns:a16="http://schemas.microsoft.com/office/drawing/2014/main" val="10003"/>
                  </a:ext>
                </a:extLst>
              </a:tr>
              <a:tr h="631515">
                <a:tc>
                  <a:txBody>
                    <a:bodyPr/>
                    <a:lstStyle/>
                    <a:p>
                      <a:pPr algn="ctr">
                        <a:lnSpc>
                          <a:spcPct val="150000"/>
                        </a:lnSpc>
                      </a:pPr>
                      <a:r>
                        <a:rPr lang="zh-CN" altLang="en-US" sz="2300" dirty="0">
                          <a:solidFill>
                            <a:srgbClr val="404040"/>
                          </a:solidFill>
                          <a:latin typeface="微软雅黑" panose="020B0503020204020204" pitchFamily="34" charset="-122"/>
                          <a:ea typeface="微软雅黑" panose="020B0503020204020204" pitchFamily="34" charset="-122"/>
                        </a:rPr>
                        <a:t>指令集体系结构</a:t>
                      </a:r>
                    </a:p>
                  </a:txBody>
                  <a:tcPr marL="106899" marR="106899" marT="53449" marB="53449"/>
                </a:tc>
                <a:tc>
                  <a:txBody>
                    <a:bodyPr/>
                    <a:lstStyle/>
                    <a:p>
                      <a:pPr algn="ctr">
                        <a:lnSpc>
                          <a:spcPct val="150000"/>
                        </a:lnSpc>
                      </a:pPr>
                      <a:r>
                        <a:rPr lang="zh-CN" altLang="en-US" sz="2300" dirty="0">
                          <a:solidFill>
                            <a:srgbClr val="404040"/>
                          </a:solidFill>
                          <a:latin typeface="微软雅黑" panose="020B0503020204020204" pitchFamily="34" charset="-122"/>
                          <a:ea typeface="微软雅黑" panose="020B0503020204020204" pitchFamily="34" charset="-122"/>
                        </a:rPr>
                        <a:t>全面影响</a:t>
                      </a:r>
                    </a:p>
                  </a:txBody>
                  <a:tcPr marL="106899" marR="106899" marT="53449" marB="53449"/>
                </a:tc>
                <a:tc>
                  <a:txBody>
                    <a:bodyPr/>
                    <a:lstStyle/>
                    <a:p>
                      <a:pPr algn="ctr">
                        <a:lnSpc>
                          <a:spcPct val="150000"/>
                        </a:lnSpc>
                      </a:pPr>
                      <a:r>
                        <a:rPr lang="en-US" altLang="zh-CN" sz="2300" i="1" dirty="0">
                          <a:solidFill>
                            <a:srgbClr val="404040"/>
                          </a:solidFill>
                          <a:latin typeface="微软雅黑" panose="020B0503020204020204" pitchFamily="34" charset="-122"/>
                          <a:ea typeface="微软雅黑" panose="020B0503020204020204" pitchFamily="34" charset="-122"/>
                        </a:rPr>
                        <a:t>f</a:t>
                      </a:r>
                      <a:r>
                        <a:rPr lang="en-US" altLang="zh-CN" sz="2300" dirty="0">
                          <a:solidFill>
                            <a:srgbClr val="404040"/>
                          </a:solidFill>
                          <a:latin typeface="微软雅黑" panose="020B0503020204020204" pitchFamily="34" charset="-122"/>
                          <a:ea typeface="微软雅黑" panose="020B0503020204020204" pitchFamily="34" charset="-122"/>
                        </a:rPr>
                        <a:t> /T </a:t>
                      </a:r>
                      <a:r>
                        <a:rPr lang="en-US" altLang="zh-CN" sz="2300" baseline="0" dirty="0">
                          <a:solidFill>
                            <a:srgbClr val="404040"/>
                          </a:solidFill>
                          <a:latin typeface="微软雅黑" panose="020B0503020204020204" pitchFamily="34" charset="-122"/>
                          <a:ea typeface="微软雅黑" panose="020B0503020204020204" pitchFamily="34" charset="-122"/>
                        </a:rPr>
                        <a:t> CPI  MIPS  CPU</a:t>
                      </a:r>
                      <a:r>
                        <a:rPr lang="zh-CN" altLang="en-US" sz="2300" baseline="0" dirty="0">
                          <a:solidFill>
                            <a:srgbClr val="404040"/>
                          </a:solidFill>
                          <a:latin typeface="微软雅黑" panose="020B0503020204020204" pitchFamily="34" charset="-122"/>
                          <a:ea typeface="微软雅黑" panose="020B0503020204020204" pitchFamily="34" charset="-122"/>
                        </a:rPr>
                        <a:t>时间</a:t>
                      </a:r>
                      <a:endParaRPr lang="zh-CN" altLang="en-US" sz="2300" dirty="0">
                        <a:solidFill>
                          <a:srgbClr val="404040"/>
                        </a:solidFill>
                        <a:latin typeface="微软雅黑" panose="020B0503020204020204" pitchFamily="34" charset="-122"/>
                        <a:ea typeface="微软雅黑" panose="020B0503020204020204" pitchFamily="34" charset="-122"/>
                      </a:endParaRPr>
                    </a:p>
                  </a:txBody>
                  <a:tcPr marL="106899" marR="106899" marT="53449" marB="53449"/>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89873566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lstStyle/>
          <a:p>
            <a:r>
              <a:rPr lang="zh-CN" altLang="en-US" dirty="0"/>
              <a:t>计算机性能测试</a:t>
            </a:r>
          </a:p>
        </p:txBody>
      </p:sp>
      <p:sp>
        <p:nvSpPr>
          <p:cNvPr id="3" name="内容占位符 2"/>
          <p:cNvSpPr>
            <a:spLocks noGrp="1"/>
          </p:cNvSpPr>
          <p:nvPr>
            <p:ph idx="1"/>
          </p:nvPr>
        </p:nvSpPr>
        <p:spPr/>
        <p:txBody>
          <a:bodyPr>
            <a:normAutofit/>
          </a:bodyPr>
          <a:lstStyle/>
          <a:p>
            <a:pPr>
              <a:lnSpc>
                <a:spcPct val="150000"/>
              </a:lnSpc>
            </a:pPr>
            <a:r>
              <a:rPr lang="zh-CN" altLang="en-US" sz="2800" b="1" dirty="0">
                <a:solidFill>
                  <a:schemeClr val="tx1">
                    <a:lumMod val="75000"/>
                    <a:lumOff val="25000"/>
                  </a:schemeClr>
                </a:solidFill>
                <a:sym typeface="Arial" panose="020B0604020202020204" pitchFamily="34" charset="0"/>
              </a:rPr>
              <a:t>性能测试原理</a:t>
            </a:r>
            <a:endParaRPr lang="en-US" altLang="zh-CN" sz="2800" b="1" dirty="0">
              <a:solidFill>
                <a:schemeClr val="tx1">
                  <a:lumMod val="75000"/>
                  <a:lumOff val="25000"/>
                </a:schemeClr>
              </a:solidFill>
              <a:sym typeface="Arial" panose="020B0604020202020204" pitchFamily="34" charset="0"/>
            </a:endParaRPr>
          </a:p>
          <a:p>
            <a:pPr lvl="1">
              <a:lnSpc>
                <a:spcPct val="150000"/>
              </a:lnSpc>
            </a:pPr>
            <a:r>
              <a:rPr lang="zh-CN" altLang="en-US" sz="2200" dirty="0">
                <a:sym typeface="Arial" panose="020B0604020202020204" pitchFamily="34" charset="0"/>
              </a:rPr>
              <a:t>计算机中配置了大量传感器和状态寄存器</a:t>
            </a:r>
            <a:endParaRPr lang="en-US" altLang="zh-CN" sz="2200" dirty="0">
              <a:sym typeface="Arial" panose="020B0604020202020204" pitchFamily="34" charset="0"/>
            </a:endParaRPr>
          </a:p>
          <a:p>
            <a:pPr lvl="1">
              <a:lnSpc>
                <a:spcPct val="150000"/>
              </a:lnSpc>
            </a:pPr>
            <a:r>
              <a:rPr lang="zh-CN" altLang="en-US" sz="2200" dirty="0">
                <a:latin typeface="微软雅黑" panose="020B0503020204020204" charset="-122"/>
                <a:ea typeface="微软雅黑" panose="020B0503020204020204" charset="-122"/>
              </a:rPr>
              <a:t>通过读取相应寄存器的值得到系统运行的状况</a:t>
            </a:r>
            <a:endParaRPr lang="en-US" altLang="zh-CN" sz="2200" dirty="0">
              <a:latin typeface="微软雅黑" panose="020B0503020204020204" charset="-122"/>
              <a:ea typeface="微软雅黑" panose="020B0503020204020204" charset="-122"/>
            </a:endParaRPr>
          </a:p>
          <a:p>
            <a:pPr lvl="1">
              <a:lnSpc>
                <a:spcPct val="150000"/>
              </a:lnSpc>
            </a:pPr>
            <a:r>
              <a:rPr lang="zh-CN" altLang="en-US" sz="2200" dirty="0">
                <a:latin typeface="微软雅黑" panose="020B0503020204020204" charset="-122"/>
                <a:ea typeface="微软雅黑" panose="020B0503020204020204" charset="-122"/>
              </a:rPr>
              <a:t>通过实际运行测试关键指标获取性能数据</a:t>
            </a:r>
            <a:endParaRPr lang="en-US" altLang="zh-CN" sz="2200" dirty="0">
              <a:latin typeface="微软雅黑" panose="020B0503020204020204" charset="-122"/>
              <a:ea typeface="微软雅黑" panose="020B0503020204020204" charset="-122"/>
            </a:endParaRPr>
          </a:p>
          <a:p>
            <a:pPr>
              <a:lnSpc>
                <a:spcPct val="150000"/>
              </a:lnSpc>
            </a:pPr>
            <a:r>
              <a:rPr lang="zh-CN" altLang="en-US" b="1" dirty="0">
                <a:solidFill>
                  <a:schemeClr val="tx1">
                    <a:lumMod val="75000"/>
                    <a:lumOff val="25000"/>
                  </a:schemeClr>
                </a:solidFill>
                <a:latin typeface="微软雅黑" panose="020B0503020204020204" charset="-122"/>
                <a:ea typeface="微软雅黑" panose="020B0503020204020204" charset="-122"/>
              </a:rPr>
              <a:t>性能测试工具分类</a:t>
            </a:r>
          </a:p>
          <a:p>
            <a:pPr lvl="1">
              <a:lnSpc>
                <a:spcPct val="150000"/>
              </a:lnSpc>
            </a:pPr>
            <a:r>
              <a:rPr lang="en-US" altLang="zh-CN" sz="2200" dirty="0"/>
              <a:t>CPU</a:t>
            </a:r>
            <a:r>
              <a:rPr lang="zh-CN" altLang="en-US" sz="2200" dirty="0"/>
              <a:t>测试工具</a:t>
            </a:r>
            <a:endParaRPr lang="en-US" altLang="zh-CN" sz="2200" dirty="0"/>
          </a:p>
          <a:p>
            <a:pPr lvl="1">
              <a:lnSpc>
                <a:spcPct val="150000"/>
              </a:lnSpc>
            </a:pPr>
            <a:r>
              <a:rPr lang="zh-CN" altLang="en-US" sz="2200" dirty="0"/>
              <a:t>显卡测试工具</a:t>
            </a:r>
            <a:endParaRPr lang="en-US" altLang="zh-CN" sz="2200" dirty="0"/>
          </a:p>
          <a:p>
            <a:pPr lvl="1">
              <a:lnSpc>
                <a:spcPct val="150000"/>
              </a:lnSpc>
            </a:pPr>
            <a:r>
              <a:rPr lang="zh-CN" altLang="en-US" sz="2200" dirty="0"/>
              <a:t>磁盘测试工具</a:t>
            </a:r>
            <a:endParaRPr lang="en-US" altLang="zh-CN" sz="2200" dirty="0"/>
          </a:p>
          <a:p>
            <a:pPr lvl="1">
              <a:lnSpc>
                <a:spcPct val="150000"/>
              </a:lnSpc>
            </a:pPr>
            <a:r>
              <a:rPr lang="zh-CN" altLang="en-US" sz="2200" dirty="0"/>
              <a:t>内存测试工具</a:t>
            </a:r>
            <a:endParaRPr lang="en-US" altLang="zh-CN" sz="2200" dirty="0"/>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39391" y="3761276"/>
            <a:ext cx="4284283" cy="2413480"/>
          </a:xfrm>
          <a:prstGeom prst="rect">
            <a:avLst/>
          </a:prstGeom>
        </p:spPr>
      </p:pic>
    </p:spTree>
    <p:extLst>
      <p:ext uri="{BB962C8B-B14F-4D97-AF65-F5344CB8AC3E}">
        <p14:creationId xmlns:p14="http://schemas.microsoft.com/office/powerpoint/2010/main" val="3677473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dow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down)">
                                      <p:cBhvr>
                                        <p:cTn id="17" dur="500"/>
                                        <p:tgtEl>
                                          <p:spTgt spid="3">
                                            <p:txEl>
                                              <p:pRg st="2" end="2"/>
                                            </p:txEl>
                                          </p:spTgt>
                                        </p:tgtEl>
                                      </p:cBhvr>
                                    </p:animEffect>
                                  </p:childTnLst>
                                </p:cTn>
                              </p:par>
                              <p:par>
                                <p:cTn id="18" presetID="22" presetClass="entr" presetSubtype="4"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wipe(down)">
                                      <p:cBhvr>
                                        <p:cTn id="20" dur="5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wipe(down)">
                                      <p:cBhvr>
                                        <p:cTn id="25" dur="500"/>
                                        <p:tgtEl>
                                          <p:spTgt spid="3">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grpId="0" nodeType="click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animEffect transition="in" filter="wipe(down)">
                                      <p:cBhvr>
                                        <p:cTn id="30" dur="500"/>
                                        <p:tgtEl>
                                          <p:spTgt spid="3">
                                            <p:txEl>
                                              <p:pRg st="5" end="5"/>
                                            </p:txEl>
                                          </p:spTgt>
                                        </p:tgtEl>
                                      </p:cBhvr>
                                    </p:animEffect>
                                  </p:childTnLst>
                                </p:cTn>
                              </p:par>
                            </p:childTnLst>
                          </p:cTn>
                        </p:par>
                        <p:par>
                          <p:cTn id="31" fill="hold">
                            <p:stCondLst>
                              <p:cond delay="500"/>
                            </p:stCondLst>
                            <p:childTnLst>
                              <p:par>
                                <p:cTn id="32" presetID="22" presetClass="entr" presetSubtype="4" fill="hold" grpId="0" nodeType="afterEffect">
                                  <p:stCondLst>
                                    <p:cond delay="0"/>
                                  </p:stCondLst>
                                  <p:childTnLst>
                                    <p:set>
                                      <p:cBhvr>
                                        <p:cTn id="33" dur="1" fill="hold">
                                          <p:stCondLst>
                                            <p:cond delay="0"/>
                                          </p:stCondLst>
                                        </p:cTn>
                                        <p:tgtEl>
                                          <p:spTgt spid="3">
                                            <p:txEl>
                                              <p:pRg st="6" end="6"/>
                                            </p:txEl>
                                          </p:spTgt>
                                        </p:tgtEl>
                                        <p:attrNameLst>
                                          <p:attrName>style.visibility</p:attrName>
                                        </p:attrNameLst>
                                      </p:cBhvr>
                                      <p:to>
                                        <p:strVal val="visible"/>
                                      </p:to>
                                    </p:set>
                                    <p:animEffect transition="in" filter="wipe(down)">
                                      <p:cBhvr>
                                        <p:cTn id="34" dur="500"/>
                                        <p:tgtEl>
                                          <p:spTgt spid="3">
                                            <p:txEl>
                                              <p:pRg st="6" end="6"/>
                                            </p:txEl>
                                          </p:spTgt>
                                        </p:tgtEl>
                                      </p:cBhvr>
                                    </p:animEffect>
                                  </p:childTnLst>
                                </p:cTn>
                              </p:par>
                            </p:childTnLst>
                          </p:cTn>
                        </p:par>
                        <p:par>
                          <p:cTn id="35" fill="hold">
                            <p:stCondLst>
                              <p:cond delay="1000"/>
                            </p:stCondLst>
                            <p:childTnLst>
                              <p:par>
                                <p:cTn id="36" presetID="22" presetClass="entr" presetSubtype="4" fill="hold" grpId="0" nodeType="afterEffect">
                                  <p:stCondLst>
                                    <p:cond delay="0"/>
                                  </p:stCondLst>
                                  <p:childTnLst>
                                    <p:set>
                                      <p:cBhvr>
                                        <p:cTn id="37" dur="1" fill="hold">
                                          <p:stCondLst>
                                            <p:cond delay="0"/>
                                          </p:stCondLst>
                                        </p:cTn>
                                        <p:tgtEl>
                                          <p:spTgt spid="3">
                                            <p:txEl>
                                              <p:pRg st="7" end="7"/>
                                            </p:txEl>
                                          </p:spTgt>
                                        </p:tgtEl>
                                        <p:attrNameLst>
                                          <p:attrName>style.visibility</p:attrName>
                                        </p:attrNameLst>
                                      </p:cBhvr>
                                      <p:to>
                                        <p:strVal val="visible"/>
                                      </p:to>
                                    </p:set>
                                    <p:animEffect transition="in" filter="wipe(down)">
                                      <p:cBhvr>
                                        <p:cTn id="38" dur="500"/>
                                        <p:tgtEl>
                                          <p:spTgt spid="3">
                                            <p:txEl>
                                              <p:pRg st="7" end="7"/>
                                            </p:txEl>
                                          </p:spTgt>
                                        </p:tgtEl>
                                      </p:cBhvr>
                                    </p:animEffect>
                                  </p:childTnLst>
                                </p:cTn>
                              </p:par>
                            </p:childTnLst>
                          </p:cTn>
                        </p:par>
                        <p:par>
                          <p:cTn id="39" fill="hold">
                            <p:stCondLst>
                              <p:cond delay="1500"/>
                            </p:stCondLst>
                            <p:childTnLst>
                              <p:par>
                                <p:cTn id="40" presetID="22" presetClass="entr" presetSubtype="4" fill="hold" grpId="0" nodeType="afterEffect">
                                  <p:stCondLst>
                                    <p:cond delay="0"/>
                                  </p:stCondLst>
                                  <p:childTnLst>
                                    <p:set>
                                      <p:cBhvr>
                                        <p:cTn id="41" dur="1" fill="hold">
                                          <p:stCondLst>
                                            <p:cond delay="0"/>
                                          </p:stCondLst>
                                        </p:cTn>
                                        <p:tgtEl>
                                          <p:spTgt spid="3">
                                            <p:txEl>
                                              <p:pRg st="8" end="8"/>
                                            </p:txEl>
                                          </p:spTgt>
                                        </p:tgtEl>
                                        <p:attrNameLst>
                                          <p:attrName>style.visibility</p:attrName>
                                        </p:attrNameLst>
                                      </p:cBhvr>
                                      <p:to>
                                        <p:strVal val="visible"/>
                                      </p:to>
                                    </p:set>
                                    <p:animEffect transition="in" filter="wipe(down)">
                                      <p:cBhvr>
                                        <p:cTn id="42"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2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8644492" y="4214782"/>
            <a:ext cx="2614112" cy="2443147"/>
          </a:xfrm>
          <a:prstGeom prst="rect">
            <a:avLst/>
          </a:prstGeom>
        </p:spPr>
      </p:pic>
      <p:sp>
        <p:nvSpPr>
          <p:cNvPr id="2" name="标题 1"/>
          <p:cNvSpPr>
            <a:spLocks noGrp="1"/>
          </p:cNvSpPr>
          <p:nvPr>
            <p:ph type="title"/>
          </p:nvPr>
        </p:nvSpPr>
        <p:spPr>
          <a:xfrm>
            <a:off x="487822" y="257614"/>
            <a:ext cx="10515600" cy="617641"/>
          </a:xfrm>
        </p:spPr>
        <p:txBody>
          <a:bodyPr/>
          <a:lstStyle/>
          <a:p>
            <a:r>
              <a:rPr lang="en-US" altLang="zh-CN" dirty="0"/>
              <a:t>CPU</a:t>
            </a:r>
            <a:r>
              <a:rPr lang="zh-CN" altLang="en-US" dirty="0"/>
              <a:t>测试工具</a:t>
            </a:r>
          </a:p>
        </p:txBody>
      </p:sp>
      <p:sp>
        <p:nvSpPr>
          <p:cNvPr id="3" name="内容占位符 2"/>
          <p:cNvSpPr>
            <a:spLocks noGrp="1"/>
          </p:cNvSpPr>
          <p:nvPr>
            <p:ph idx="1"/>
          </p:nvPr>
        </p:nvSpPr>
        <p:spPr>
          <a:xfrm>
            <a:off x="487822" y="942764"/>
            <a:ext cx="9900187" cy="4256557"/>
          </a:xfrm>
        </p:spPr>
        <p:txBody>
          <a:bodyPr>
            <a:normAutofit/>
          </a:bodyPr>
          <a:lstStyle/>
          <a:p>
            <a:pPr algn="just">
              <a:lnSpc>
                <a:spcPct val="150000"/>
              </a:lnSpc>
              <a:spcBef>
                <a:spcPts val="0"/>
              </a:spcBef>
              <a:buSzPct val="80000"/>
              <a:buFont typeface="Wingdings" panose="05000000000000000000" pitchFamily="2" charset="2"/>
              <a:buChar char="u"/>
            </a:pPr>
            <a:r>
              <a:rPr lang="en-US" altLang="zh-CN" sz="2400" b="1" dirty="0" err="1">
                <a:solidFill>
                  <a:srgbClr val="C00000"/>
                </a:solidFill>
                <a:sym typeface="Symbol" panose="05050102010706020507" pitchFamily="18" charset="2"/>
              </a:rPr>
              <a:t>CPUmark</a:t>
            </a:r>
            <a:r>
              <a:rPr lang="en-US" altLang="zh-CN" sz="2400" b="1" dirty="0">
                <a:solidFill>
                  <a:srgbClr val="404040"/>
                </a:solidFill>
                <a:sym typeface="Symbol" panose="05050102010706020507" pitchFamily="18" charset="2"/>
              </a:rPr>
              <a:t> </a:t>
            </a:r>
            <a:r>
              <a:rPr lang="en-US" altLang="zh-CN" sz="2400" dirty="0">
                <a:solidFill>
                  <a:schemeClr val="tx1">
                    <a:lumMod val="75000"/>
                    <a:lumOff val="25000"/>
                  </a:schemeClr>
                </a:solidFill>
                <a:sym typeface="Symbol" panose="05050102010706020507" pitchFamily="18" charset="2"/>
              </a:rPr>
              <a:t>: </a:t>
            </a:r>
            <a:r>
              <a:rPr lang="zh-CN" altLang="en-US" sz="2400" dirty="0">
                <a:solidFill>
                  <a:schemeClr val="tx1">
                    <a:lumMod val="75000"/>
                    <a:lumOff val="25000"/>
                  </a:schemeClr>
                </a:solidFill>
                <a:sym typeface="Symbol" panose="05050102010706020507" pitchFamily="18" charset="2"/>
              </a:rPr>
              <a:t>综合</a:t>
            </a:r>
            <a:r>
              <a:rPr lang="en-US" altLang="zh-CN" sz="2400" dirty="0">
                <a:solidFill>
                  <a:schemeClr val="tx1">
                    <a:lumMod val="75000"/>
                    <a:lumOff val="25000"/>
                  </a:schemeClr>
                </a:solidFill>
                <a:sym typeface="Symbol" panose="05050102010706020507" pitchFamily="18" charset="2"/>
              </a:rPr>
              <a:t>CPU</a:t>
            </a:r>
            <a:r>
              <a:rPr lang="zh-CN" altLang="en-US" sz="2400" dirty="0">
                <a:solidFill>
                  <a:schemeClr val="tx1">
                    <a:lumMod val="75000"/>
                    <a:lumOff val="25000"/>
                  </a:schemeClr>
                </a:solidFill>
                <a:sym typeface="Symbol" panose="05050102010706020507" pitchFamily="18" charset="2"/>
              </a:rPr>
              <a:t>测试，包括系统存储，浮点运算和逻辑运算；</a:t>
            </a:r>
            <a:endParaRPr lang="en-US" altLang="zh-CN" sz="2400" dirty="0">
              <a:solidFill>
                <a:schemeClr val="tx1">
                  <a:lumMod val="75000"/>
                  <a:lumOff val="25000"/>
                </a:schemeClr>
              </a:solidFill>
              <a:sym typeface="Symbol" panose="05050102010706020507" pitchFamily="18" charset="2"/>
            </a:endParaRPr>
          </a:p>
          <a:p>
            <a:pPr algn="just">
              <a:lnSpc>
                <a:spcPct val="150000"/>
              </a:lnSpc>
              <a:spcBef>
                <a:spcPts val="0"/>
              </a:spcBef>
              <a:buSzPct val="80000"/>
              <a:buFont typeface="Wingdings" panose="05000000000000000000" pitchFamily="2" charset="2"/>
              <a:buChar char="u"/>
            </a:pPr>
            <a:r>
              <a:rPr lang="en-US" altLang="zh-CN" sz="2400" b="1" dirty="0" err="1">
                <a:solidFill>
                  <a:srgbClr val="C00000"/>
                </a:solidFill>
                <a:sym typeface="Symbol" panose="05050102010706020507" pitchFamily="18" charset="2"/>
              </a:rPr>
              <a:t>SysID</a:t>
            </a:r>
            <a:r>
              <a:rPr lang="en-US" altLang="zh-CN" sz="2400" dirty="0">
                <a:solidFill>
                  <a:srgbClr val="59B2FF"/>
                </a:solidFill>
                <a:sym typeface="Symbol" panose="05050102010706020507" pitchFamily="18" charset="2"/>
              </a:rPr>
              <a:t> </a:t>
            </a:r>
            <a:r>
              <a:rPr lang="en-US" altLang="zh-CN" sz="2400" dirty="0">
                <a:solidFill>
                  <a:schemeClr val="tx1">
                    <a:lumMod val="75000"/>
                    <a:lumOff val="25000"/>
                  </a:schemeClr>
                </a:solidFill>
                <a:sym typeface="Symbol" panose="05050102010706020507" pitchFamily="18" charset="2"/>
              </a:rPr>
              <a:t>: </a:t>
            </a:r>
            <a:r>
              <a:rPr lang="zh-CN" altLang="en-US" sz="2400" dirty="0">
                <a:solidFill>
                  <a:schemeClr val="tx1">
                    <a:lumMod val="75000"/>
                    <a:lumOff val="25000"/>
                  </a:schemeClr>
                </a:solidFill>
                <a:sym typeface="Symbol" panose="05050102010706020507" pitchFamily="18" charset="2"/>
              </a:rPr>
              <a:t>测试</a:t>
            </a:r>
            <a:r>
              <a:rPr lang="en-US" altLang="zh-CN" sz="2400" dirty="0">
                <a:solidFill>
                  <a:schemeClr val="tx1">
                    <a:lumMod val="75000"/>
                    <a:lumOff val="25000"/>
                  </a:schemeClr>
                </a:solidFill>
                <a:sym typeface="Symbol" panose="05050102010706020507" pitchFamily="18" charset="2"/>
              </a:rPr>
              <a:t>CPU</a:t>
            </a:r>
            <a:r>
              <a:rPr lang="zh-CN" altLang="en-US" sz="2400" dirty="0">
                <a:solidFill>
                  <a:schemeClr val="tx1">
                    <a:lumMod val="75000"/>
                    <a:lumOff val="25000"/>
                  </a:schemeClr>
                </a:solidFill>
                <a:sym typeface="Symbol" panose="05050102010706020507" pitchFamily="18" charset="2"/>
              </a:rPr>
              <a:t>电压，运行频率，</a:t>
            </a:r>
            <a:r>
              <a:rPr lang="en-US" altLang="zh-CN" sz="2400" dirty="0">
                <a:solidFill>
                  <a:schemeClr val="tx1">
                    <a:lumMod val="75000"/>
                    <a:lumOff val="25000"/>
                  </a:schemeClr>
                </a:solidFill>
                <a:sym typeface="Symbol" panose="05050102010706020507" pitchFamily="18" charset="2"/>
              </a:rPr>
              <a:t>L1 </a:t>
            </a:r>
            <a:r>
              <a:rPr lang="zh-CN" altLang="en-US" sz="2400" dirty="0">
                <a:solidFill>
                  <a:schemeClr val="tx1">
                    <a:lumMod val="75000"/>
                    <a:lumOff val="25000"/>
                  </a:schemeClr>
                </a:solidFill>
                <a:sym typeface="Symbol" panose="05050102010706020507" pitchFamily="18" charset="2"/>
              </a:rPr>
              <a:t>、</a:t>
            </a:r>
            <a:r>
              <a:rPr lang="en-US" altLang="zh-CN" sz="2400" dirty="0">
                <a:solidFill>
                  <a:schemeClr val="tx1">
                    <a:lumMod val="75000"/>
                    <a:lumOff val="25000"/>
                  </a:schemeClr>
                </a:solidFill>
                <a:sym typeface="Symbol" panose="05050102010706020507" pitchFamily="18" charset="2"/>
              </a:rPr>
              <a:t>L2 Cache</a:t>
            </a:r>
            <a:r>
              <a:rPr lang="zh-CN" altLang="en-US" sz="2400" dirty="0">
                <a:solidFill>
                  <a:schemeClr val="tx1">
                    <a:lumMod val="75000"/>
                    <a:lumOff val="25000"/>
                  </a:schemeClr>
                </a:solidFill>
                <a:sym typeface="Symbol" panose="05050102010706020507" pitchFamily="18" charset="2"/>
              </a:rPr>
              <a:t>等参数；</a:t>
            </a:r>
          </a:p>
          <a:p>
            <a:pPr algn="just">
              <a:lnSpc>
                <a:spcPct val="150000"/>
              </a:lnSpc>
              <a:spcBef>
                <a:spcPts val="0"/>
              </a:spcBef>
              <a:buSzPct val="80000"/>
              <a:buFont typeface="Wingdings" panose="05000000000000000000" pitchFamily="2" charset="2"/>
              <a:buChar char="u"/>
            </a:pPr>
            <a:r>
              <a:rPr lang="en-US" altLang="zh-CN" sz="2400" b="1" dirty="0">
                <a:solidFill>
                  <a:srgbClr val="C00000"/>
                </a:solidFill>
                <a:sym typeface="Symbol" panose="05050102010706020507" pitchFamily="18" charset="2"/>
              </a:rPr>
              <a:t>Hot CPU Tester </a:t>
            </a:r>
            <a:r>
              <a:rPr lang="en-US" altLang="zh-CN" sz="2400" dirty="0">
                <a:solidFill>
                  <a:schemeClr val="tx1">
                    <a:lumMod val="75000"/>
                    <a:lumOff val="25000"/>
                  </a:schemeClr>
                </a:solidFill>
                <a:sym typeface="Symbol" panose="05050102010706020507" pitchFamily="18" charset="2"/>
              </a:rPr>
              <a:t>:</a:t>
            </a:r>
            <a:r>
              <a:rPr lang="zh-CN" altLang="en-US" sz="2400" dirty="0">
                <a:solidFill>
                  <a:schemeClr val="tx1">
                    <a:lumMod val="75000"/>
                    <a:lumOff val="25000"/>
                  </a:schemeClr>
                </a:solidFill>
                <a:sym typeface="Symbol" panose="05050102010706020507" pitchFamily="18" charset="2"/>
              </a:rPr>
              <a:t>可测试机器稳定性，尤其是超频后的稳定性，找出 </a:t>
            </a:r>
            <a:r>
              <a:rPr lang="en-US" altLang="zh-CN" sz="2400" dirty="0">
                <a:solidFill>
                  <a:schemeClr val="tx1">
                    <a:lumMod val="75000"/>
                    <a:lumOff val="25000"/>
                  </a:schemeClr>
                </a:solidFill>
                <a:sym typeface="Symbol" panose="05050102010706020507" pitchFamily="18" charset="2"/>
              </a:rPr>
              <a:t>CPU </a:t>
            </a:r>
            <a:r>
              <a:rPr lang="zh-CN" altLang="en-US" sz="2400" dirty="0">
                <a:solidFill>
                  <a:schemeClr val="tx1">
                    <a:lumMod val="75000"/>
                    <a:lumOff val="25000"/>
                  </a:schemeClr>
                </a:solidFill>
                <a:sym typeface="Symbol" panose="05050102010706020507" pitchFamily="18" charset="2"/>
              </a:rPr>
              <a:t>的最高超频点或缺陷，还可检测</a:t>
            </a:r>
            <a:r>
              <a:rPr lang="en-US" altLang="zh-CN" sz="2400" dirty="0">
                <a:solidFill>
                  <a:schemeClr val="tx1">
                    <a:lumMod val="75000"/>
                    <a:lumOff val="25000"/>
                  </a:schemeClr>
                </a:solidFill>
                <a:sym typeface="Symbol" panose="05050102010706020507" pitchFamily="18" charset="2"/>
              </a:rPr>
              <a:t>CPU</a:t>
            </a:r>
            <a:r>
              <a:rPr lang="zh-CN" altLang="en-US" sz="2400" dirty="0">
                <a:solidFill>
                  <a:schemeClr val="tx1">
                    <a:lumMod val="75000"/>
                    <a:lumOff val="25000"/>
                  </a:schemeClr>
                </a:solidFill>
                <a:sym typeface="Symbol" panose="05050102010706020507" pitchFamily="18" charset="2"/>
              </a:rPr>
              <a:t>的详细性能指标并给出量化的分数值。包括「复杂矩阵」「排序算法」「快速傅立叶变换」「</a:t>
            </a:r>
            <a:r>
              <a:rPr lang="en-US" altLang="zh-CN" sz="2400" dirty="0">
                <a:solidFill>
                  <a:schemeClr val="tx1">
                    <a:lumMod val="75000"/>
                    <a:lumOff val="25000"/>
                  </a:schemeClr>
                </a:solidFill>
                <a:sym typeface="Symbol" panose="05050102010706020507" pitchFamily="18" charset="2"/>
              </a:rPr>
              <a:t>CPU </a:t>
            </a:r>
            <a:r>
              <a:rPr lang="zh-CN" altLang="en-US" sz="2400" dirty="0">
                <a:solidFill>
                  <a:schemeClr val="tx1">
                    <a:lumMod val="75000"/>
                    <a:lumOff val="25000"/>
                  </a:schemeClr>
                </a:solidFill>
                <a:sym typeface="Symbol" panose="05050102010706020507" pitchFamily="18" charset="2"/>
              </a:rPr>
              <a:t>缓存」「内存」「硬盘」及指令集等。另外其</a:t>
            </a:r>
            <a:r>
              <a:rPr lang="en-US" altLang="zh-CN" sz="2400" dirty="0">
                <a:solidFill>
                  <a:schemeClr val="tx1">
                    <a:lumMod val="75000"/>
                    <a:lumOff val="25000"/>
                  </a:schemeClr>
                </a:solidFill>
                <a:sym typeface="Symbol" panose="05050102010706020507" pitchFamily="18" charset="2"/>
              </a:rPr>
              <a:t>CPU/Mem Burn-in</a:t>
            </a:r>
            <a:r>
              <a:rPr lang="zh-CN" altLang="en-US" sz="2400" dirty="0">
                <a:solidFill>
                  <a:schemeClr val="tx1">
                    <a:lumMod val="75000"/>
                    <a:lumOff val="25000"/>
                  </a:schemeClr>
                </a:solidFill>
                <a:sym typeface="Symbol" panose="05050102010706020507" pitchFamily="18" charset="2"/>
              </a:rPr>
              <a:t>）还可以作为新购机时的烤机软件来使用。</a:t>
            </a:r>
          </a:p>
          <a:p>
            <a:endParaRPr lang="zh-CN" altLang="en-US" sz="2400" u="sng" dirty="0"/>
          </a:p>
        </p:txBody>
      </p:sp>
    </p:spTree>
    <p:extLst>
      <p:ext uri="{BB962C8B-B14F-4D97-AF65-F5344CB8AC3E}">
        <p14:creationId xmlns:p14="http://schemas.microsoft.com/office/powerpoint/2010/main" val="378659840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lstStyle/>
          <a:p>
            <a:r>
              <a:rPr lang="zh-CN" altLang="en-US" dirty="0"/>
              <a:t>显卡测试工具</a:t>
            </a:r>
          </a:p>
        </p:txBody>
      </p:sp>
      <p:sp>
        <p:nvSpPr>
          <p:cNvPr id="3" name="内容占位符 2"/>
          <p:cNvSpPr>
            <a:spLocks noGrp="1"/>
          </p:cNvSpPr>
          <p:nvPr>
            <p:ph idx="1"/>
          </p:nvPr>
        </p:nvSpPr>
        <p:spPr>
          <a:xfrm>
            <a:off x="487822" y="942764"/>
            <a:ext cx="11005973" cy="5637024"/>
          </a:xfrm>
        </p:spPr>
        <p:txBody>
          <a:bodyPr/>
          <a:lstStyle/>
          <a:p>
            <a:pPr algn="just">
              <a:lnSpc>
                <a:spcPct val="150000"/>
              </a:lnSpc>
              <a:spcBef>
                <a:spcPts val="0"/>
              </a:spcBef>
              <a:buSzPct val="80000"/>
              <a:buFont typeface="Wingdings" panose="05000000000000000000" pitchFamily="2" charset="2"/>
              <a:buChar char="u"/>
            </a:pPr>
            <a:r>
              <a:rPr lang="en-US" altLang="zh-CN" sz="2400" b="1" dirty="0">
                <a:solidFill>
                  <a:srgbClr val="C00000"/>
                </a:solidFill>
                <a:sym typeface="Symbol" panose="05050102010706020507" pitchFamily="18" charset="2"/>
              </a:rPr>
              <a:t>3DMark</a:t>
            </a:r>
            <a:r>
              <a:rPr lang="en-US" altLang="zh-CN" sz="2400" dirty="0">
                <a:solidFill>
                  <a:srgbClr val="C00000"/>
                </a:solidFill>
                <a:sym typeface="Symbol" panose="05050102010706020507" pitchFamily="18" charset="2"/>
              </a:rPr>
              <a:t>: </a:t>
            </a:r>
            <a:r>
              <a:rPr lang="zh-CN" altLang="en-US" sz="2400" dirty="0">
                <a:solidFill>
                  <a:srgbClr val="404040"/>
                </a:solidFill>
                <a:sym typeface="Symbol" panose="05050102010706020507" pitchFamily="18" charset="2"/>
              </a:rPr>
              <a:t>除衡量显卡性能外，已渐渐转变成一款衡量整机性能的软件；已发行</a:t>
            </a:r>
            <a:r>
              <a:rPr lang="en-US" altLang="zh-CN" sz="2400" dirty="0">
                <a:solidFill>
                  <a:srgbClr val="404040"/>
                </a:solidFill>
                <a:sym typeface="Symbol" panose="05050102010706020507" pitchFamily="18" charset="2"/>
              </a:rPr>
              <a:t>3Dmark99</a:t>
            </a:r>
            <a:r>
              <a:rPr lang="zh-CN" altLang="en-US" sz="2400" dirty="0">
                <a:solidFill>
                  <a:srgbClr val="404040"/>
                </a:solidFill>
                <a:sym typeface="Symbol" panose="05050102010706020507" pitchFamily="18" charset="2"/>
              </a:rPr>
              <a:t>、</a:t>
            </a:r>
            <a:r>
              <a:rPr lang="en-US" altLang="zh-CN" sz="2400" dirty="0">
                <a:solidFill>
                  <a:srgbClr val="404040"/>
                </a:solidFill>
                <a:sym typeface="Symbol" panose="05050102010706020507" pitchFamily="18" charset="2"/>
              </a:rPr>
              <a:t>3Dmark 11</a:t>
            </a:r>
            <a:r>
              <a:rPr lang="zh-CN" altLang="en-US" sz="2400" dirty="0">
                <a:solidFill>
                  <a:srgbClr val="404040"/>
                </a:solidFill>
                <a:sym typeface="Symbol" panose="05050102010706020507" pitchFamily="18" charset="2"/>
              </a:rPr>
              <a:t>和</a:t>
            </a:r>
            <a:r>
              <a:rPr lang="en-US" altLang="zh-CN" sz="2400" dirty="0">
                <a:solidFill>
                  <a:srgbClr val="404040"/>
                </a:solidFill>
                <a:sym typeface="Symbol" panose="05050102010706020507" pitchFamily="18" charset="2"/>
              </a:rPr>
              <a:t>The new 3DMark</a:t>
            </a:r>
            <a:r>
              <a:rPr lang="zh-CN" altLang="en-US" sz="2400" dirty="0">
                <a:solidFill>
                  <a:srgbClr val="404040"/>
                </a:solidFill>
                <a:sym typeface="Symbol" panose="05050102010706020507" pitchFamily="18" charset="2"/>
              </a:rPr>
              <a:t>等近</a:t>
            </a:r>
            <a:r>
              <a:rPr lang="en-US" altLang="zh-CN" sz="2400" dirty="0">
                <a:solidFill>
                  <a:srgbClr val="404040"/>
                </a:solidFill>
                <a:sym typeface="Symbol" panose="05050102010706020507" pitchFamily="18" charset="2"/>
              </a:rPr>
              <a:t>10</a:t>
            </a:r>
            <a:r>
              <a:rPr lang="zh-CN" altLang="en-US" sz="2400" dirty="0">
                <a:solidFill>
                  <a:srgbClr val="404040"/>
                </a:solidFill>
                <a:sym typeface="Symbol" panose="05050102010706020507" pitchFamily="18" charset="2"/>
              </a:rPr>
              <a:t>个版本；</a:t>
            </a:r>
            <a:endParaRPr lang="en-US" altLang="zh-CN" sz="2400" dirty="0">
              <a:solidFill>
                <a:srgbClr val="404040"/>
              </a:solidFill>
              <a:sym typeface="Symbol" panose="05050102010706020507" pitchFamily="18" charset="2"/>
            </a:endParaRPr>
          </a:p>
          <a:p>
            <a:pPr algn="just">
              <a:lnSpc>
                <a:spcPct val="150000"/>
              </a:lnSpc>
              <a:spcBef>
                <a:spcPts val="0"/>
              </a:spcBef>
              <a:buSzPct val="80000"/>
              <a:buFont typeface="Wingdings" panose="05000000000000000000" pitchFamily="2" charset="2"/>
              <a:buChar char="u"/>
            </a:pPr>
            <a:r>
              <a:rPr lang="en-US" altLang="zh-CN" sz="2400" b="1" dirty="0">
                <a:solidFill>
                  <a:srgbClr val="C00000"/>
                </a:solidFill>
                <a:sym typeface="Symbol" panose="05050102010706020507" pitchFamily="18" charset="2"/>
              </a:rPr>
              <a:t>N-Bench2</a:t>
            </a:r>
            <a:r>
              <a:rPr lang="en-US" altLang="zh-CN" sz="2400" dirty="0">
                <a:solidFill>
                  <a:srgbClr val="404040"/>
                </a:solidFill>
                <a:sym typeface="Symbol" panose="05050102010706020507" pitchFamily="18" charset="2"/>
              </a:rPr>
              <a:t>: </a:t>
            </a:r>
            <a:r>
              <a:rPr lang="zh-CN" altLang="en-US" sz="2400" dirty="0">
                <a:solidFill>
                  <a:srgbClr val="404040"/>
                </a:solidFill>
                <a:sym typeface="Symbol" panose="05050102010706020507" pitchFamily="18" charset="2"/>
              </a:rPr>
              <a:t>重点测试</a:t>
            </a:r>
            <a:r>
              <a:rPr lang="en-US" altLang="zh-CN" sz="2400" dirty="0">
                <a:solidFill>
                  <a:srgbClr val="404040"/>
                </a:solidFill>
                <a:sym typeface="Symbol" panose="05050102010706020507" pitchFamily="18" charset="2"/>
              </a:rPr>
              <a:t>CPU</a:t>
            </a:r>
            <a:r>
              <a:rPr lang="zh-CN" altLang="en-US" sz="2400" dirty="0">
                <a:solidFill>
                  <a:srgbClr val="404040"/>
                </a:solidFill>
                <a:sym typeface="Symbol" panose="05050102010706020507" pitchFamily="18" charset="2"/>
              </a:rPr>
              <a:t>以及系统图形性能；</a:t>
            </a:r>
            <a:endParaRPr lang="en-US" altLang="zh-CN" sz="2400" dirty="0">
              <a:solidFill>
                <a:srgbClr val="404040"/>
              </a:solidFill>
              <a:sym typeface="Symbol" panose="05050102010706020507" pitchFamily="18" charset="2"/>
            </a:endParaRPr>
          </a:p>
          <a:p>
            <a:pPr algn="just">
              <a:lnSpc>
                <a:spcPct val="150000"/>
              </a:lnSpc>
              <a:spcBef>
                <a:spcPts val="0"/>
              </a:spcBef>
              <a:buSzPct val="80000"/>
              <a:buFont typeface="Wingdings" panose="05000000000000000000" pitchFamily="2" charset="2"/>
              <a:buChar char="u"/>
            </a:pPr>
            <a:r>
              <a:rPr lang="en-US" altLang="zh-CN" sz="2400" b="1" dirty="0" err="1">
                <a:solidFill>
                  <a:srgbClr val="C00000"/>
                </a:solidFill>
                <a:sym typeface="Symbol" panose="05050102010706020507" pitchFamily="18" charset="2"/>
              </a:rPr>
              <a:t>FurMark</a:t>
            </a:r>
            <a:r>
              <a:rPr lang="zh-CN" altLang="en-US" sz="2400" b="1" dirty="0">
                <a:solidFill>
                  <a:srgbClr val="404040"/>
                </a:solidFill>
                <a:sym typeface="Symbol" panose="05050102010706020507" pitchFamily="18" charset="2"/>
              </a:rPr>
              <a:t>：</a:t>
            </a:r>
            <a:r>
              <a:rPr lang="zh-CN" altLang="en-US" sz="2400" dirty="0">
                <a:solidFill>
                  <a:srgbClr val="404040"/>
                </a:solidFill>
                <a:sym typeface="Symbol" panose="05050102010706020507" pitchFamily="18" charset="2"/>
              </a:rPr>
              <a:t>通过皮毛渲染算法来衡量显卡的性能及其稳定性，提供了全屏</a:t>
            </a:r>
            <a:r>
              <a:rPr lang="en-US" altLang="zh-CN" sz="2400" dirty="0">
                <a:solidFill>
                  <a:srgbClr val="404040"/>
                </a:solidFill>
                <a:sym typeface="Symbol" panose="05050102010706020507" pitchFamily="18" charset="2"/>
              </a:rPr>
              <a:t>/</a:t>
            </a:r>
            <a:r>
              <a:rPr lang="zh-CN" altLang="en-US" sz="2400" dirty="0">
                <a:solidFill>
                  <a:srgbClr val="404040"/>
                </a:solidFill>
                <a:sym typeface="Symbol" panose="05050102010706020507" pitchFamily="18" charset="2"/>
              </a:rPr>
              <a:t>窗口、预定分辨率、基于时间或帧的测试、多种多重采样反锯齿、竞赛等多种模式。</a:t>
            </a:r>
          </a:p>
          <a:p>
            <a:endParaRPr lang="zh-CN" altLang="en-US" dirty="0"/>
          </a:p>
        </p:txBody>
      </p:sp>
      <p:pic>
        <p:nvPicPr>
          <p:cNvPr id="5" name="图片 4"/>
          <p:cNvPicPr>
            <a:picLocks noChangeAspect="1"/>
          </p:cNvPicPr>
          <p:nvPr/>
        </p:nvPicPr>
        <p:blipFill>
          <a:blip r:embed="rId2">
            <a:clrChange>
              <a:clrFrom>
                <a:srgbClr val="FFFFFF"/>
              </a:clrFrom>
              <a:clrTo>
                <a:srgbClr val="FFFFFF">
                  <a:alpha val="0"/>
                </a:srgbClr>
              </a:clrTo>
            </a:clrChange>
          </a:blip>
          <a:stretch>
            <a:fillRect/>
          </a:stretch>
        </p:blipFill>
        <p:spPr>
          <a:xfrm>
            <a:off x="7480168" y="4033276"/>
            <a:ext cx="3523254" cy="2452583"/>
          </a:xfrm>
          <a:prstGeom prst="rect">
            <a:avLst/>
          </a:prstGeom>
        </p:spPr>
      </p:pic>
    </p:spTree>
    <p:extLst>
      <p:ext uri="{BB962C8B-B14F-4D97-AF65-F5344CB8AC3E}">
        <p14:creationId xmlns:p14="http://schemas.microsoft.com/office/powerpoint/2010/main" val="230113724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lstStyle/>
          <a:p>
            <a:r>
              <a:rPr lang="zh-CN" altLang="en-US" dirty="0"/>
              <a:t>内存测试工具</a:t>
            </a:r>
          </a:p>
        </p:txBody>
      </p:sp>
      <p:sp>
        <p:nvSpPr>
          <p:cNvPr id="3" name="内容占位符 2"/>
          <p:cNvSpPr>
            <a:spLocks noGrp="1"/>
          </p:cNvSpPr>
          <p:nvPr>
            <p:ph idx="1"/>
          </p:nvPr>
        </p:nvSpPr>
        <p:spPr>
          <a:xfrm>
            <a:off x="487822" y="942764"/>
            <a:ext cx="11080401" cy="5637024"/>
          </a:xfrm>
        </p:spPr>
        <p:txBody>
          <a:bodyPr/>
          <a:lstStyle/>
          <a:p>
            <a:pPr algn="just">
              <a:lnSpc>
                <a:spcPct val="150000"/>
              </a:lnSpc>
              <a:spcBef>
                <a:spcPts val="0"/>
              </a:spcBef>
              <a:buSzPct val="80000"/>
              <a:buFont typeface="Wingdings" panose="05000000000000000000" pitchFamily="2" charset="2"/>
              <a:buChar char="u"/>
            </a:pPr>
            <a:r>
              <a:rPr lang="en-US" altLang="zh-CN" sz="2400" b="1" dirty="0">
                <a:solidFill>
                  <a:srgbClr val="C00000"/>
                </a:solidFill>
                <a:sym typeface="Symbol" panose="05050102010706020507" pitchFamily="18" charset="2"/>
              </a:rPr>
              <a:t>CTSPD</a:t>
            </a:r>
            <a:r>
              <a:rPr lang="en-US" altLang="zh-CN" sz="2400" dirty="0">
                <a:solidFill>
                  <a:srgbClr val="C00000"/>
                </a:solidFill>
                <a:sym typeface="Symbol" panose="05050102010706020507" pitchFamily="18" charset="2"/>
              </a:rPr>
              <a:t> </a:t>
            </a:r>
            <a:r>
              <a:rPr lang="en-US" altLang="zh-CN" sz="2400" dirty="0">
                <a:solidFill>
                  <a:srgbClr val="404040"/>
                </a:solidFill>
                <a:sym typeface="Symbol" panose="05050102010706020507" pitchFamily="18" charset="2"/>
              </a:rPr>
              <a:t>:</a:t>
            </a:r>
            <a:r>
              <a:rPr lang="zh-CN" altLang="en-US" sz="2400" dirty="0">
                <a:solidFill>
                  <a:srgbClr val="404040"/>
                </a:solidFill>
                <a:sym typeface="Symbol" panose="05050102010706020507" pitchFamily="18" charset="2"/>
              </a:rPr>
              <a:t>选择主板厂商及型号后可详细测试内存的信息，包括</a:t>
            </a:r>
            <a:r>
              <a:rPr lang="en-US" altLang="zh-CN" sz="2400" dirty="0">
                <a:solidFill>
                  <a:srgbClr val="404040"/>
                </a:solidFill>
                <a:sym typeface="Symbol" panose="05050102010706020507" pitchFamily="18" charset="2"/>
              </a:rPr>
              <a:t>:CAS latency (</a:t>
            </a:r>
            <a:r>
              <a:rPr lang="zh-CN" altLang="en-US" sz="2400" dirty="0">
                <a:solidFill>
                  <a:srgbClr val="404040"/>
                </a:solidFill>
                <a:sym typeface="Symbol" panose="05050102010706020507" pitchFamily="18" charset="2"/>
              </a:rPr>
              <a:t>列地址选通时延</a:t>
            </a:r>
            <a:r>
              <a:rPr lang="en-US" altLang="zh-CN" sz="2400" dirty="0">
                <a:solidFill>
                  <a:srgbClr val="404040"/>
                </a:solidFill>
                <a:sym typeface="Symbol" panose="05050102010706020507" pitchFamily="18" charset="2"/>
              </a:rPr>
              <a:t>)</a:t>
            </a:r>
            <a:r>
              <a:rPr lang="zh-CN" altLang="en-US" sz="2400" dirty="0">
                <a:solidFill>
                  <a:srgbClr val="404040"/>
                </a:solidFill>
                <a:sym typeface="Symbol" panose="05050102010706020507" pitchFamily="18" charset="2"/>
              </a:rPr>
              <a:t>、</a:t>
            </a:r>
            <a:r>
              <a:rPr lang="en-US" altLang="zh-CN" sz="2400" dirty="0">
                <a:solidFill>
                  <a:srgbClr val="404040"/>
                </a:solidFill>
                <a:sym typeface="Symbol" panose="05050102010706020507" pitchFamily="18" charset="2"/>
              </a:rPr>
              <a:t>RAS to CAS delay(RAS</a:t>
            </a:r>
            <a:r>
              <a:rPr lang="zh-CN" altLang="en-US" sz="2400" dirty="0">
                <a:solidFill>
                  <a:srgbClr val="404040"/>
                </a:solidFill>
                <a:sym typeface="Symbol" panose="05050102010706020507" pitchFamily="18" charset="2"/>
              </a:rPr>
              <a:t>到</a:t>
            </a:r>
            <a:r>
              <a:rPr lang="en-US" altLang="zh-CN" sz="2400" dirty="0">
                <a:solidFill>
                  <a:srgbClr val="404040"/>
                </a:solidFill>
                <a:sym typeface="Symbol" panose="05050102010706020507" pitchFamily="18" charset="2"/>
              </a:rPr>
              <a:t>CAS</a:t>
            </a:r>
            <a:r>
              <a:rPr lang="zh-CN" altLang="en-US" sz="2400" dirty="0">
                <a:solidFill>
                  <a:srgbClr val="404040"/>
                </a:solidFill>
                <a:sym typeface="Symbol" panose="05050102010706020507" pitchFamily="18" charset="2"/>
              </a:rPr>
              <a:t>的相对延迟时间</a:t>
            </a:r>
            <a:r>
              <a:rPr lang="en-US" altLang="zh-CN" sz="2400" dirty="0">
                <a:solidFill>
                  <a:srgbClr val="404040"/>
                </a:solidFill>
                <a:sym typeface="Symbol" panose="05050102010706020507" pitchFamily="18" charset="2"/>
              </a:rPr>
              <a:t>)</a:t>
            </a:r>
            <a:r>
              <a:rPr lang="zh-CN" altLang="en-US" sz="2400" dirty="0">
                <a:solidFill>
                  <a:srgbClr val="404040"/>
                </a:solidFill>
                <a:sym typeface="Symbol" panose="05050102010706020507" pitchFamily="18" charset="2"/>
              </a:rPr>
              <a:t>、</a:t>
            </a:r>
            <a:r>
              <a:rPr lang="en-US" altLang="zh-CN" sz="2400" dirty="0">
                <a:solidFill>
                  <a:srgbClr val="404040"/>
                </a:solidFill>
                <a:sym typeface="Symbol" panose="05050102010706020507" pitchFamily="18" charset="2"/>
              </a:rPr>
              <a:t>RAS </a:t>
            </a:r>
            <a:r>
              <a:rPr lang="en-US" altLang="zh-CN" sz="2400" dirty="0" err="1">
                <a:solidFill>
                  <a:srgbClr val="404040"/>
                </a:solidFill>
                <a:sym typeface="Symbol" panose="05050102010706020507" pitchFamily="18" charset="2"/>
              </a:rPr>
              <a:t>precharge</a:t>
            </a:r>
            <a:r>
              <a:rPr lang="en-US" altLang="zh-CN" sz="2400" dirty="0">
                <a:solidFill>
                  <a:srgbClr val="404040"/>
                </a:solidFill>
                <a:sym typeface="Symbol" panose="05050102010706020507" pitchFamily="18" charset="2"/>
              </a:rPr>
              <a:t> </a:t>
            </a:r>
            <a:r>
              <a:rPr lang="en-US" altLang="zh-CN" sz="2400" dirty="0" err="1">
                <a:solidFill>
                  <a:srgbClr val="404040"/>
                </a:solidFill>
                <a:sym typeface="Symbol" panose="05050102010706020507" pitchFamily="18" charset="2"/>
              </a:rPr>
              <a:t>Trp</a:t>
            </a:r>
            <a:r>
              <a:rPr lang="en-US" altLang="zh-CN" sz="2400" dirty="0">
                <a:solidFill>
                  <a:srgbClr val="404040"/>
                </a:solidFill>
                <a:sym typeface="Symbol" panose="05050102010706020507" pitchFamily="18" charset="2"/>
              </a:rPr>
              <a:t> (RAS</a:t>
            </a:r>
            <a:r>
              <a:rPr lang="zh-CN" altLang="en-US" sz="2400" dirty="0">
                <a:solidFill>
                  <a:srgbClr val="404040"/>
                </a:solidFill>
                <a:sym typeface="Symbol" panose="05050102010706020507" pitchFamily="18" charset="2"/>
              </a:rPr>
              <a:t>预充电时间</a:t>
            </a:r>
            <a:r>
              <a:rPr lang="en-US" altLang="zh-CN" sz="2400" dirty="0">
                <a:solidFill>
                  <a:srgbClr val="404040"/>
                </a:solidFill>
                <a:sym typeface="Symbol" panose="05050102010706020507" pitchFamily="18" charset="2"/>
              </a:rPr>
              <a:t>)</a:t>
            </a:r>
            <a:r>
              <a:rPr lang="zh-CN" altLang="en-US" sz="2400" dirty="0">
                <a:solidFill>
                  <a:srgbClr val="404040"/>
                </a:solidFill>
                <a:sym typeface="Symbol" panose="05050102010706020507" pitchFamily="18" charset="2"/>
              </a:rPr>
              <a:t>、</a:t>
            </a:r>
            <a:r>
              <a:rPr lang="en-US" altLang="zh-CN" sz="2400" dirty="0">
                <a:solidFill>
                  <a:srgbClr val="404040"/>
                </a:solidFill>
                <a:sym typeface="Symbol" panose="05050102010706020507" pitchFamily="18" charset="2"/>
              </a:rPr>
              <a:t>DIMM</a:t>
            </a:r>
            <a:r>
              <a:rPr lang="zh-CN" altLang="en-US" sz="2400" dirty="0">
                <a:solidFill>
                  <a:srgbClr val="404040"/>
                </a:solidFill>
                <a:sym typeface="Symbol" panose="05050102010706020507" pitchFamily="18" charset="2"/>
              </a:rPr>
              <a:t>内存生产厂商和</a:t>
            </a:r>
            <a:r>
              <a:rPr lang="en-US" altLang="zh-CN" sz="2400" dirty="0">
                <a:solidFill>
                  <a:srgbClr val="404040"/>
                </a:solidFill>
                <a:sym typeface="Symbol" panose="05050102010706020507" pitchFamily="18" charset="2"/>
              </a:rPr>
              <a:t>DIMM</a:t>
            </a:r>
            <a:r>
              <a:rPr lang="zh-CN" altLang="en-US" sz="2400" dirty="0">
                <a:solidFill>
                  <a:srgbClr val="404040"/>
                </a:solidFill>
                <a:sym typeface="Symbol" panose="05050102010706020507" pitchFamily="18" charset="2"/>
              </a:rPr>
              <a:t>编号等信息。</a:t>
            </a:r>
            <a:endParaRPr lang="en-US" altLang="zh-CN" sz="2400" dirty="0">
              <a:solidFill>
                <a:srgbClr val="404040"/>
              </a:solidFill>
              <a:sym typeface="Symbol" panose="05050102010706020507" pitchFamily="18" charset="2"/>
            </a:endParaRPr>
          </a:p>
          <a:p>
            <a:pPr algn="just">
              <a:lnSpc>
                <a:spcPct val="150000"/>
              </a:lnSpc>
              <a:spcBef>
                <a:spcPts val="0"/>
              </a:spcBef>
              <a:buSzPct val="80000"/>
              <a:buFont typeface="Wingdings" panose="05000000000000000000" pitchFamily="2" charset="2"/>
              <a:buChar char="u"/>
            </a:pPr>
            <a:r>
              <a:rPr lang="en-US" altLang="zh-CN" sz="2400" b="1" dirty="0">
                <a:solidFill>
                  <a:srgbClr val="C00000"/>
                </a:solidFill>
                <a:sym typeface="Symbol" panose="05050102010706020507" pitchFamily="18" charset="2"/>
              </a:rPr>
              <a:t>Memory Speed</a:t>
            </a:r>
            <a:r>
              <a:rPr lang="en-US" altLang="zh-CN" sz="2400" dirty="0">
                <a:solidFill>
                  <a:srgbClr val="404040"/>
                </a:solidFill>
                <a:sym typeface="Symbol" panose="05050102010706020507" pitchFamily="18" charset="2"/>
              </a:rPr>
              <a:t>: </a:t>
            </a:r>
            <a:r>
              <a:rPr lang="zh-CN" altLang="en-US" sz="2400" dirty="0">
                <a:solidFill>
                  <a:srgbClr val="404040"/>
                </a:solidFill>
                <a:sym typeface="Symbol" panose="05050102010706020507" pitchFamily="18" charset="2"/>
              </a:rPr>
              <a:t>通过读写不同大小的块状数据来测试内存的性能；</a:t>
            </a:r>
          </a:p>
          <a:p>
            <a:pPr algn="just">
              <a:lnSpc>
                <a:spcPct val="150000"/>
              </a:lnSpc>
              <a:spcBef>
                <a:spcPts val="0"/>
              </a:spcBef>
              <a:buSzPct val="80000"/>
              <a:buFont typeface="Wingdings" panose="05000000000000000000" pitchFamily="2" charset="2"/>
              <a:buChar char="u"/>
            </a:pPr>
            <a:r>
              <a:rPr lang="en-US" altLang="zh-CN" sz="2400" b="1" dirty="0">
                <a:solidFill>
                  <a:srgbClr val="C00000"/>
                </a:solidFill>
                <a:sym typeface="Symbol" panose="05050102010706020507" pitchFamily="18" charset="2"/>
              </a:rPr>
              <a:t>Memory Transfer Timing Utility </a:t>
            </a:r>
            <a:r>
              <a:rPr lang="en-US" altLang="zh-CN" sz="2400" dirty="0">
                <a:solidFill>
                  <a:srgbClr val="404040"/>
                </a:solidFill>
                <a:sym typeface="Symbol" panose="05050102010706020507" pitchFamily="18" charset="2"/>
              </a:rPr>
              <a:t>:</a:t>
            </a:r>
            <a:r>
              <a:rPr lang="zh-CN" altLang="en-US" sz="2400" dirty="0">
                <a:solidFill>
                  <a:srgbClr val="404040"/>
                </a:solidFill>
                <a:sym typeface="Symbol" panose="05050102010706020507" pitchFamily="18" charset="2"/>
              </a:rPr>
              <a:t>通过对源文件和目标文件进行校正和非校正复制，测试内存的读、写速率；</a:t>
            </a:r>
          </a:p>
          <a:p>
            <a:endParaRPr lang="zh-CN" altLang="en-US" dirty="0"/>
          </a:p>
        </p:txBody>
      </p:sp>
      <p:pic>
        <p:nvPicPr>
          <p:cNvPr id="4" name="图片 3"/>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595190" y="4019468"/>
            <a:ext cx="3657600" cy="2560320"/>
          </a:xfrm>
          <a:prstGeom prst="rect">
            <a:avLst/>
          </a:prstGeom>
        </p:spPr>
      </p:pic>
    </p:spTree>
    <p:extLst>
      <p:ext uri="{BB962C8B-B14F-4D97-AF65-F5344CB8AC3E}">
        <p14:creationId xmlns:p14="http://schemas.microsoft.com/office/powerpoint/2010/main" val="1888398474"/>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lstStyle/>
          <a:p>
            <a:r>
              <a:rPr lang="zh-CN" altLang="en-US" dirty="0"/>
              <a:t>综合测试工具</a:t>
            </a:r>
          </a:p>
        </p:txBody>
      </p:sp>
      <p:pic>
        <p:nvPicPr>
          <p:cNvPr id="7" name="内容占位符 6"/>
          <p:cNvPicPr>
            <a:picLocks noGrp="1" noChangeAspect="1"/>
          </p:cNvPicPr>
          <p:nvPr>
            <p:ph idx="1"/>
          </p:nvPr>
        </p:nvPicPr>
        <p:blipFill rotWithShape="1">
          <a:blip r:embed="rId2"/>
          <a:srcRect b="19592"/>
          <a:stretch/>
        </p:blipFill>
        <p:spPr>
          <a:xfrm>
            <a:off x="1099020" y="875255"/>
            <a:ext cx="10021361" cy="5653136"/>
          </a:xfrm>
          <a:prstGeom prst="rect">
            <a:avLst/>
          </a:prstGeom>
        </p:spPr>
      </p:pic>
    </p:spTree>
    <p:extLst>
      <p:ext uri="{BB962C8B-B14F-4D97-AF65-F5344CB8AC3E}">
        <p14:creationId xmlns:p14="http://schemas.microsoft.com/office/powerpoint/2010/main" val="140994611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lstStyle/>
          <a:p>
            <a:r>
              <a:rPr lang="zh-CN" altLang="en-US" dirty="0"/>
              <a:t>计算机性能测试 </a:t>
            </a:r>
            <a:r>
              <a:rPr lang="en-US" altLang="zh-CN" dirty="0"/>
              <a:t>Benchmark</a:t>
            </a:r>
            <a:endParaRPr lang="zh-CN" altLang="en-US" dirty="0"/>
          </a:p>
        </p:txBody>
      </p:sp>
      <p:sp>
        <p:nvSpPr>
          <p:cNvPr id="3" name="内容占位符 2"/>
          <p:cNvSpPr>
            <a:spLocks noGrp="1"/>
          </p:cNvSpPr>
          <p:nvPr>
            <p:ph idx="1"/>
          </p:nvPr>
        </p:nvSpPr>
        <p:spPr>
          <a:xfrm>
            <a:off x="487822" y="942764"/>
            <a:ext cx="10878383" cy="5637024"/>
          </a:xfrm>
        </p:spPr>
        <p:txBody>
          <a:bodyPr/>
          <a:lstStyle/>
          <a:p>
            <a:pPr marL="203200" indent="-203200" algn="just">
              <a:lnSpc>
                <a:spcPct val="150000"/>
              </a:lnSpc>
            </a:pPr>
            <a:r>
              <a:rPr lang="zh-CN" altLang="en-US" sz="2400" b="1" dirty="0"/>
              <a:t>用基准程序来评测计算机性能</a:t>
            </a:r>
          </a:p>
          <a:p>
            <a:pPr marL="685800" lvl="1" indent="-190500" algn="just">
              <a:lnSpc>
                <a:spcPct val="150000"/>
              </a:lnSpc>
            </a:pPr>
            <a:r>
              <a:rPr lang="zh-CN" altLang="en-US" sz="2200" dirty="0"/>
              <a:t>专门用来进行性能评价的一组程序</a:t>
            </a:r>
            <a:r>
              <a:rPr lang="en-US" altLang="zh-CN" sz="2200" dirty="0"/>
              <a:t>,</a:t>
            </a:r>
            <a:r>
              <a:rPr lang="zh-CN" altLang="en-US" sz="2200" dirty="0"/>
              <a:t>运行实际负载来反映性能</a:t>
            </a:r>
          </a:p>
          <a:p>
            <a:pPr marL="685800" lvl="1" indent="-190500" algn="just">
              <a:lnSpc>
                <a:spcPct val="150000"/>
              </a:lnSpc>
            </a:pPr>
            <a:r>
              <a:rPr lang="zh-CN" altLang="en-US" sz="2200" dirty="0"/>
              <a:t>最好的基准程序是用户实际使用的程序或典型的简单程序</a:t>
            </a:r>
          </a:p>
          <a:p>
            <a:pPr marL="203200" indent="-203200" algn="just">
              <a:lnSpc>
                <a:spcPct val="150000"/>
              </a:lnSpc>
            </a:pPr>
            <a:r>
              <a:rPr lang="zh-CN" altLang="en-US" sz="2400" b="1" dirty="0"/>
              <a:t>基准程序的缺陷</a:t>
            </a:r>
          </a:p>
          <a:p>
            <a:pPr marL="685800" lvl="1" indent="-190500" algn="just">
              <a:lnSpc>
                <a:spcPct val="150000"/>
              </a:lnSpc>
            </a:pPr>
            <a:r>
              <a:rPr lang="zh-CN" altLang="en-US" sz="2200" dirty="0"/>
              <a:t>基准程序性能与某段短代码密切相关时，会被利用以得到不当的性能评测结果，硬件系统设计人员或编译器开发者针对这些代码片段进行特殊的优化，使得执行这段代码的速度非常快</a:t>
            </a:r>
          </a:p>
          <a:p>
            <a:pPr marL="1257300" lvl="2" indent="-342900" algn="just">
              <a:lnSpc>
                <a:spcPct val="150000"/>
              </a:lnSpc>
            </a:pPr>
            <a:r>
              <a:rPr lang="en-US" altLang="zh-CN" dirty="0"/>
              <a:t>Intel Pentium</a:t>
            </a:r>
            <a:r>
              <a:rPr lang="zh-CN" altLang="en-US" dirty="0"/>
              <a:t>处理器运行</a:t>
            </a:r>
            <a:r>
              <a:rPr lang="en-US" altLang="zh-CN" dirty="0" err="1"/>
              <a:t>SPECint</a:t>
            </a:r>
            <a:r>
              <a:rPr lang="zh-CN" altLang="en-US" dirty="0"/>
              <a:t>时用了公司内部使用的特殊编译器，使其性能极高</a:t>
            </a:r>
          </a:p>
          <a:p>
            <a:pPr marL="1257300" lvl="2" indent="-342900" algn="just">
              <a:lnSpc>
                <a:spcPct val="150000"/>
              </a:lnSpc>
            </a:pPr>
            <a:r>
              <a:rPr lang="zh-CN" altLang="en-US" dirty="0"/>
              <a:t>矩阵乘法程序</a:t>
            </a:r>
            <a:r>
              <a:rPr lang="en-US" altLang="zh-CN" dirty="0"/>
              <a:t>SPECmatrix300</a:t>
            </a:r>
            <a:r>
              <a:rPr lang="zh-CN" altLang="en-US" dirty="0"/>
              <a:t>有</a:t>
            </a:r>
            <a:r>
              <a:rPr lang="en-US" altLang="zh-CN" dirty="0"/>
              <a:t>99%</a:t>
            </a:r>
            <a:r>
              <a:rPr lang="zh-CN" altLang="en-US" dirty="0"/>
              <a:t>的时间运行在一行语句上，有些厂商用特殊编译器优化该语句，使性能达</a:t>
            </a:r>
            <a:r>
              <a:rPr lang="en-US" altLang="zh-CN" dirty="0"/>
              <a:t>VAX11/780</a:t>
            </a:r>
            <a:r>
              <a:rPr lang="zh-CN" altLang="en-US" dirty="0"/>
              <a:t>的</a:t>
            </a:r>
            <a:r>
              <a:rPr lang="en-US" altLang="zh-CN" dirty="0"/>
              <a:t>729.8</a:t>
            </a:r>
            <a:r>
              <a:rPr lang="zh-CN" altLang="en-US" dirty="0"/>
              <a:t>倍！</a:t>
            </a:r>
          </a:p>
          <a:p>
            <a:pPr algn="just"/>
            <a:endParaRPr lang="zh-CN" altLang="en-US" dirty="0"/>
          </a:p>
          <a:p>
            <a:pPr algn="just"/>
            <a:endParaRPr lang="zh-CN" altLang="en-US" dirty="0"/>
          </a:p>
        </p:txBody>
      </p:sp>
    </p:spTree>
    <p:extLst>
      <p:ext uri="{BB962C8B-B14F-4D97-AF65-F5344CB8AC3E}">
        <p14:creationId xmlns:p14="http://schemas.microsoft.com/office/powerpoint/2010/main" val="62282347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lstStyle/>
          <a:p>
            <a:r>
              <a:rPr lang="zh-CN" altLang="en-US" dirty="0"/>
              <a:t>性能测试程序</a:t>
            </a:r>
          </a:p>
        </p:txBody>
      </p:sp>
      <p:sp>
        <p:nvSpPr>
          <p:cNvPr id="3" name="内容占位符 2"/>
          <p:cNvSpPr>
            <a:spLocks noGrp="1"/>
          </p:cNvSpPr>
          <p:nvPr>
            <p:ph idx="1"/>
          </p:nvPr>
        </p:nvSpPr>
        <p:spPr/>
        <p:txBody>
          <a:bodyPr>
            <a:normAutofit fontScale="92500"/>
          </a:bodyPr>
          <a:lstStyle/>
          <a:p>
            <a:r>
              <a:rPr lang="zh-CN" altLang="en-US" b="1" dirty="0"/>
              <a:t>综合测试程序  </a:t>
            </a:r>
            <a:endParaRPr lang="en-US" altLang="zh-CN" b="1" dirty="0"/>
          </a:p>
          <a:p>
            <a:pPr lvl="1"/>
            <a:r>
              <a:rPr lang="en-US" altLang="zh-CN" dirty="0"/>
              <a:t>SPEC     </a:t>
            </a:r>
          </a:p>
          <a:p>
            <a:r>
              <a:rPr lang="zh-CN" altLang="en-US" b="1" dirty="0"/>
              <a:t>定点运算性能测试</a:t>
            </a:r>
            <a:endParaRPr lang="en-US" altLang="zh-CN" b="1" dirty="0"/>
          </a:p>
          <a:p>
            <a:pPr lvl="1"/>
            <a:r>
              <a:rPr lang="en-US" altLang="zh-CN" dirty="0"/>
              <a:t>Dhrystone      </a:t>
            </a:r>
            <a:r>
              <a:rPr lang="zh-CN" altLang="en-US" dirty="0"/>
              <a:t>测试编译器和</a:t>
            </a:r>
            <a:r>
              <a:rPr lang="en-US" altLang="zh-CN" dirty="0"/>
              <a:t>CPU</a:t>
            </a:r>
            <a:r>
              <a:rPr lang="zh-CN" altLang="en-US"/>
              <a:t>定点运算</a:t>
            </a:r>
            <a:r>
              <a:rPr lang="zh-CN" altLang="en-US" dirty="0"/>
              <a:t>性能   </a:t>
            </a:r>
            <a:r>
              <a:rPr lang="en-US" altLang="zh-CN" dirty="0"/>
              <a:t>C</a:t>
            </a:r>
            <a:r>
              <a:rPr lang="zh-CN" altLang="en-US" dirty="0"/>
              <a:t>语言编写</a:t>
            </a:r>
            <a:endParaRPr lang="en-US" altLang="zh-CN" dirty="0"/>
          </a:p>
          <a:p>
            <a:r>
              <a:rPr lang="zh-CN" altLang="en-US" b="1" dirty="0"/>
              <a:t>浮点运算性能测试</a:t>
            </a:r>
            <a:endParaRPr lang="en-US" altLang="zh-CN" b="1" dirty="0"/>
          </a:p>
          <a:p>
            <a:pPr lvl="1"/>
            <a:r>
              <a:rPr lang="en-US" altLang="zh-CN" dirty="0" err="1"/>
              <a:t>LinPack</a:t>
            </a:r>
            <a:r>
              <a:rPr lang="en-US" altLang="zh-CN" dirty="0"/>
              <a:t>          </a:t>
            </a:r>
            <a:r>
              <a:rPr lang="zh-CN" altLang="en-US" dirty="0"/>
              <a:t>求解密集线性代数方程组程序包</a:t>
            </a:r>
            <a:endParaRPr lang="en-US" altLang="zh-CN" dirty="0"/>
          </a:p>
          <a:p>
            <a:pPr lvl="1"/>
            <a:r>
              <a:rPr lang="en-US" altLang="zh-CN" dirty="0"/>
              <a:t>Whetstone     </a:t>
            </a:r>
            <a:r>
              <a:rPr lang="zh-CN" altLang="en-US" dirty="0"/>
              <a:t>浮点</a:t>
            </a:r>
            <a:r>
              <a:rPr lang="en-US" altLang="zh-CN" dirty="0"/>
              <a:t>+</a:t>
            </a:r>
            <a:r>
              <a:rPr lang="zh-CN" altLang="en-US" dirty="0"/>
              <a:t>定点  </a:t>
            </a:r>
            <a:r>
              <a:rPr lang="en-US" altLang="zh-CN" dirty="0"/>
              <a:t> Fortran</a:t>
            </a:r>
            <a:r>
              <a:rPr lang="zh-CN" altLang="en-US" dirty="0"/>
              <a:t>编写</a:t>
            </a:r>
            <a:endParaRPr lang="en-US" altLang="zh-CN" dirty="0"/>
          </a:p>
          <a:p>
            <a:r>
              <a:rPr lang="zh-CN" altLang="en-US" b="1" dirty="0"/>
              <a:t>数据库性能测试</a:t>
            </a:r>
            <a:endParaRPr lang="en-US" altLang="zh-CN" b="1" dirty="0"/>
          </a:p>
          <a:p>
            <a:pPr lvl="1"/>
            <a:r>
              <a:rPr lang="en-US" altLang="zh-CN" dirty="0"/>
              <a:t>TPC      </a:t>
            </a:r>
            <a:r>
              <a:rPr lang="en-US" altLang="zh-CN" dirty="0" err="1"/>
              <a:t>TPC</a:t>
            </a:r>
            <a:r>
              <a:rPr lang="zh-CN" altLang="en-US" dirty="0"/>
              <a:t>不给出基准程序的代码，而只给出基准程序的标准规范</a:t>
            </a:r>
            <a:endParaRPr lang="en-US" altLang="zh-CN" dirty="0"/>
          </a:p>
          <a:p>
            <a:pPr lvl="1"/>
            <a:r>
              <a:rPr lang="zh-CN" altLang="en-US" dirty="0"/>
              <a:t>测试者可以根据规范，最优地构造出自己的测试系统</a:t>
            </a:r>
            <a:r>
              <a:rPr lang="en-US" altLang="zh-CN" dirty="0"/>
              <a:t>(</a:t>
            </a:r>
            <a:r>
              <a:rPr lang="zh-CN" altLang="en-US" dirty="0"/>
              <a:t>测试平台和测试程序</a:t>
            </a:r>
            <a:r>
              <a:rPr lang="en-US" altLang="zh-CN" dirty="0"/>
              <a:t>)</a:t>
            </a:r>
          </a:p>
          <a:p>
            <a:r>
              <a:rPr lang="zh-CN" altLang="en-US" b="1" dirty="0"/>
              <a:t>并行运算测试  </a:t>
            </a:r>
            <a:r>
              <a:rPr lang="en-US" altLang="zh-CN" b="1" dirty="0"/>
              <a:t>NPB</a:t>
            </a:r>
            <a:endParaRPr lang="zh-CN" altLang="en-US" b="1" dirty="0"/>
          </a:p>
        </p:txBody>
      </p:sp>
    </p:spTree>
    <p:extLst>
      <p:ext uri="{BB962C8B-B14F-4D97-AF65-F5344CB8AC3E}">
        <p14:creationId xmlns:p14="http://schemas.microsoft.com/office/powerpoint/2010/main" val="68275126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lstStyle/>
          <a:p>
            <a:r>
              <a:rPr lang="zh-CN" altLang="en-US" dirty="0"/>
              <a:t>太湖之光</a:t>
            </a:r>
            <a:r>
              <a:rPr lang="en-US" altLang="zh-CN" dirty="0"/>
              <a:t>----</a:t>
            </a:r>
            <a:r>
              <a:rPr lang="zh-CN" altLang="en-US" dirty="0"/>
              <a:t>全球超级计算机</a:t>
            </a:r>
            <a:r>
              <a:rPr lang="en-US" altLang="zh-CN" dirty="0"/>
              <a:t>500</a:t>
            </a:r>
            <a:r>
              <a:rPr lang="zh-CN" altLang="en-US" dirty="0"/>
              <a:t>强之首</a:t>
            </a:r>
          </a:p>
        </p:txBody>
      </p:sp>
      <p:sp>
        <p:nvSpPr>
          <p:cNvPr id="3" name="内容占位符 2"/>
          <p:cNvSpPr>
            <a:spLocks noGrp="1"/>
          </p:cNvSpPr>
          <p:nvPr>
            <p:ph idx="1"/>
          </p:nvPr>
        </p:nvSpPr>
        <p:spPr>
          <a:xfrm>
            <a:off x="487822" y="942764"/>
            <a:ext cx="11112299" cy="5637024"/>
          </a:xfrm>
        </p:spPr>
        <p:txBody>
          <a:bodyPr>
            <a:normAutofit/>
          </a:bodyPr>
          <a:lstStyle/>
          <a:p>
            <a:pPr>
              <a:lnSpc>
                <a:spcPct val="150000"/>
              </a:lnSpc>
              <a:spcBef>
                <a:spcPct val="40000"/>
              </a:spcBef>
            </a:pPr>
            <a:r>
              <a:rPr lang="zh-CN" altLang="en-US" dirty="0"/>
              <a:t>国际超级计算机</a:t>
            </a:r>
            <a:r>
              <a:rPr lang="en-US" altLang="zh-CN" dirty="0"/>
              <a:t>TOP500</a:t>
            </a:r>
            <a:r>
              <a:rPr lang="zh-CN" altLang="en-US" dirty="0"/>
              <a:t>组织是发布全球已安装的超级计算机性能排名的权威机构，以系统的实测速度</a:t>
            </a:r>
            <a:r>
              <a:rPr lang="en-US" altLang="zh-CN" dirty="0"/>
              <a:t>(</a:t>
            </a:r>
            <a:r>
              <a:rPr lang="en-US" altLang="zh-CN" dirty="0" err="1"/>
              <a:t>Linpack</a:t>
            </a:r>
            <a:r>
              <a:rPr lang="zh-CN" altLang="en-US" dirty="0"/>
              <a:t>测试值</a:t>
            </a:r>
            <a:r>
              <a:rPr lang="en-US" altLang="zh-CN" dirty="0"/>
              <a:t>)</a:t>
            </a:r>
            <a:r>
              <a:rPr lang="zh-CN" altLang="en-US" dirty="0"/>
              <a:t>为基准进行排名，每年发布两次。</a:t>
            </a:r>
            <a:r>
              <a:rPr lang="en-US" altLang="zh-CN" dirty="0">
                <a:hlinkClick r:id="rId2"/>
              </a:rPr>
              <a:t>https://www.top500.org/</a:t>
            </a:r>
            <a:endParaRPr lang="zh-CN" altLang="en-US" dirty="0"/>
          </a:p>
          <a:p>
            <a:pPr>
              <a:lnSpc>
                <a:spcPct val="150000"/>
              </a:lnSpc>
              <a:spcBef>
                <a:spcPct val="40000"/>
              </a:spcBef>
            </a:pPr>
            <a:r>
              <a:rPr lang="en-US" altLang="zh-CN" dirty="0"/>
              <a:t>2014</a:t>
            </a:r>
            <a:r>
              <a:rPr lang="zh-CN" altLang="en-US" dirty="0"/>
              <a:t>年</a:t>
            </a:r>
            <a:r>
              <a:rPr lang="en-US" altLang="zh-CN" dirty="0"/>
              <a:t>11</a:t>
            </a:r>
            <a:r>
              <a:rPr lang="zh-CN" altLang="en-US" dirty="0"/>
              <a:t>月，中国国防科技大学研制的“</a:t>
            </a:r>
            <a:r>
              <a:rPr lang="zh-CN" altLang="en-US" b="1" dirty="0"/>
              <a:t>天河二号</a:t>
            </a:r>
            <a:r>
              <a:rPr lang="zh-CN" altLang="en-US" dirty="0"/>
              <a:t>”超级计算机，以</a:t>
            </a:r>
            <a:r>
              <a:rPr lang="zh-CN" altLang="en-US" dirty="0">
                <a:solidFill>
                  <a:srgbClr val="FF0000"/>
                </a:solidFill>
              </a:rPr>
              <a:t>每秒</a:t>
            </a:r>
            <a:r>
              <a:rPr lang="en-US" altLang="zh-CN" dirty="0">
                <a:solidFill>
                  <a:srgbClr val="FF0000"/>
                </a:solidFill>
              </a:rPr>
              <a:t>33.86</a:t>
            </a:r>
            <a:r>
              <a:rPr lang="zh-CN" altLang="en-US" dirty="0">
                <a:solidFill>
                  <a:srgbClr val="FF0000"/>
                </a:solidFill>
              </a:rPr>
              <a:t>千万亿次的浮点运算速度</a:t>
            </a:r>
            <a:r>
              <a:rPr lang="zh-CN" altLang="en-US" dirty="0"/>
              <a:t>获得四连冠。    </a:t>
            </a:r>
            <a:endParaRPr lang="en-US" altLang="zh-CN" dirty="0"/>
          </a:p>
          <a:p>
            <a:pPr>
              <a:lnSpc>
                <a:spcPct val="150000"/>
              </a:lnSpc>
            </a:pPr>
            <a:r>
              <a:rPr lang="en-US" altLang="zh-CN" dirty="0"/>
              <a:t>2015</a:t>
            </a:r>
            <a:r>
              <a:rPr lang="zh-CN" altLang="en-US" dirty="0"/>
              <a:t>年</a:t>
            </a:r>
            <a:r>
              <a:rPr lang="en-US" altLang="zh-CN" dirty="0"/>
              <a:t>7</a:t>
            </a:r>
            <a:r>
              <a:rPr lang="zh-CN" altLang="en-US" dirty="0"/>
              <a:t>月，天河二号连续</a:t>
            </a:r>
            <a:r>
              <a:rPr lang="en-US" altLang="zh-CN" dirty="0"/>
              <a:t>5</a:t>
            </a:r>
            <a:r>
              <a:rPr lang="zh-CN" altLang="en-US" dirty="0"/>
              <a:t>次位居世界超算</a:t>
            </a:r>
            <a:r>
              <a:rPr lang="en-US" altLang="zh-CN" dirty="0"/>
              <a:t>500</a:t>
            </a:r>
            <a:r>
              <a:rPr lang="zh-CN" altLang="en-US" dirty="0"/>
              <a:t>强榜首。</a:t>
            </a:r>
            <a:r>
              <a:rPr lang="zh-CN" altLang="en-US" b="1" dirty="0">
                <a:solidFill>
                  <a:srgbClr val="C00000"/>
                </a:solidFill>
              </a:rPr>
              <a:t>（禁运事件）</a:t>
            </a:r>
            <a:endParaRPr lang="en-US" altLang="zh-CN" b="1" dirty="0">
              <a:solidFill>
                <a:srgbClr val="C00000"/>
              </a:solidFill>
            </a:endParaRPr>
          </a:p>
          <a:p>
            <a:pPr>
              <a:lnSpc>
                <a:spcPct val="150000"/>
              </a:lnSpc>
            </a:pPr>
            <a:r>
              <a:rPr lang="en-US" altLang="zh-CN" dirty="0"/>
              <a:t>2016-2018  Sunway </a:t>
            </a:r>
            <a:r>
              <a:rPr lang="en-US" altLang="zh-CN" dirty="0" err="1"/>
              <a:t>TaihuLight</a:t>
            </a:r>
            <a:r>
              <a:rPr lang="en-US" altLang="zh-CN" dirty="0"/>
              <a:t> - </a:t>
            </a:r>
            <a:r>
              <a:rPr lang="zh-CN" altLang="en-US" dirty="0"/>
              <a:t>（</a:t>
            </a:r>
            <a:r>
              <a:rPr lang="zh-CN" altLang="en-US" b="1" dirty="0"/>
              <a:t>神威太湖之光</a:t>
            </a:r>
            <a:r>
              <a:rPr lang="zh-CN" altLang="en-US" dirty="0"/>
              <a:t>）三连冠</a:t>
            </a:r>
            <a:endParaRPr lang="en-US" altLang="zh-CN" dirty="0"/>
          </a:p>
          <a:p>
            <a:pPr>
              <a:lnSpc>
                <a:spcPct val="150000"/>
              </a:lnSpc>
            </a:pPr>
            <a:r>
              <a:rPr lang="en-US" altLang="zh-CN" dirty="0"/>
              <a:t>2018-2019 </a:t>
            </a:r>
            <a:r>
              <a:rPr lang="zh-CN" altLang="en-US" dirty="0"/>
              <a:t>美国能源部橡树岭国家实验 </a:t>
            </a:r>
            <a:r>
              <a:rPr lang="en-US" altLang="zh-CN" dirty="0"/>
              <a:t>Summit</a:t>
            </a:r>
            <a:r>
              <a:rPr lang="zh-CN" altLang="en-US" dirty="0"/>
              <a:t>（</a:t>
            </a:r>
            <a:r>
              <a:rPr lang="zh-CN" altLang="en-US" b="1" dirty="0"/>
              <a:t>顶点</a:t>
            </a:r>
            <a:r>
              <a:rPr lang="zh-CN" altLang="en-US" dirty="0"/>
              <a:t>）</a:t>
            </a:r>
            <a:endParaRPr lang="en-US" altLang="zh-CN" dirty="0"/>
          </a:p>
          <a:p>
            <a:endParaRPr lang="zh-CN" altLang="en-US" dirty="0"/>
          </a:p>
          <a:p>
            <a:endParaRPr lang="zh-CN" altLang="en-US" dirty="0"/>
          </a:p>
        </p:txBody>
      </p:sp>
    </p:spTree>
    <p:extLst>
      <p:ext uri="{BB962C8B-B14F-4D97-AF65-F5344CB8AC3E}">
        <p14:creationId xmlns:p14="http://schemas.microsoft.com/office/powerpoint/2010/main" val="29737831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lstStyle/>
          <a:p>
            <a:r>
              <a:rPr lang="en-US" altLang="zh-CN" dirty="0"/>
              <a:t>1805 Jacquard </a:t>
            </a:r>
            <a:endParaRPr lang="zh-CN" altLang="en-US" dirty="0"/>
          </a:p>
        </p:txBody>
      </p:sp>
      <p:sp>
        <p:nvSpPr>
          <p:cNvPr id="4" name="Text Box 6"/>
          <p:cNvSpPr txBox="1">
            <a:spLocks noChangeArrowheads="1"/>
          </p:cNvSpPr>
          <p:nvPr/>
        </p:nvSpPr>
        <p:spPr bwMode="auto">
          <a:xfrm>
            <a:off x="4359349" y="3194153"/>
            <a:ext cx="6126126" cy="830997"/>
          </a:xfrm>
          <a:prstGeom prst="rect">
            <a:avLst/>
          </a:prstGeom>
          <a:noFill/>
          <a:ln w="9525" algn="ctr">
            <a:noFill/>
            <a:prstDash val="sysDot"/>
            <a:miter lim="800000"/>
            <a:headEnd/>
            <a:tailEnd/>
          </a:ln>
          <a:effectLst/>
        </p:spPr>
        <p:txBody>
          <a:bodyPr wrap="square">
            <a:spAutoFit/>
          </a:bodyPr>
          <a:lstStyle/>
          <a:p>
            <a:pPr algn="r" fontAlgn="base">
              <a:spcBef>
                <a:spcPct val="50000"/>
              </a:spcBef>
              <a:spcAft>
                <a:spcPct val="0"/>
              </a:spcAft>
              <a:defRPr/>
            </a:pPr>
            <a:r>
              <a:rPr lang="zh-CN" altLang="en-US" sz="4800" dirty="0">
                <a:solidFill>
                  <a:srgbClr val="000000"/>
                </a:solidFill>
                <a:latin typeface="微软雅黑" pitchFamily="34" charset="-122"/>
                <a:ea typeface="微软雅黑" pitchFamily="34" charset="-122"/>
              </a:rPr>
              <a:t>编程序？？？</a:t>
            </a:r>
          </a:p>
        </p:txBody>
      </p:sp>
      <p:pic>
        <p:nvPicPr>
          <p:cNvPr id="5" name="Picture 4" descr="jacquard-coverlet-delong"/>
          <p:cNvPicPr>
            <a:picLocks noChangeAspect="1" noChangeArrowheads="1"/>
          </p:cNvPicPr>
          <p:nvPr/>
        </p:nvPicPr>
        <p:blipFill>
          <a:blip r:embed="rId2" cstate="print"/>
          <a:srcRect/>
          <a:stretch>
            <a:fillRect/>
          </a:stretch>
        </p:blipFill>
        <p:spPr bwMode="auto">
          <a:xfrm>
            <a:off x="1233377" y="1104646"/>
            <a:ext cx="4047640" cy="2942972"/>
          </a:xfrm>
          <a:prstGeom prst="rect">
            <a:avLst/>
          </a:prstGeom>
          <a:noFill/>
          <a:ln w="9525">
            <a:noFill/>
            <a:miter lim="800000"/>
            <a:headEnd/>
            <a:tailEnd/>
          </a:ln>
        </p:spPr>
      </p:pic>
      <p:pic>
        <p:nvPicPr>
          <p:cNvPr id="6" name="Picture 5" descr="输出向导-1"/>
          <p:cNvPicPr>
            <a:picLocks noChangeAspect="1" noChangeArrowheads="1"/>
          </p:cNvPicPr>
          <p:nvPr/>
        </p:nvPicPr>
        <p:blipFill>
          <a:blip r:embed="rId3" cstate="print"/>
          <a:srcRect/>
          <a:stretch>
            <a:fillRect/>
          </a:stretch>
        </p:blipFill>
        <p:spPr bwMode="auto">
          <a:xfrm>
            <a:off x="1104900" y="4243001"/>
            <a:ext cx="4466560" cy="1961143"/>
          </a:xfrm>
          <a:prstGeom prst="rect">
            <a:avLst/>
          </a:prstGeom>
          <a:noFill/>
          <a:ln w="9525">
            <a:noFill/>
            <a:miter lim="800000"/>
            <a:headEnd/>
            <a:tailEnd/>
          </a:ln>
        </p:spPr>
      </p:pic>
      <p:pic>
        <p:nvPicPr>
          <p:cNvPr id="7" name="Picture 2" descr="webstgr"/>
          <p:cNvPicPr>
            <a:picLocks noChangeAspect="1" noChangeArrowheads="1"/>
          </p:cNvPicPr>
          <p:nvPr/>
        </p:nvPicPr>
        <p:blipFill>
          <a:blip r:embed="rId4" cstate="print"/>
          <a:srcRect/>
          <a:stretch>
            <a:fillRect/>
          </a:stretch>
        </p:blipFill>
        <p:spPr bwMode="auto">
          <a:xfrm>
            <a:off x="6698196" y="1104646"/>
            <a:ext cx="3966261" cy="5010013"/>
          </a:xfrm>
          <a:prstGeom prst="rect">
            <a:avLst/>
          </a:prstGeom>
          <a:noFill/>
          <a:ln w="9525">
            <a:noFill/>
            <a:miter lim="800000"/>
            <a:headEnd/>
            <a:tailEnd/>
          </a:ln>
        </p:spPr>
      </p:pic>
    </p:spTree>
    <p:extLst>
      <p:ext uri="{BB962C8B-B14F-4D97-AF65-F5344CB8AC3E}">
        <p14:creationId xmlns:p14="http://schemas.microsoft.com/office/powerpoint/2010/main" val="2551296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lstStyle/>
          <a:p>
            <a:r>
              <a:rPr lang="zh-CN" altLang="en-US" dirty="0"/>
              <a:t>神威太湖之光三连冠</a:t>
            </a:r>
          </a:p>
        </p:txBody>
      </p:sp>
      <p:pic>
        <p:nvPicPr>
          <p:cNvPr id="6" name="内容占位符 5"/>
          <p:cNvPicPr>
            <a:picLocks noGrp="1" noChangeAspect="1"/>
          </p:cNvPicPr>
          <p:nvPr>
            <p:ph idx="1"/>
          </p:nvPr>
        </p:nvPicPr>
        <p:blipFill>
          <a:blip r:embed="rId2">
            <a:clrChange>
              <a:clrFrom>
                <a:srgbClr val="EEEDF3"/>
              </a:clrFrom>
              <a:clrTo>
                <a:srgbClr val="EEEDF3">
                  <a:alpha val="0"/>
                </a:srgbClr>
              </a:clrTo>
            </a:clrChange>
            <a:extLst>
              <a:ext uri="{28A0092B-C50C-407E-A947-70E740481C1C}">
                <a14:useLocalDpi xmlns:a14="http://schemas.microsoft.com/office/drawing/2010/main" val="0"/>
              </a:ext>
            </a:extLst>
          </a:blip>
          <a:stretch>
            <a:fillRect/>
          </a:stretch>
        </p:blipFill>
        <p:spPr>
          <a:xfrm>
            <a:off x="838237" y="1105270"/>
            <a:ext cx="10515600" cy="5291357"/>
          </a:xfrm>
        </p:spPr>
      </p:pic>
    </p:spTree>
    <p:extLst>
      <p:ext uri="{BB962C8B-B14F-4D97-AF65-F5344CB8AC3E}">
        <p14:creationId xmlns:p14="http://schemas.microsoft.com/office/powerpoint/2010/main" val="2161007482"/>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lstStyle/>
          <a:p>
            <a:r>
              <a:rPr lang="zh-CN" altLang="en-US" dirty="0"/>
              <a:t>神威太湖之光</a:t>
            </a:r>
          </a:p>
        </p:txBody>
      </p:sp>
      <p:pic>
        <p:nvPicPr>
          <p:cNvPr id="4" name="内容占位符 3"/>
          <p:cNvPicPr>
            <a:picLocks noGrp="1" noChangeAspect="1"/>
          </p:cNvPicPr>
          <p:nvPr>
            <p:ph idx="1"/>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t="23029" b="2883"/>
          <a:stretch/>
        </p:blipFill>
        <p:spPr>
          <a:xfrm>
            <a:off x="877716" y="1183599"/>
            <a:ext cx="10749940" cy="5451117"/>
          </a:xfrm>
        </p:spPr>
      </p:pic>
    </p:spTree>
    <p:extLst>
      <p:ext uri="{BB962C8B-B14F-4D97-AF65-F5344CB8AC3E}">
        <p14:creationId xmlns:p14="http://schemas.microsoft.com/office/powerpoint/2010/main" val="1107092688"/>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lstStyle/>
          <a:p>
            <a:r>
              <a:rPr lang="en-US" altLang="zh-CN" dirty="0"/>
              <a:t>IBM Summit</a:t>
            </a:r>
            <a:endParaRPr lang="zh-CN" altLang="en-US" dirty="0"/>
          </a:p>
        </p:txBody>
      </p:sp>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95707" y="999367"/>
            <a:ext cx="10515600" cy="5503164"/>
          </a:xfrm>
        </p:spPr>
      </p:pic>
    </p:spTree>
    <p:extLst>
      <p:ext uri="{BB962C8B-B14F-4D97-AF65-F5344CB8AC3E}">
        <p14:creationId xmlns:p14="http://schemas.microsoft.com/office/powerpoint/2010/main" val="1932100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18" name="图片 17"/>
          <p:cNvPicPr>
            <a:picLocks noChangeAspect="1"/>
          </p:cNvPicPr>
          <p:nvPr/>
        </p:nvPicPr>
        <p:blipFill rotWithShape="1">
          <a:blip r:embed="rId3">
            <a:extLst>
              <a:ext uri="{28A0092B-C50C-407E-A947-70E740481C1C}">
                <a14:useLocalDpi xmlns:a14="http://schemas.microsoft.com/office/drawing/2010/main" val="0"/>
              </a:ext>
            </a:extLst>
          </a:blip>
          <a:srcRect t="7337" r="1863" b="9511"/>
          <a:stretch/>
        </p:blipFill>
        <p:spPr>
          <a:xfrm>
            <a:off x="-29029" y="-43542"/>
            <a:ext cx="12235543" cy="6908800"/>
          </a:xfrm>
          <a:prstGeom prst="rect">
            <a:avLst/>
          </a:prstGeom>
        </p:spPr>
      </p:pic>
      <p:pic>
        <p:nvPicPr>
          <p:cNvPr id="3" name="图片 2"/>
          <p:cNvPicPr>
            <a:picLocks noChangeAspect="1"/>
          </p:cNvPicPr>
          <p:nvPr/>
        </p:nvPicPr>
        <p:blipFill>
          <a:blip r:embed="rId4"/>
          <a:stretch>
            <a:fillRect/>
          </a:stretch>
        </p:blipFill>
        <p:spPr>
          <a:xfrm>
            <a:off x="-29029" y="597408"/>
            <a:ext cx="8798268" cy="1874592"/>
          </a:xfrm>
          <a:prstGeom prst="rect">
            <a:avLst/>
          </a:prstGeom>
        </p:spPr>
      </p:pic>
    </p:spTree>
    <p:extLst>
      <p:ext uri="{BB962C8B-B14F-4D97-AF65-F5344CB8AC3E}">
        <p14:creationId xmlns:p14="http://schemas.microsoft.com/office/powerpoint/2010/main" val="167156875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EC63F0-EDDF-4AD3-8EAD-9C6AB3950D80}"/>
              </a:ext>
            </a:extLst>
          </p:cNvPr>
          <p:cNvSpPr>
            <a:spLocks noGrp="1"/>
          </p:cNvSpPr>
          <p:nvPr>
            <p:ph type="title"/>
          </p:nvPr>
        </p:nvSpPr>
        <p:spPr>
          <a:xfrm>
            <a:off x="487822" y="257614"/>
            <a:ext cx="10515600" cy="617641"/>
          </a:xfrm>
        </p:spPr>
        <p:txBody>
          <a:bodyPr/>
          <a:lstStyle/>
          <a:p>
            <a:r>
              <a:rPr lang="zh-CN" altLang="en-US" dirty="0"/>
              <a:t>课后习题</a:t>
            </a:r>
          </a:p>
        </p:txBody>
      </p:sp>
      <p:sp>
        <p:nvSpPr>
          <p:cNvPr id="3" name="内容占位符 2">
            <a:extLst>
              <a:ext uri="{FF2B5EF4-FFF2-40B4-BE49-F238E27FC236}">
                <a16:creationId xmlns:a16="http://schemas.microsoft.com/office/drawing/2014/main" id="{C799EEFF-57E4-4204-8A19-AF7A1C408C35}"/>
              </a:ext>
            </a:extLst>
          </p:cNvPr>
          <p:cNvSpPr>
            <a:spLocks noGrp="1"/>
          </p:cNvSpPr>
          <p:nvPr>
            <p:ph idx="1"/>
          </p:nvPr>
        </p:nvSpPr>
        <p:spPr/>
        <p:txBody>
          <a:bodyPr/>
          <a:lstStyle/>
          <a:p>
            <a:r>
              <a:rPr lang="en-US" altLang="zh-CN" dirty="0"/>
              <a:t>1.2 </a:t>
            </a:r>
          </a:p>
          <a:p>
            <a:r>
              <a:rPr lang="en-US" altLang="zh-CN" dirty="0"/>
              <a:t>1.5</a:t>
            </a:r>
          </a:p>
          <a:p>
            <a:r>
              <a:rPr lang="en-US" altLang="zh-CN" dirty="0"/>
              <a:t>1.6</a:t>
            </a:r>
          </a:p>
          <a:p>
            <a:endParaRPr lang="zh-CN" altLang="en-US" dirty="0"/>
          </a:p>
        </p:txBody>
      </p:sp>
      <p:pic>
        <p:nvPicPr>
          <p:cNvPr id="5" name="图片 4">
            <a:extLst>
              <a:ext uri="{FF2B5EF4-FFF2-40B4-BE49-F238E27FC236}">
                <a16:creationId xmlns:a16="http://schemas.microsoft.com/office/drawing/2014/main" id="{7155142A-CB2D-4E5C-8FAF-8A2FF87DC075}"/>
              </a:ext>
            </a:extLst>
          </p:cNvPr>
          <p:cNvPicPr>
            <a:picLocks noChangeAspect="1"/>
          </p:cNvPicPr>
          <p:nvPr/>
        </p:nvPicPr>
        <p:blipFill>
          <a:blip r:embed="rId2"/>
          <a:stretch>
            <a:fillRect/>
          </a:stretch>
        </p:blipFill>
        <p:spPr>
          <a:xfrm>
            <a:off x="8205468" y="3686862"/>
            <a:ext cx="3286316" cy="2336936"/>
          </a:xfrm>
          <a:prstGeom prst="rect">
            <a:avLst/>
          </a:prstGeom>
        </p:spPr>
      </p:pic>
    </p:spTree>
    <p:extLst>
      <p:ext uri="{BB962C8B-B14F-4D97-AF65-F5344CB8AC3E}">
        <p14:creationId xmlns:p14="http://schemas.microsoft.com/office/powerpoint/2010/main" val="4102106383"/>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1" name="矩形 10">
            <a:extLst>
              <a:ext uri="{FF2B5EF4-FFF2-40B4-BE49-F238E27FC236}">
                <a16:creationId xmlns:a16="http://schemas.microsoft.com/office/drawing/2014/main" id="{CAC0AA7F-AEB9-40C7-8756-798F5732E964}"/>
              </a:ext>
            </a:extLst>
          </p:cNvPr>
          <p:cNvSpPr/>
          <p:nvPr/>
        </p:nvSpPr>
        <p:spPr>
          <a:xfrm>
            <a:off x="-7857" y="0"/>
            <a:ext cx="12207714" cy="6868925"/>
          </a:xfrm>
          <a:prstGeom prst="rect">
            <a:avLst/>
          </a:prstGeom>
          <a:solidFill>
            <a:srgbClr val="18978B">
              <a:alpha val="52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2" name="图片 11">
            <a:extLst>
              <a:ext uri="{FF2B5EF4-FFF2-40B4-BE49-F238E27FC236}">
                <a16:creationId xmlns:a16="http://schemas.microsoft.com/office/drawing/2014/main" id="{F6594FE8-11C3-4097-9D5D-A4998C5E369D}"/>
              </a:ext>
            </a:extLst>
          </p:cNvPr>
          <p:cNvPicPr>
            <a:picLocks noChangeAspect="1"/>
          </p:cNvPicPr>
          <p:nvPr/>
        </p:nvPicPr>
        <p:blipFill>
          <a:blip r:embed="rId4">
            <a:biLevel thresh="25000"/>
            <a:extLst>
              <a:ext uri="{28A0092B-C50C-407E-A947-70E740481C1C}">
                <a14:useLocalDpi xmlns:a14="http://schemas.microsoft.com/office/drawing/2010/main" val="0"/>
              </a:ext>
            </a:extLst>
          </a:blip>
          <a:stretch>
            <a:fillRect/>
          </a:stretch>
        </p:blipFill>
        <p:spPr>
          <a:xfrm>
            <a:off x="1092830" y="690584"/>
            <a:ext cx="2842655" cy="647123"/>
          </a:xfrm>
          <a:prstGeom prst="rect">
            <a:avLst/>
          </a:prstGeom>
        </p:spPr>
      </p:pic>
      <p:pic>
        <p:nvPicPr>
          <p:cNvPr id="13" name="图片 12">
            <a:extLst>
              <a:ext uri="{FF2B5EF4-FFF2-40B4-BE49-F238E27FC236}">
                <a16:creationId xmlns:a16="http://schemas.microsoft.com/office/drawing/2014/main" id="{E5382E74-124E-4322-B29B-8C99CBB53780}"/>
              </a:ext>
            </a:extLst>
          </p:cNvPr>
          <p:cNvPicPr>
            <a:picLocks noChangeAspect="1"/>
          </p:cNvPicPr>
          <p:nvPr/>
        </p:nvPicPr>
        <p:blipFill>
          <a:blip r:embed="rId5"/>
          <a:stretch>
            <a:fillRect/>
          </a:stretch>
        </p:blipFill>
        <p:spPr>
          <a:xfrm>
            <a:off x="675915" y="4805783"/>
            <a:ext cx="7139015" cy="1516250"/>
          </a:xfrm>
          <a:prstGeom prst="rect">
            <a:avLst/>
          </a:prstGeom>
        </p:spPr>
      </p:pic>
      <p:sp>
        <p:nvSpPr>
          <p:cNvPr id="6" name="标题 6">
            <a:extLst>
              <a:ext uri="{FF2B5EF4-FFF2-40B4-BE49-F238E27FC236}">
                <a16:creationId xmlns:a16="http://schemas.microsoft.com/office/drawing/2014/main" id="{269AF215-A59A-4827-B7FC-9D43AD143929}"/>
              </a:ext>
            </a:extLst>
          </p:cNvPr>
          <p:cNvSpPr>
            <a:spLocks noGrp="1"/>
          </p:cNvSpPr>
          <p:nvPr>
            <p:ph type="ctrTitle"/>
          </p:nvPr>
        </p:nvSpPr>
        <p:spPr>
          <a:xfrm>
            <a:off x="1112627" y="2693379"/>
            <a:ext cx="4082539" cy="767764"/>
          </a:xfrm>
        </p:spPr>
        <p:txBody>
          <a:bodyPr>
            <a:noAutofit/>
          </a:bodyPr>
          <a:lstStyle/>
          <a:p>
            <a:r>
              <a:rPr lang="en-US" altLang="zh-CN" sz="5400" dirty="0">
                <a:solidFill>
                  <a:srgbClr val="6EFDF6"/>
                </a:solidFill>
                <a:latin typeface="Algerian" panose="04020705040A02060702" pitchFamily="82" charset="0"/>
              </a:rPr>
              <a:t>Thanks</a:t>
            </a:r>
            <a:endParaRPr lang="zh-CN" altLang="en-US" sz="5400" dirty="0">
              <a:solidFill>
                <a:srgbClr val="6EFDF6"/>
              </a:solidFill>
              <a:latin typeface="Algerian" panose="04020705040A02060702" pitchFamily="82" charset="0"/>
            </a:endParaRPr>
          </a:p>
        </p:txBody>
      </p:sp>
    </p:spTree>
    <p:extLst>
      <p:ext uri="{BB962C8B-B14F-4D97-AF65-F5344CB8AC3E}">
        <p14:creationId xmlns:p14="http://schemas.microsoft.com/office/powerpoint/2010/main" val="40575260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Rectangle 2"/>
          <p:cNvSpPr>
            <a:spLocks noGrp="1" noChangeArrowheads="1"/>
          </p:cNvSpPr>
          <p:nvPr>
            <p:ph type="title"/>
          </p:nvPr>
        </p:nvSpPr>
        <p:spPr>
          <a:xfrm>
            <a:off x="487822" y="257614"/>
            <a:ext cx="10515600" cy="617641"/>
          </a:xfrm>
        </p:spPr>
        <p:txBody>
          <a:bodyPr/>
          <a:lstStyle/>
          <a:p>
            <a:pPr eaLnBrk="1" hangingPunct="1"/>
            <a:r>
              <a:rPr lang="zh-CN" altLang="en-US" dirty="0"/>
              <a:t>程序控制思想的萌芽</a:t>
            </a:r>
          </a:p>
        </p:txBody>
      </p:sp>
      <p:sp>
        <p:nvSpPr>
          <p:cNvPr id="25604" name="Rectangle 3"/>
          <p:cNvSpPr>
            <a:spLocks noGrp="1" noChangeArrowheads="1"/>
          </p:cNvSpPr>
          <p:nvPr>
            <p:ph idx="1"/>
          </p:nvPr>
        </p:nvSpPr>
        <p:spPr>
          <a:xfrm>
            <a:off x="487823" y="942764"/>
            <a:ext cx="5906627" cy="5637024"/>
          </a:xfrm>
        </p:spPr>
        <p:txBody>
          <a:bodyPr/>
          <a:lstStyle/>
          <a:p>
            <a:pPr algn="just" eaLnBrk="1" hangingPunct="1">
              <a:lnSpc>
                <a:spcPct val="150000"/>
              </a:lnSpc>
            </a:pPr>
            <a:r>
              <a:rPr lang="zh-CN" altLang="en-US" dirty="0"/>
              <a:t>如何将人的思想传送给机器，让机器按人的意志自动执行。 </a:t>
            </a:r>
          </a:p>
          <a:p>
            <a:pPr algn="just" eaLnBrk="1" hangingPunct="1">
              <a:lnSpc>
                <a:spcPct val="150000"/>
              </a:lnSpc>
            </a:pPr>
            <a:r>
              <a:rPr lang="en-US" altLang="zh-CN" dirty="0"/>
              <a:t>1725</a:t>
            </a:r>
            <a:r>
              <a:rPr lang="zh-CN" altLang="en-US" dirty="0"/>
              <a:t>年，法国纺织机械师</a:t>
            </a:r>
            <a:r>
              <a:rPr lang="en-US" altLang="zh-CN" dirty="0" err="1"/>
              <a:t>B.Bouchon</a:t>
            </a:r>
            <a:r>
              <a:rPr lang="zh-CN" altLang="en-US" dirty="0"/>
              <a:t>发明利用穿孔纸带控制印花的方法。</a:t>
            </a:r>
          </a:p>
          <a:p>
            <a:pPr algn="just" eaLnBrk="1" hangingPunct="1">
              <a:lnSpc>
                <a:spcPct val="150000"/>
              </a:lnSpc>
            </a:pPr>
            <a:r>
              <a:rPr lang="en-US" altLang="zh-CN" dirty="0"/>
              <a:t>1805 </a:t>
            </a:r>
            <a:r>
              <a:rPr lang="en-US" altLang="zh-CN" dirty="0" err="1"/>
              <a:t>J.Jacquard</a:t>
            </a:r>
            <a:r>
              <a:rPr lang="en-US" altLang="zh-CN" dirty="0"/>
              <a:t> </a:t>
            </a:r>
            <a:r>
              <a:rPr lang="zh-CN" altLang="en-US" dirty="0"/>
              <a:t>发明采用</a:t>
            </a:r>
            <a:r>
              <a:rPr lang="zh-CN" altLang="en-US" b="1" dirty="0">
                <a:solidFill>
                  <a:srgbClr val="18978B"/>
                </a:solidFill>
              </a:rPr>
              <a:t>穿孔卡片</a:t>
            </a:r>
            <a:r>
              <a:rPr lang="zh-CN" altLang="en-US" dirty="0"/>
              <a:t>的自动提花机。</a:t>
            </a:r>
          </a:p>
          <a:p>
            <a:pPr algn="just" eaLnBrk="1" hangingPunct="1">
              <a:lnSpc>
                <a:spcPct val="150000"/>
              </a:lnSpc>
            </a:pPr>
            <a:r>
              <a:rPr lang="zh-CN" altLang="en-US" b="1" dirty="0"/>
              <a:t>编程序＝编织花布</a:t>
            </a:r>
          </a:p>
        </p:txBody>
      </p:sp>
      <p:pic>
        <p:nvPicPr>
          <p:cNvPr id="7" name="Picture 4" descr="jacquard-head-cards-right"/>
          <p:cNvPicPr>
            <a:picLocks noChangeAspect="1" noChangeArrowheads="1"/>
          </p:cNvPicPr>
          <p:nvPr/>
        </p:nvPicPr>
        <p:blipFill>
          <a:blip r:embed="rId3" cstate="print"/>
          <a:srcRect/>
          <a:stretch>
            <a:fillRect/>
          </a:stretch>
        </p:blipFill>
        <p:spPr bwMode="auto">
          <a:xfrm>
            <a:off x="6979989" y="998061"/>
            <a:ext cx="3407131" cy="2555348"/>
          </a:xfrm>
          <a:prstGeom prst="rect">
            <a:avLst/>
          </a:prstGeom>
          <a:noFill/>
          <a:ln w="9525">
            <a:noFill/>
            <a:miter lim="800000"/>
            <a:headEnd/>
            <a:tailEnd/>
          </a:ln>
        </p:spPr>
      </p:pic>
      <p:pic>
        <p:nvPicPr>
          <p:cNvPr id="8" name="Picture 5" descr="jacquard-cards-cu"/>
          <p:cNvPicPr>
            <a:picLocks noChangeAspect="1" noChangeArrowheads="1"/>
          </p:cNvPicPr>
          <p:nvPr/>
        </p:nvPicPr>
        <p:blipFill>
          <a:blip r:embed="rId4" cstate="print"/>
          <a:srcRect/>
          <a:stretch>
            <a:fillRect/>
          </a:stretch>
        </p:blipFill>
        <p:spPr bwMode="auto">
          <a:xfrm>
            <a:off x="7931888" y="3676215"/>
            <a:ext cx="3394102" cy="2586362"/>
          </a:xfrm>
          <a:prstGeom prst="rect">
            <a:avLst/>
          </a:prstGeom>
          <a:noFill/>
          <a:ln w="9525">
            <a:noFill/>
            <a:miter lim="800000"/>
            <a:headEnd/>
            <a:tailEnd/>
          </a:ln>
        </p:spPr>
      </p:pic>
    </p:spTree>
    <p:extLst>
      <p:ext uri="{BB962C8B-B14F-4D97-AF65-F5344CB8AC3E}">
        <p14:creationId xmlns:p14="http://schemas.microsoft.com/office/powerpoint/2010/main" val="13118189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lstStyle/>
          <a:p>
            <a:r>
              <a:rPr lang="en-US" altLang="zh-CN" dirty="0"/>
              <a:t>1821</a:t>
            </a:r>
            <a:r>
              <a:rPr lang="zh-CN" altLang="en-US" dirty="0"/>
              <a:t>年</a:t>
            </a:r>
            <a:r>
              <a:rPr lang="en-US" altLang="zh-CN" dirty="0"/>
              <a:t>Babbage</a:t>
            </a:r>
            <a:r>
              <a:rPr lang="zh-CN" altLang="en-US" dirty="0"/>
              <a:t>差分机</a:t>
            </a:r>
          </a:p>
        </p:txBody>
      </p:sp>
      <p:sp>
        <p:nvSpPr>
          <p:cNvPr id="3" name="内容占位符 2"/>
          <p:cNvSpPr>
            <a:spLocks noGrp="1"/>
          </p:cNvSpPr>
          <p:nvPr>
            <p:ph idx="1"/>
          </p:nvPr>
        </p:nvSpPr>
        <p:spPr>
          <a:xfrm>
            <a:off x="487824" y="942764"/>
            <a:ext cx="7273944" cy="5637024"/>
          </a:xfrm>
        </p:spPr>
        <p:txBody>
          <a:bodyPr/>
          <a:lstStyle/>
          <a:p>
            <a:pPr algn="just">
              <a:lnSpc>
                <a:spcPct val="150000"/>
              </a:lnSpc>
            </a:pPr>
            <a:r>
              <a:rPr lang="en-US" altLang="zh-CN" dirty="0"/>
              <a:t>1821</a:t>
            </a:r>
            <a:r>
              <a:rPr lang="zh-CN" altLang="en-US" dirty="0"/>
              <a:t>年，英国数学家</a:t>
            </a:r>
            <a:r>
              <a:rPr lang="zh-CN" altLang="en-US" b="1" dirty="0">
                <a:solidFill>
                  <a:srgbClr val="18978B"/>
                </a:solidFill>
              </a:rPr>
              <a:t>巴贝奇</a:t>
            </a:r>
            <a:r>
              <a:rPr lang="zh-CN" altLang="en-US" dirty="0"/>
              <a:t>发明差分机，专门用于航海和天文计算。可处理</a:t>
            </a:r>
            <a:r>
              <a:rPr lang="en-US" altLang="zh-CN" dirty="0"/>
              <a:t>3</a:t>
            </a:r>
            <a:r>
              <a:rPr lang="zh-CN" altLang="en-US" dirty="0"/>
              <a:t>个</a:t>
            </a:r>
            <a:r>
              <a:rPr lang="en-US" altLang="zh-CN" dirty="0"/>
              <a:t>5</a:t>
            </a:r>
            <a:r>
              <a:rPr lang="zh-CN" altLang="en-US" dirty="0"/>
              <a:t>位数，计算精度达到</a:t>
            </a:r>
            <a:r>
              <a:rPr lang="en-US" altLang="zh-CN" dirty="0"/>
              <a:t>6</a:t>
            </a:r>
            <a:r>
              <a:rPr lang="zh-CN" altLang="en-US" dirty="0"/>
              <a:t>位小数。 </a:t>
            </a:r>
          </a:p>
          <a:p>
            <a:pPr algn="just">
              <a:lnSpc>
                <a:spcPct val="150000"/>
              </a:lnSpc>
            </a:pPr>
            <a:r>
              <a:rPr lang="zh-CN" altLang="en-US" dirty="0">
                <a:latin typeface="宋体" pitchFamily="2" charset="-122"/>
              </a:rPr>
              <a:t>“</a:t>
            </a:r>
            <a:r>
              <a:rPr lang="zh-CN" altLang="en-US" dirty="0"/>
              <a:t>差分</a:t>
            </a:r>
            <a:r>
              <a:rPr lang="zh-CN" altLang="en-US" dirty="0">
                <a:latin typeface="宋体" pitchFamily="2" charset="-122"/>
              </a:rPr>
              <a:t>”</a:t>
            </a:r>
            <a:r>
              <a:rPr lang="zh-CN" altLang="en-US" dirty="0"/>
              <a:t>是把函数表的复杂算式转化为差分运算，用简单的加法代替平方运算。</a:t>
            </a:r>
          </a:p>
          <a:p>
            <a:pPr algn="just">
              <a:lnSpc>
                <a:spcPct val="150000"/>
              </a:lnSpc>
            </a:pPr>
            <a:r>
              <a:rPr lang="en-US" altLang="zh-CN" dirty="0"/>
              <a:t>20</a:t>
            </a:r>
            <a:r>
              <a:rPr lang="zh-CN" altLang="en-US" dirty="0"/>
              <a:t>岁的巴贝奇从自动提花编织机上获得了灵感，差分机设计闪烁出了</a:t>
            </a:r>
            <a:r>
              <a:rPr lang="zh-CN" altLang="en-US" b="1" dirty="0">
                <a:solidFill>
                  <a:srgbClr val="18978B"/>
                </a:solidFill>
              </a:rPr>
              <a:t>程序控制</a:t>
            </a:r>
            <a:r>
              <a:rPr lang="zh-CN" altLang="en-US" dirty="0"/>
              <a:t>的灵光──它能够按照设计者的旨意，</a:t>
            </a:r>
            <a:r>
              <a:rPr lang="zh-CN" altLang="en-US" b="1" dirty="0">
                <a:solidFill>
                  <a:srgbClr val="18978B"/>
                </a:solidFill>
              </a:rPr>
              <a:t>自动处理不同函数</a:t>
            </a:r>
            <a:r>
              <a:rPr lang="zh-CN" altLang="en-US" dirty="0"/>
              <a:t>。 </a:t>
            </a:r>
          </a:p>
          <a:p>
            <a:pPr algn="just"/>
            <a:endParaRPr lang="zh-CN" altLang="en-US" dirty="0"/>
          </a:p>
        </p:txBody>
      </p:sp>
      <p:pic>
        <p:nvPicPr>
          <p:cNvPr id="6" name="图片 5">
            <a:extLst>
              <a:ext uri="{FF2B5EF4-FFF2-40B4-BE49-F238E27FC236}">
                <a16:creationId xmlns:a16="http://schemas.microsoft.com/office/drawing/2014/main" id="{C8044FA5-AC2F-4249-A97E-D8328BEFF10C}"/>
              </a:ext>
            </a:extLst>
          </p:cNvPr>
          <p:cNvPicPr>
            <a:picLocks noChangeAspect="1"/>
          </p:cNvPicPr>
          <p:nvPr/>
        </p:nvPicPr>
        <p:blipFill>
          <a:blip r:embed="rId2"/>
          <a:stretch>
            <a:fillRect/>
          </a:stretch>
        </p:blipFill>
        <p:spPr>
          <a:xfrm>
            <a:off x="8014179" y="2199832"/>
            <a:ext cx="3457575" cy="4095750"/>
          </a:xfrm>
          <a:prstGeom prst="rect">
            <a:avLst/>
          </a:prstGeom>
        </p:spPr>
      </p:pic>
    </p:spTree>
    <p:extLst>
      <p:ext uri="{BB962C8B-B14F-4D97-AF65-F5344CB8AC3E}">
        <p14:creationId xmlns:p14="http://schemas.microsoft.com/office/powerpoint/2010/main" val="42329907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lstStyle/>
          <a:p>
            <a:r>
              <a:rPr lang="zh-CN" altLang="en-US" dirty="0"/>
              <a:t>差分机 </a:t>
            </a:r>
            <a:r>
              <a:rPr lang="en-US" altLang="zh-CN" dirty="0"/>
              <a:t>Difference Engine</a:t>
            </a:r>
            <a:endParaRPr lang="zh-CN" altLang="en-US" dirty="0"/>
          </a:p>
        </p:txBody>
      </p:sp>
      <p:sp>
        <p:nvSpPr>
          <p:cNvPr id="3" name="内容占位符 2"/>
          <p:cNvSpPr>
            <a:spLocks noGrp="1"/>
          </p:cNvSpPr>
          <p:nvPr>
            <p:ph idx="1"/>
          </p:nvPr>
        </p:nvSpPr>
        <p:spPr>
          <a:xfrm>
            <a:off x="5619803" y="1782736"/>
            <a:ext cx="6327648" cy="5637024"/>
          </a:xfrm>
        </p:spPr>
        <p:txBody>
          <a:bodyPr/>
          <a:lstStyle/>
          <a:p>
            <a:pPr>
              <a:lnSpc>
                <a:spcPct val="150000"/>
              </a:lnSpc>
            </a:pPr>
            <a:r>
              <a:rPr lang="zh-CN" altLang="en-US" b="1" dirty="0"/>
              <a:t>三个具有现代意义的装置</a:t>
            </a:r>
          </a:p>
          <a:p>
            <a:pPr lvl="1">
              <a:lnSpc>
                <a:spcPct val="150000"/>
              </a:lnSpc>
            </a:pPr>
            <a:r>
              <a:rPr lang="zh-CN" altLang="en-US" sz="2400" dirty="0"/>
              <a:t>保存数据的寄存器</a:t>
            </a:r>
            <a:endParaRPr lang="en-US" altLang="zh-CN" sz="2400" dirty="0"/>
          </a:p>
          <a:p>
            <a:pPr lvl="2">
              <a:lnSpc>
                <a:spcPct val="150000"/>
              </a:lnSpc>
            </a:pPr>
            <a:r>
              <a:rPr lang="zh-CN" altLang="en-US" sz="2400" dirty="0"/>
              <a:t>齿轮式装置</a:t>
            </a:r>
          </a:p>
          <a:p>
            <a:pPr lvl="1">
              <a:lnSpc>
                <a:spcPct val="150000"/>
              </a:lnSpc>
            </a:pPr>
            <a:r>
              <a:rPr lang="zh-CN" altLang="en-US" sz="2400" dirty="0"/>
              <a:t>乘法以累次加来实现</a:t>
            </a:r>
          </a:p>
          <a:p>
            <a:pPr lvl="1">
              <a:lnSpc>
                <a:spcPct val="150000"/>
              </a:lnSpc>
            </a:pPr>
            <a:r>
              <a:rPr lang="zh-CN" altLang="en-US" sz="2400" dirty="0"/>
              <a:t>控制操作顺序，数据选择，结果输出</a:t>
            </a:r>
          </a:p>
          <a:p>
            <a:pPr>
              <a:lnSpc>
                <a:spcPct val="150000"/>
              </a:lnSpc>
            </a:pPr>
            <a:r>
              <a:rPr lang="zh-CN" altLang="en-US" b="1" dirty="0"/>
              <a:t>最早采用寄存器来存储数据</a:t>
            </a:r>
            <a:endParaRPr lang="en-US" altLang="zh-CN" b="1" dirty="0"/>
          </a:p>
          <a:p>
            <a:pPr>
              <a:lnSpc>
                <a:spcPct val="150000"/>
              </a:lnSpc>
            </a:pPr>
            <a:r>
              <a:rPr lang="zh-CN" altLang="en-US" b="1" dirty="0"/>
              <a:t>早期程序设计思想的萌芽</a:t>
            </a:r>
          </a:p>
          <a:p>
            <a:endParaRPr lang="zh-CN" altLang="en-US" dirty="0"/>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7460" y="1027824"/>
            <a:ext cx="4084674" cy="5213487"/>
          </a:xfrm>
          <a:prstGeom prst="rect">
            <a:avLst/>
          </a:prstGeom>
        </p:spPr>
      </p:pic>
    </p:spTree>
    <p:extLst>
      <p:ext uri="{BB962C8B-B14F-4D97-AF65-F5344CB8AC3E}">
        <p14:creationId xmlns:p14="http://schemas.microsoft.com/office/powerpoint/2010/main" val="12906005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lstStyle/>
          <a:p>
            <a:r>
              <a:rPr lang="zh-CN" altLang="en-US" dirty="0"/>
              <a:t>第一个程序媛  </a:t>
            </a:r>
            <a:r>
              <a:rPr lang="en-US" altLang="zh-CN" dirty="0">
                <a:solidFill>
                  <a:srgbClr val="FF0000"/>
                </a:solidFill>
              </a:rPr>
              <a:t>Ada Augusta </a:t>
            </a:r>
            <a:endParaRPr lang="zh-CN" altLang="en-US" dirty="0"/>
          </a:p>
        </p:txBody>
      </p:sp>
      <p:sp>
        <p:nvSpPr>
          <p:cNvPr id="3" name="内容占位符 2"/>
          <p:cNvSpPr>
            <a:spLocks noGrp="1"/>
          </p:cNvSpPr>
          <p:nvPr>
            <p:ph idx="1"/>
          </p:nvPr>
        </p:nvSpPr>
        <p:spPr>
          <a:xfrm>
            <a:off x="487822" y="942764"/>
            <a:ext cx="6838011" cy="5637024"/>
          </a:xfrm>
        </p:spPr>
        <p:txBody>
          <a:bodyPr/>
          <a:lstStyle/>
          <a:p>
            <a:pPr algn="just">
              <a:lnSpc>
                <a:spcPct val="150000"/>
              </a:lnSpc>
            </a:pPr>
            <a:r>
              <a:rPr lang="en-US" altLang="zh-CN" dirty="0" err="1"/>
              <a:t>ada</a:t>
            </a:r>
            <a:r>
              <a:rPr lang="zh-CN" altLang="en-US" dirty="0"/>
              <a:t>描述了差分机如何进行编程，最早给出计算机程序设计的许多想法</a:t>
            </a:r>
          </a:p>
          <a:p>
            <a:pPr algn="just">
              <a:lnSpc>
                <a:spcPct val="150000"/>
              </a:lnSpc>
            </a:pPr>
            <a:r>
              <a:rPr lang="zh-CN" altLang="en-US" dirty="0"/>
              <a:t>讨论预言了通用计算机的作用，控制卡、数据卡、操作卡 </a:t>
            </a:r>
          </a:p>
          <a:p>
            <a:pPr algn="just">
              <a:lnSpc>
                <a:spcPct val="150000"/>
              </a:lnSpc>
            </a:pPr>
            <a:r>
              <a:rPr lang="zh-CN" altLang="en-US" dirty="0"/>
              <a:t>提出</a:t>
            </a:r>
            <a:r>
              <a:rPr lang="zh-CN" altLang="en-US" b="1" dirty="0">
                <a:solidFill>
                  <a:srgbClr val="18978B"/>
                </a:solidFill>
              </a:rPr>
              <a:t>存储位置</a:t>
            </a:r>
            <a:r>
              <a:rPr lang="zh-CN" altLang="en-US" dirty="0"/>
              <a:t>或</a:t>
            </a:r>
            <a:r>
              <a:rPr lang="zh-CN" altLang="en-US" b="1" dirty="0">
                <a:solidFill>
                  <a:srgbClr val="18978B"/>
                </a:solidFill>
              </a:rPr>
              <a:t>地址</a:t>
            </a:r>
            <a:r>
              <a:rPr lang="zh-CN" altLang="en-US" dirty="0"/>
              <a:t>的想法  </a:t>
            </a:r>
          </a:p>
          <a:p>
            <a:pPr algn="just">
              <a:lnSpc>
                <a:spcPct val="150000"/>
              </a:lnSpc>
            </a:pPr>
            <a:r>
              <a:rPr lang="zh-CN" altLang="en-US" dirty="0"/>
              <a:t>“</a:t>
            </a:r>
            <a:r>
              <a:rPr lang="zh-CN" altLang="en-US" b="1" dirty="0">
                <a:solidFill>
                  <a:srgbClr val="18978B"/>
                </a:solidFill>
              </a:rPr>
              <a:t>循环</a:t>
            </a:r>
            <a:r>
              <a:rPr lang="zh-CN" altLang="en-US" dirty="0"/>
              <a:t>”</a:t>
            </a:r>
            <a:r>
              <a:rPr lang="en-US" altLang="zh-CN" dirty="0"/>
              <a:t>(looping)</a:t>
            </a:r>
            <a:r>
              <a:rPr lang="zh-CN" altLang="en-US" dirty="0"/>
              <a:t>的概念</a:t>
            </a:r>
          </a:p>
          <a:p>
            <a:pPr algn="just">
              <a:lnSpc>
                <a:spcPct val="150000"/>
              </a:lnSpc>
            </a:pPr>
            <a:r>
              <a:rPr lang="zh-CN" altLang="en-US" dirty="0"/>
              <a:t>三角函数和级数相乘程序、贝努利函数程序  </a:t>
            </a:r>
          </a:p>
          <a:p>
            <a:pPr algn="just"/>
            <a:endParaRPr lang="zh-CN" altLang="en-US" dirty="0"/>
          </a:p>
        </p:txBody>
      </p:sp>
      <p:pic>
        <p:nvPicPr>
          <p:cNvPr id="6" name="图片 5">
            <a:extLst>
              <a:ext uri="{FF2B5EF4-FFF2-40B4-BE49-F238E27FC236}">
                <a16:creationId xmlns:a16="http://schemas.microsoft.com/office/drawing/2014/main" id="{F91B8FAC-6A75-41F7-BA20-2FB7DB3CB1B5}"/>
              </a:ext>
            </a:extLst>
          </p:cNvPr>
          <p:cNvPicPr>
            <a:picLocks noChangeAspect="1"/>
          </p:cNvPicPr>
          <p:nvPr/>
        </p:nvPicPr>
        <p:blipFill>
          <a:blip r:embed="rId3">
            <a:clrChange>
              <a:clrFrom>
                <a:srgbClr val="DBD4BA"/>
              </a:clrFrom>
              <a:clrTo>
                <a:srgbClr val="DBD4BA">
                  <a:alpha val="0"/>
                </a:srgbClr>
              </a:clrTo>
            </a:clrChange>
          </a:blip>
          <a:stretch>
            <a:fillRect/>
          </a:stretch>
        </p:blipFill>
        <p:spPr>
          <a:xfrm>
            <a:off x="7726292" y="1533565"/>
            <a:ext cx="3810033" cy="4731919"/>
          </a:xfrm>
          <a:prstGeom prst="rect">
            <a:avLst/>
          </a:prstGeom>
        </p:spPr>
      </p:pic>
    </p:spTree>
    <p:extLst>
      <p:ext uri="{BB962C8B-B14F-4D97-AF65-F5344CB8AC3E}">
        <p14:creationId xmlns:p14="http://schemas.microsoft.com/office/powerpoint/2010/main" val="3399459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wipe(down)">
                                      <p:cBhvr>
                                        <p:cTn id="12" dur="500"/>
                                        <p:tgtEl>
                                          <p:spTgt spid="3">
                                            <p:txEl>
                                              <p:pRg st="0" end="0"/>
                                            </p:txEl>
                                          </p:spTgt>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wipe(down)">
                                      <p:cBhvr>
                                        <p:cTn id="15" dur="5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wipe(down)">
                                      <p:cBhvr>
                                        <p:cTn id="20" dur="500"/>
                                        <p:tgtEl>
                                          <p:spTgt spid="3">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Effect transition="in" filter="wipe(down)">
                                      <p:cBhvr>
                                        <p:cTn id="25" dur="500"/>
                                        <p:tgtEl>
                                          <p:spTgt spid="3">
                                            <p:txEl>
                                              <p:pRg st="3" end="3"/>
                                            </p:txEl>
                                          </p:spTgt>
                                        </p:tgtEl>
                                      </p:cBhvr>
                                    </p:animEffect>
                                  </p:childTnLst>
                                </p:cTn>
                              </p:par>
                              <p:par>
                                <p:cTn id="26" presetID="22" presetClass="entr" presetSubtype="4" fill="hold" grpId="0" nodeType="withEffect">
                                  <p:stCondLst>
                                    <p:cond delay="0"/>
                                  </p:stCondLst>
                                  <p:childTnLst>
                                    <p:set>
                                      <p:cBhvr>
                                        <p:cTn id="27" dur="1" fill="hold">
                                          <p:stCondLst>
                                            <p:cond delay="0"/>
                                          </p:stCondLst>
                                        </p:cTn>
                                        <p:tgtEl>
                                          <p:spTgt spid="3">
                                            <p:txEl>
                                              <p:pRg st="4" end="4"/>
                                            </p:txEl>
                                          </p:spTgt>
                                        </p:tgtEl>
                                        <p:attrNameLst>
                                          <p:attrName>style.visibility</p:attrName>
                                        </p:attrNameLst>
                                      </p:cBhvr>
                                      <p:to>
                                        <p:strVal val="visible"/>
                                      </p:to>
                                    </p:set>
                                    <p:animEffect transition="in" filter="wipe(down)">
                                      <p:cBhvr>
                                        <p:cTn id="28"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8" name="Rectangle 3"/>
          <p:cNvSpPr>
            <a:spLocks noGrp="1" noChangeArrowheads="1"/>
          </p:cNvSpPr>
          <p:nvPr>
            <p:ph type="title"/>
          </p:nvPr>
        </p:nvSpPr>
        <p:spPr>
          <a:xfrm>
            <a:off x="487822" y="257614"/>
            <a:ext cx="10515600" cy="617641"/>
          </a:xfrm>
          <a:noFill/>
        </p:spPr>
        <p:txBody>
          <a:bodyPr/>
          <a:lstStyle/>
          <a:p>
            <a:pPr eaLnBrk="1" hangingPunct="1"/>
            <a:r>
              <a:rPr lang="zh-CN" altLang="en-US" dirty="0"/>
              <a:t>分析机 </a:t>
            </a:r>
            <a:r>
              <a:rPr lang="en-US" altLang="zh-CN" dirty="0"/>
              <a:t>Analytical Engine</a:t>
            </a:r>
          </a:p>
        </p:txBody>
      </p:sp>
      <p:pic>
        <p:nvPicPr>
          <p:cNvPr id="25603" name="Picture 2" descr="Babbage04"/>
          <p:cNvPicPr>
            <a:picLocks noChangeAspect="1" noChangeArrowheads="1"/>
          </p:cNvPicPr>
          <p:nvPr/>
        </p:nvPicPr>
        <p:blipFill>
          <a:blip r:embed="rId3" cstate="print"/>
          <a:srcRect/>
          <a:stretch>
            <a:fillRect/>
          </a:stretch>
        </p:blipFill>
        <p:spPr bwMode="auto">
          <a:xfrm>
            <a:off x="1843642" y="1173066"/>
            <a:ext cx="8743682" cy="5078877"/>
          </a:xfrm>
          <a:prstGeom prst="rect">
            <a:avLst/>
          </a:prstGeom>
        </p:spPr>
      </p:pic>
    </p:spTree>
    <p:extLst>
      <p:ext uri="{BB962C8B-B14F-4D97-AF65-F5344CB8AC3E}">
        <p14:creationId xmlns:p14="http://schemas.microsoft.com/office/powerpoint/2010/main" val="21673956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3" name="Rectangle 8"/>
          <p:cNvSpPr>
            <a:spLocks noGrp="1" noChangeArrowheads="1"/>
          </p:cNvSpPr>
          <p:nvPr>
            <p:ph type="title"/>
          </p:nvPr>
        </p:nvSpPr>
        <p:spPr>
          <a:xfrm>
            <a:off x="487822" y="257614"/>
            <a:ext cx="10515600" cy="617641"/>
          </a:xfrm>
          <a:noFill/>
        </p:spPr>
        <p:txBody>
          <a:bodyPr/>
          <a:lstStyle/>
          <a:p>
            <a:r>
              <a:rPr lang="zh-CN" altLang="en-US" dirty="0"/>
              <a:t>分析机 </a:t>
            </a:r>
            <a:r>
              <a:rPr lang="en-US" altLang="zh-CN" dirty="0"/>
              <a:t>Analytical Engine</a:t>
            </a:r>
          </a:p>
        </p:txBody>
      </p:sp>
      <p:pic>
        <p:nvPicPr>
          <p:cNvPr id="32777" name="Picture 4" descr="Babbage05"/>
          <p:cNvPicPr>
            <a:picLocks noChangeAspect="1" noChangeArrowheads="1"/>
          </p:cNvPicPr>
          <p:nvPr/>
        </p:nvPicPr>
        <p:blipFill>
          <a:blip r:embed="rId3" cstate="print"/>
          <a:srcRect/>
          <a:stretch>
            <a:fillRect/>
          </a:stretch>
        </p:blipFill>
        <p:spPr bwMode="auto">
          <a:xfrm>
            <a:off x="828045" y="1172657"/>
            <a:ext cx="3868274" cy="2335562"/>
          </a:xfrm>
          <a:prstGeom prst="rect">
            <a:avLst/>
          </a:prstGeom>
        </p:spPr>
      </p:pic>
      <p:pic>
        <p:nvPicPr>
          <p:cNvPr id="32775" name="Picture 7" descr="Babbage06"/>
          <p:cNvPicPr>
            <a:picLocks noChangeAspect="1" noChangeArrowheads="1"/>
          </p:cNvPicPr>
          <p:nvPr/>
        </p:nvPicPr>
        <p:blipFill>
          <a:blip r:embed="rId4" cstate="print"/>
          <a:srcRect/>
          <a:stretch>
            <a:fillRect/>
          </a:stretch>
        </p:blipFill>
        <p:spPr bwMode="auto">
          <a:xfrm>
            <a:off x="909834" y="3805621"/>
            <a:ext cx="3786485" cy="2607849"/>
          </a:xfrm>
          <a:prstGeom prst="rect">
            <a:avLst/>
          </a:prstGeom>
        </p:spPr>
      </p:pic>
      <p:pic>
        <p:nvPicPr>
          <p:cNvPr id="10" name="图片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21127" y="999442"/>
            <a:ext cx="6406989" cy="5295032"/>
          </a:xfrm>
          <a:prstGeom prst="rect">
            <a:avLst/>
          </a:prstGeom>
        </p:spPr>
      </p:pic>
    </p:spTree>
    <p:extLst>
      <p:ext uri="{BB962C8B-B14F-4D97-AF65-F5344CB8AC3E}">
        <p14:creationId xmlns:p14="http://schemas.microsoft.com/office/powerpoint/2010/main" val="841744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rotWithShape="1">
          <a:blip r:embed="rId3">
            <a:extLst>
              <a:ext uri="{28A0092B-C50C-407E-A947-70E740481C1C}">
                <a14:useLocalDpi xmlns:a14="http://schemas.microsoft.com/office/drawing/2010/main" val="0"/>
              </a:ext>
            </a:extLst>
          </a:blip>
          <a:srcRect l="78775"/>
          <a:stretch/>
        </p:blipFill>
        <p:spPr>
          <a:xfrm>
            <a:off x="0" y="0"/>
            <a:ext cx="3591499" cy="6858000"/>
          </a:xfrm>
          <a:prstGeom prst="rect">
            <a:avLst/>
          </a:prstGeom>
        </p:spPr>
      </p:pic>
      <p:pic>
        <p:nvPicPr>
          <p:cNvPr id="24" name="图片 23">
            <a:extLst>
              <a:ext uri="{FF2B5EF4-FFF2-40B4-BE49-F238E27FC236}">
                <a16:creationId xmlns:a16="http://schemas.microsoft.com/office/drawing/2014/main" id="{61B173DA-B0F9-4D6F-B24D-6C9A11952C89}"/>
              </a:ext>
            </a:extLst>
          </p:cNvPr>
          <p:cNvPicPr>
            <a:picLocks noChangeAspect="1"/>
          </p:cNvPicPr>
          <p:nvPr/>
        </p:nvPicPr>
        <p:blipFill>
          <a:blip r:embed="rId4"/>
          <a:stretch>
            <a:fillRect/>
          </a:stretch>
        </p:blipFill>
        <p:spPr>
          <a:xfrm>
            <a:off x="876049" y="3618186"/>
            <a:ext cx="1831562" cy="2470666"/>
          </a:xfrm>
          <a:prstGeom prst="rect">
            <a:avLst/>
          </a:prstGeom>
          <a:effectLst>
            <a:outerShdw blurRad="50800" dist="38100" dir="2700000" algn="tl" rotWithShape="0">
              <a:prstClr val="black">
                <a:alpha val="40000"/>
              </a:prstClr>
            </a:outerShdw>
          </a:effectLst>
        </p:spPr>
      </p:pic>
      <p:sp>
        <p:nvSpPr>
          <p:cNvPr id="13" name="矩形 12"/>
          <p:cNvSpPr/>
          <p:nvPr/>
        </p:nvSpPr>
        <p:spPr>
          <a:xfrm>
            <a:off x="4346734" y="2388946"/>
            <a:ext cx="6961412" cy="915004"/>
          </a:xfrm>
          <a:prstGeom prst="rect">
            <a:avLst/>
          </a:prstGeom>
          <a:noFill/>
          <a:ln w="57150">
            <a:solidFill>
              <a:srgbClr val="18978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4" name="文本框 13"/>
          <p:cNvSpPr txBox="1"/>
          <p:nvPr/>
        </p:nvSpPr>
        <p:spPr>
          <a:xfrm>
            <a:off x="4346733" y="2416559"/>
            <a:ext cx="6961411" cy="830997"/>
          </a:xfrm>
          <a:prstGeom prst="rect">
            <a:avLst/>
          </a:prstGeom>
          <a:noFill/>
        </p:spPr>
        <p:txBody>
          <a:bodyPr wrap="square" rtlCol="0">
            <a:spAutoFit/>
          </a:bodyPr>
          <a:lstStyle/>
          <a:p>
            <a:pPr algn="ctr"/>
            <a:r>
              <a:rPr lang="zh-CN" altLang="en-US" sz="4800" b="1" spc="600" dirty="0">
                <a:solidFill>
                  <a:srgbClr val="0E7C7F"/>
                </a:solidFill>
                <a:latin typeface="义启小楷书" panose="02010601030101010101" pitchFamily="2" charset="-128"/>
                <a:ea typeface="义启小楷书" panose="02010601030101010101" pitchFamily="2" charset="-128"/>
              </a:rPr>
              <a:t>一、计算机系统概述</a:t>
            </a:r>
          </a:p>
        </p:txBody>
      </p:sp>
      <p:sp>
        <p:nvSpPr>
          <p:cNvPr id="26" name="矩形 25">
            <a:extLst>
              <a:ext uri="{FF2B5EF4-FFF2-40B4-BE49-F238E27FC236}">
                <a16:creationId xmlns:a16="http://schemas.microsoft.com/office/drawing/2014/main" id="{C2A09CF7-D886-47DE-BE80-F18A338E3D8D}"/>
              </a:ext>
            </a:extLst>
          </p:cNvPr>
          <p:cNvSpPr/>
          <p:nvPr/>
        </p:nvSpPr>
        <p:spPr>
          <a:xfrm>
            <a:off x="0" y="0"/>
            <a:ext cx="3591499" cy="6858000"/>
          </a:xfrm>
          <a:prstGeom prst="rect">
            <a:avLst/>
          </a:prstGeom>
          <a:solidFill>
            <a:srgbClr val="18978B">
              <a:alpha val="67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7" name="图片 26">
            <a:extLst>
              <a:ext uri="{FF2B5EF4-FFF2-40B4-BE49-F238E27FC236}">
                <a16:creationId xmlns:a16="http://schemas.microsoft.com/office/drawing/2014/main" id="{F26D8D7A-5CB7-40A9-83BD-2AF87F6423CD}"/>
              </a:ext>
            </a:extLst>
          </p:cNvPr>
          <p:cNvPicPr>
            <a:picLocks noChangeAspect="1"/>
          </p:cNvPicPr>
          <p:nvPr/>
        </p:nvPicPr>
        <p:blipFill>
          <a:blip r:embed="rId5">
            <a:clrChange>
              <a:clrFrom>
                <a:srgbClr val="656D78"/>
              </a:clrFrom>
              <a:clrTo>
                <a:srgbClr val="656D78">
                  <a:alpha val="0"/>
                </a:srgbClr>
              </a:clrTo>
            </a:clrChange>
          </a:blip>
          <a:stretch>
            <a:fillRect/>
          </a:stretch>
        </p:blipFill>
        <p:spPr>
          <a:xfrm>
            <a:off x="1352099" y="1020089"/>
            <a:ext cx="880575" cy="877289"/>
          </a:xfrm>
          <a:prstGeom prst="rect">
            <a:avLst/>
          </a:prstGeom>
        </p:spPr>
      </p:pic>
      <p:sp>
        <p:nvSpPr>
          <p:cNvPr id="28" name="圆角矩形 17">
            <a:extLst>
              <a:ext uri="{FF2B5EF4-FFF2-40B4-BE49-F238E27FC236}">
                <a16:creationId xmlns:a16="http://schemas.microsoft.com/office/drawing/2014/main" id="{6623863D-F5AB-4FFF-A584-3BE656EF8E25}"/>
              </a:ext>
            </a:extLst>
          </p:cNvPr>
          <p:cNvSpPr/>
          <p:nvPr/>
        </p:nvSpPr>
        <p:spPr>
          <a:xfrm>
            <a:off x="1235765" y="911096"/>
            <a:ext cx="1083362" cy="1083362"/>
          </a:xfrm>
          <a:prstGeom prst="round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9" name="直接连接符 28">
            <a:extLst>
              <a:ext uri="{FF2B5EF4-FFF2-40B4-BE49-F238E27FC236}">
                <a16:creationId xmlns:a16="http://schemas.microsoft.com/office/drawing/2014/main" id="{4C38C8AB-DA67-47A8-BACE-7C97AF324CA6}"/>
              </a:ext>
            </a:extLst>
          </p:cNvPr>
          <p:cNvCxnSpPr/>
          <p:nvPr/>
        </p:nvCxnSpPr>
        <p:spPr>
          <a:xfrm>
            <a:off x="321366" y="2745041"/>
            <a:ext cx="2991677" cy="0"/>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05A04A66-83DC-46CB-A535-6466267C78F0}"/>
              </a:ext>
            </a:extLst>
          </p:cNvPr>
          <p:cNvCxnSpPr/>
          <p:nvPr/>
        </p:nvCxnSpPr>
        <p:spPr>
          <a:xfrm>
            <a:off x="321366" y="2756808"/>
            <a:ext cx="2991677" cy="0"/>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pic>
        <p:nvPicPr>
          <p:cNvPr id="31" name="图片 30">
            <a:extLst>
              <a:ext uri="{FF2B5EF4-FFF2-40B4-BE49-F238E27FC236}">
                <a16:creationId xmlns:a16="http://schemas.microsoft.com/office/drawing/2014/main" id="{ABC5AE1A-2376-4F31-87E1-70E772924E88}"/>
              </a:ext>
            </a:extLst>
          </p:cNvPr>
          <p:cNvPicPr>
            <a:picLocks noChangeAspect="1"/>
          </p:cNvPicPr>
          <p:nvPr/>
        </p:nvPicPr>
        <p:blipFill>
          <a:blip r:embed="rId6"/>
          <a:stretch>
            <a:fillRect/>
          </a:stretch>
        </p:blipFill>
        <p:spPr>
          <a:xfrm>
            <a:off x="-286581" y="2168085"/>
            <a:ext cx="4296880" cy="793906"/>
          </a:xfrm>
          <a:prstGeom prst="rect">
            <a:avLst/>
          </a:prstGeom>
        </p:spPr>
      </p:pic>
      <p:pic>
        <p:nvPicPr>
          <p:cNvPr id="15" name="图片 14">
            <a:extLst>
              <a:ext uri="{FF2B5EF4-FFF2-40B4-BE49-F238E27FC236}">
                <a16:creationId xmlns:a16="http://schemas.microsoft.com/office/drawing/2014/main" id="{CB34D98F-21E6-450F-859C-9475C5AE1DF2}"/>
              </a:ext>
            </a:extLst>
          </p:cNvPr>
          <p:cNvPicPr>
            <a:picLocks noChangeAspect="1"/>
          </p:cNvPicPr>
          <p:nvPr/>
        </p:nvPicPr>
        <p:blipFill>
          <a:blip r:embed="rId7">
            <a:clrChange>
              <a:clrFrom>
                <a:srgbClr val="FFFFFF"/>
              </a:clrFrom>
              <a:clrTo>
                <a:srgbClr val="FFFFFF">
                  <a:alpha val="0"/>
                </a:srgbClr>
              </a:clrTo>
            </a:clrChange>
          </a:blip>
          <a:stretch>
            <a:fillRect/>
          </a:stretch>
        </p:blipFill>
        <p:spPr>
          <a:xfrm>
            <a:off x="7134511" y="4459762"/>
            <a:ext cx="4924425" cy="1905000"/>
          </a:xfrm>
          <a:prstGeom prst="rect">
            <a:avLst/>
          </a:prstGeom>
        </p:spPr>
      </p:pic>
    </p:spTree>
    <p:extLst>
      <p:ext uri="{BB962C8B-B14F-4D97-AF65-F5344CB8AC3E}">
        <p14:creationId xmlns:p14="http://schemas.microsoft.com/office/powerpoint/2010/main" val="416300963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8400">
        <p15:prstTrans prst="pageCurlDouble"/>
      </p:transition>
    </mc:Choice>
    <mc:Fallback xmlns="">
      <p:transition spd="slow" advClick="0" advTm="8400">
        <p:fade/>
      </p:transition>
    </mc:Fallback>
  </mc:AlternateContent>
  <p:extLst mod="1">
    <p:ext uri="{E180D4A7-C9FB-4DFB-919C-405C955672EB}">
      <p14:showEvtLst xmlns:p14="http://schemas.microsoft.com/office/powerpoint/2010/main">
        <p14:playEvt time="2" objId="4"/>
        <p14:stopEvt time="8737" objId="4"/>
      </p14:showEvtLst>
    </p:ext>
  </p:extLs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8" name="Picture 5" descr="102636935_lg[1]"/>
          <p:cNvPicPr>
            <a:picLocks noChangeAspect="1" noChangeArrowheads="1"/>
          </p:cNvPicPr>
          <p:nvPr/>
        </p:nvPicPr>
        <p:blipFill>
          <a:blip r:embed="rId3" cstate="print"/>
          <a:srcRect/>
          <a:stretch>
            <a:fillRect/>
          </a:stretch>
        </p:blipFill>
        <p:spPr bwMode="auto">
          <a:xfrm>
            <a:off x="694810" y="898964"/>
            <a:ext cx="7375302" cy="5206473"/>
          </a:xfrm>
          <a:prstGeom prst="rect">
            <a:avLst/>
          </a:prstGeom>
        </p:spPr>
      </p:pic>
      <p:sp>
        <p:nvSpPr>
          <p:cNvPr id="34819" name="Rectangle 2"/>
          <p:cNvSpPr>
            <a:spLocks noGrp="1" noChangeArrowheads="1"/>
          </p:cNvSpPr>
          <p:nvPr>
            <p:ph type="title"/>
          </p:nvPr>
        </p:nvSpPr>
        <p:spPr>
          <a:xfrm>
            <a:off x="487822" y="257614"/>
            <a:ext cx="10515600" cy="617641"/>
          </a:xfrm>
        </p:spPr>
        <p:txBody>
          <a:bodyPr/>
          <a:lstStyle/>
          <a:p>
            <a:pPr eaLnBrk="1" hangingPunct="1"/>
            <a:r>
              <a:rPr lang="en-US" altLang="zh-CN" sz="2400" dirty="0"/>
              <a:t>1940  Mechanical analog machines Lord Kelvin </a:t>
            </a:r>
          </a:p>
        </p:txBody>
      </p:sp>
      <p:sp>
        <p:nvSpPr>
          <p:cNvPr id="34820" name="Rectangle 3"/>
          <p:cNvSpPr>
            <a:spLocks noChangeArrowheads="1"/>
          </p:cNvSpPr>
          <p:nvPr/>
        </p:nvSpPr>
        <p:spPr bwMode="auto">
          <a:xfrm>
            <a:off x="1524000" y="0"/>
            <a:ext cx="184150" cy="641350"/>
          </a:xfrm>
          <a:prstGeom prst="rect">
            <a:avLst/>
          </a:prstGeom>
          <a:noFill/>
          <a:ln w="9525">
            <a:noFill/>
            <a:miter lim="800000"/>
            <a:headEnd/>
            <a:tailEnd/>
          </a:ln>
        </p:spPr>
        <p:txBody>
          <a:bodyPr wrap="none" anchor="ctr">
            <a:spAutoFit/>
          </a:bodyPr>
          <a:lstStyle/>
          <a:p>
            <a:pPr fontAlgn="base">
              <a:spcBef>
                <a:spcPct val="0"/>
              </a:spcBef>
              <a:spcAft>
                <a:spcPct val="0"/>
              </a:spcAft>
            </a:pPr>
            <a:br>
              <a:rPr lang="en-US" altLang="zh-CN" i="1">
                <a:solidFill>
                  <a:srgbClr val="000000"/>
                </a:solidFill>
                <a:latin typeface="Arial" pitchFamily="34" charset="0"/>
                <a:ea typeface="华文细黑" pitchFamily="2" charset="-122"/>
              </a:rPr>
            </a:br>
            <a:endParaRPr lang="en-US" altLang="zh-CN" i="1">
              <a:solidFill>
                <a:srgbClr val="000000"/>
              </a:solidFill>
              <a:latin typeface="Arial" pitchFamily="34" charset="0"/>
              <a:ea typeface="华文细黑" pitchFamily="2" charset="-122"/>
            </a:endParaRPr>
          </a:p>
        </p:txBody>
      </p:sp>
      <p:sp>
        <p:nvSpPr>
          <p:cNvPr id="34821" name="Rectangle 4"/>
          <p:cNvSpPr>
            <a:spLocks noChangeArrowheads="1"/>
          </p:cNvSpPr>
          <p:nvPr/>
        </p:nvSpPr>
        <p:spPr bwMode="auto">
          <a:xfrm>
            <a:off x="1524000" y="0"/>
            <a:ext cx="184150" cy="641350"/>
          </a:xfrm>
          <a:prstGeom prst="rect">
            <a:avLst/>
          </a:prstGeom>
          <a:noFill/>
          <a:ln w="9525">
            <a:noFill/>
            <a:miter lim="800000"/>
            <a:headEnd/>
            <a:tailEnd/>
          </a:ln>
        </p:spPr>
        <p:txBody>
          <a:bodyPr wrap="none" anchor="ctr">
            <a:spAutoFit/>
          </a:bodyPr>
          <a:lstStyle/>
          <a:p>
            <a:pPr fontAlgn="base">
              <a:spcBef>
                <a:spcPct val="0"/>
              </a:spcBef>
              <a:spcAft>
                <a:spcPct val="0"/>
              </a:spcAft>
            </a:pPr>
            <a:br>
              <a:rPr lang="en-US" altLang="zh-CN" i="1">
                <a:solidFill>
                  <a:srgbClr val="000000"/>
                </a:solidFill>
                <a:latin typeface="Arial" pitchFamily="34" charset="0"/>
                <a:ea typeface="华文细黑" pitchFamily="2" charset="-122"/>
              </a:rPr>
            </a:br>
            <a:endParaRPr lang="en-US" altLang="zh-CN" i="1">
              <a:solidFill>
                <a:srgbClr val="000000"/>
              </a:solidFill>
              <a:latin typeface="Arial" pitchFamily="34" charset="0"/>
              <a:ea typeface="华文细黑" pitchFamily="2" charset="-122"/>
            </a:endParaRPr>
          </a:p>
        </p:txBody>
      </p:sp>
      <p:pic>
        <p:nvPicPr>
          <p:cNvPr id="2" name="图片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44994" y="2179675"/>
            <a:ext cx="4883137" cy="2740661"/>
          </a:xfrm>
          <a:prstGeom prst="rect">
            <a:avLst/>
          </a:prstGeom>
        </p:spPr>
      </p:pic>
    </p:spTree>
    <p:extLst>
      <p:ext uri="{BB962C8B-B14F-4D97-AF65-F5344CB8AC3E}">
        <p14:creationId xmlns:p14="http://schemas.microsoft.com/office/powerpoint/2010/main" val="14569369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lstStyle/>
          <a:p>
            <a:r>
              <a:rPr lang="zh-CN" altLang="en-US" dirty="0"/>
              <a:t>飛鱼牌手摇计算机</a:t>
            </a:r>
          </a:p>
        </p:txBody>
      </p:sp>
      <p:pic>
        <p:nvPicPr>
          <p:cNvPr id="5" name="内容占位符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39169" y="1198935"/>
            <a:ext cx="6713662" cy="4987292"/>
          </a:xfrm>
        </p:spPr>
      </p:pic>
    </p:spTree>
    <p:extLst>
      <p:ext uri="{BB962C8B-B14F-4D97-AF65-F5344CB8AC3E}">
        <p14:creationId xmlns:p14="http://schemas.microsoft.com/office/powerpoint/2010/main" val="9458607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lstStyle/>
          <a:p>
            <a:r>
              <a:rPr lang="zh-CN" altLang="en-US" dirty="0"/>
              <a:t>赫尔曼</a:t>
            </a:r>
            <a:r>
              <a:rPr lang="en-US" altLang="zh-CN" dirty="0">
                <a:latin typeface="Arial" charset="0"/>
              </a:rPr>
              <a:t>·</a:t>
            </a:r>
            <a:r>
              <a:rPr lang="zh-CN" altLang="en-US" dirty="0"/>
              <a:t>霍勒斯制表机 </a:t>
            </a:r>
            <a:r>
              <a:rPr lang="en-US" altLang="zh-CN" dirty="0"/>
              <a:t>---</a:t>
            </a:r>
            <a:r>
              <a:rPr lang="zh-CN" altLang="en-US" dirty="0"/>
              <a:t>  机械到电的飞跃</a:t>
            </a:r>
          </a:p>
        </p:txBody>
      </p:sp>
      <p:sp>
        <p:nvSpPr>
          <p:cNvPr id="3" name="内容占位符 2"/>
          <p:cNvSpPr>
            <a:spLocks noGrp="1"/>
          </p:cNvSpPr>
          <p:nvPr>
            <p:ph idx="1"/>
          </p:nvPr>
        </p:nvSpPr>
        <p:spPr/>
        <p:txBody>
          <a:bodyPr/>
          <a:lstStyle/>
          <a:p>
            <a:pPr>
              <a:lnSpc>
                <a:spcPct val="130000"/>
              </a:lnSpc>
            </a:pPr>
            <a:r>
              <a:rPr lang="zh-CN" altLang="en-US" dirty="0"/>
              <a:t>赫尔曼</a:t>
            </a:r>
            <a:r>
              <a:rPr lang="en-US" altLang="zh-CN" dirty="0"/>
              <a:t>·</a:t>
            </a:r>
            <a:r>
              <a:rPr lang="zh-CN" altLang="en-US" dirty="0"/>
              <a:t>霍勒斯博士发明</a:t>
            </a:r>
            <a:r>
              <a:rPr lang="zh-CN" altLang="en-US" b="1" dirty="0">
                <a:solidFill>
                  <a:srgbClr val="18978B"/>
                </a:solidFill>
              </a:rPr>
              <a:t>穿孔卡片</a:t>
            </a:r>
            <a:r>
              <a:rPr lang="zh-CN" altLang="en-US" dirty="0"/>
              <a:t>，是电脑软件的雏形</a:t>
            </a:r>
          </a:p>
          <a:p>
            <a:pPr>
              <a:lnSpc>
                <a:spcPct val="130000"/>
              </a:lnSpc>
            </a:pPr>
            <a:r>
              <a:rPr lang="en-US" altLang="zh-CN" dirty="0"/>
              <a:t>1888</a:t>
            </a:r>
            <a:r>
              <a:rPr lang="zh-CN" altLang="en-US" dirty="0"/>
              <a:t>年赫尔曼发明了</a:t>
            </a:r>
            <a:r>
              <a:rPr lang="zh-CN" altLang="en-US" b="1" dirty="0">
                <a:solidFill>
                  <a:srgbClr val="18978B"/>
                </a:solidFill>
              </a:rPr>
              <a:t>制表机</a:t>
            </a:r>
            <a:r>
              <a:rPr lang="zh-CN" altLang="en-US" dirty="0"/>
              <a:t>，它采用穿孔卡片进行数据处理，并用电气控制技术取代了纯机械装置。</a:t>
            </a:r>
          </a:p>
          <a:p>
            <a:endParaRPr lang="zh-CN" altLang="en-US" dirty="0"/>
          </a:p>
        </p:txBody>
      </p:sp>
      <p:pic>
        <p:nvPicPr>
          <p:cNvPr id="6" name="图片 5"/>
          <p:cNvPicPr>
            <a:picLocks noChangeAspect="1"/>
          </p:cNvPicPr>
          <p:nvPr/>
        </p:nvPicPr>
        <p:blipFill rotWithShape="1">
          <a:blip r:embed="rId2">
            <a:extLst>
              <a:ext uri="{28A0092B-C50C-407E-A947-70E740481C1C}">
                <a14:useLocalDpi xmlns:a14="http://schemas.microsoft.com/office/drawing/2010/main" val="0"/>
              </a:ext>
            </a:extLst>
          </a:blip>
          <a:srcRect t="11829"/>
          <a:stretch/>
        </p:blipFill>
        <p:spPr>
          <a:xfrm>
            <a:off x="8844828" y="2877478"/>
            <a:ext cx="2705408" cy="3438261"/>
          </a:xfrm>
          <a:prstGeom prst="rect">
            <a:avLst/>
          </a:prstGeom>
        </p:spPr>
      </p:pic>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3004" y="2877478"/>
            <a:ext cx="4889972" cy="3438261"/>
          </a:xfrm>
          <a:prstGeom prst="rect">
            <a:avLst/>
          </a:prstGeom>
        </p:spPr>
      </p:pic>
      <p:pic>
        <p:nvPicPr>
          <p:cNvPr id="8" name="图片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85890" y="2877478"/>
            <a:ext cx="2294258" cy="3438261"/>
          </a:xfrm>
          <a:prstGeom prst="rect">
            <a:avLst/>
          </a:prstGeom>
        </p:spPr>
      </p:pic>
    </p:spTree>
    <p:extLst>
      <p:ext uri="{BB962C8B-B14F-4D97-AF65-F5344CB8AC3E}">
        <p14:creationId xmlns:p14="http://schemas.microsoft.com/office/powerpoint/2010/main" val="6489288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lstStyle/>
          <a:p>
            <a:r>
              <a:rPr lang="en-US" altLang="zh-CN" dirty="0"/>
              <a:t>Punched card / tape</a:t>
            </a:r>
            <a:endParaRPr lang="zh-CN" altLang="en-US" dirty="0"/>
          </a:p>
        </p:txBody>
      </p:sp>
      <p:sp>
        <p:nvSpPr>
          <p:cNvPr id="7" name="Rectangle 3"/>
          <p:cNvSpPr txBox="1">
            <a:spLocks noChangeArrowheads="1"/>
          </p:cNvSpPr>
          <p:nvPr/>
        </p:nvSpPr>
        <p:spPr>
          <a:xfrm>
            <a:off x="1392865" y="5528931"/>
            <a:ext cx="9771321" cy="1009596"/>
          </a:xfrm>
          <a:prstGeom prst="rect">
            <a:avLst/>
          </a:prstGeom>
        </p:spPr>
        <p:txBody>
          <a:bodyPr vert="horz" lIns="91440" tIns="45720" rIns="91440" bIns="45720" rtlCol="0">
            <a:normAutofit/>
          </a:bodyPr>
          <a:lstStyle>
            <a:lvl1pPr marL="342900" indent="-342900" algn="l" defTabSz="914400" rtl="0" eaLnBrk="1" latinLnBrk="0" hangingPunct="1">
              <a:lnSpc>
                <a:spcPct val="120000"/>
              </a:lnSpc>
              <a:spcBef>
                <a:spcPts val="1000"/>
              </a:spcBef>
              <a:buClr>
                <a:srgbClr val="FFC000"/>
              </a:buClr>
              <a:buFont typeface="Wingdings" panose="05000000000000000000" pitchFamily="2" charset="2"/>
              <a:buChar char="n"/>
              <a:defRPr sz="2600" kern="1200">
                <a:solidFill>
                  <a:schemeClr val="tx1"/>
                </a:solidFill>
                <a:latin typeface="微软雅黑" panose="020B0503020204020204" pitchFamily="34" charset="-122"/>
                <a:ea typeface="微软雅黑" panose="020B0503020204020204" pitchFamily="34" charset="-122"/>
                <a:cs typeface="+mn-cs"/>
              </a:defRPr>
            </a:lvl1pPr>
            <a:lvl2pPr marL="812800" indent="-355600" algn="l" defTabSz="914400" rtl="0" eaLnBrk="1" latinLnBrk="0" hangingPunct="1">
              <a:lnSpc>
                <a:spcPct val="120000"/>
              </a:lnSpc>
              <a:spcBef>
                <a:spcPts val="500"/>
              </a:spcBef>
              <a:buClr>
                <a:srgbClr val="FFC000"/>
              </a:buClr>
              <a:buFont typeface="Wingdings" panose="05000000000000000000" pitchFamily="2" charset="2"/>
              <a:buChar char="p"/>
              <a:defRPr sz="2000" kern="1200">
                <a:solidFill>
                  <a:srgbClr val="C00000"/>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20000"/>
              </a:lnSpc>
              <a:spcBef>
                <a:spcPts val="500"/>
              </a:spcBef>
              <a:buClr>
                <a:srgbClr val="FFC000"/>
              </a:buClr>
              <a:buFont typeface="Wingdings" panose="05000000000000000000" pitchFamily="2" charset="2"/>
              <a:buChar char="u"/>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0000"/>
              </a:lnSpc>
            </a:pPr>
            <a:r>
              <a:rPr lang="en-US" altLang="zh-CN" sz="2100" dirty="0"/>
              <a:t>Punched cards accelerated the development of twentieth century commerce and industry. </a:t>
            </a:r>
          </a:p>
        </p:txBody>
      </p:sp>
      <p:graphicFrame>
        <p:nvGraphicFramePr>
          <p:cNvPr id="8" name="Object 5"/>
          <p:cNvGraphicFramePr>
            <a:graphicFrameLocks noGrp="1" noChangeAspect="1"/>
          </p:cNvGraphicFramePr>
          <p:nvPr>
            <p:ph sz="quarter" idx="4294967295"/>
            <p:extLst>
              <p:ext uri="{D42A27DB-BD31-4B8C-83A1-F6EECF244321}">
                <p14:modId xmlns:p14="http://schemas.microsoft.com/office/powerpoint/2010/main" val="1183686265"/>
              </p:ext>
            </p:extLst>
          </p:nvPr>
        </p:nvGraphicFramePr>
        <p:xfrm>
          <a:off x="562534" y="987676"/>
          <a:ext cx="5903384" cy="2671354"/>
        </p:xfrm>
        <a:graphic>
          <a:graphicData uri="http://schemas.openxmlformats.org/presentationml/2006/ole">
            <mc:AlternateContent xmlns:mc="http://schemas.openxmlformats.org/markup-compatibility/2006">
              <mc:Choice xmlns:v="urn:schemas-microsoft-com:vml" Requires="v">
                <p:oleObj spid="_x0000_s5328" name="Image" r:id="rId3" imgW="5866667" imgH="2653968" progId="">
                  <p:embed/>
                </p:oleObj>
              </mc:Choice>
              <mc:Fallback>
                <p:oleObj name="Image" r:id="rId3" imgW="5866667" imgH="2653968" progId="">
                  <p:embed/>
                  <p:pic>
                    <p:nvPicPr>
                      <p:cNvPr id="490501" name="Object 5"/>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2534" y="987676"/>
                        <a:ext cx="5903384" cy="2671354"/>
                      </a:xfrm>
                      <a:prstGeom prst="rect">
                        <a:avLst/>
                      </a:prstGeom>
                      <a:noFill/>
                      <a:ln>
                        <a:noFill/>
                      </a:ln>
                      <a:effectLst/>
                      <a:extLst/>
                    </p:spPr>
                  </p:pic>
                </p:oleObj>
              </mc:Fallback>
            </mc:AlternateContent>
          </a:graphicData>
        </a:graphic>
      </p:graphicFrame>
      <p:pic>
        <p:nvPicPr>
          <p:cNvPr id="9" name="Picture 4" descr="punch_tape"/>
          <p:cNvPicPr>
            <a:picLocks noGrp="1" noChangeAspect="1" noChangeArrowheads="1"/>
          </p:cNvPicPr>
          <p:nvPr>
            <p:ph sz="quarter" idx="4294967295"/>
          </p:nvPr>
        </p:nvPicPr>
        <p:blipFill>
          <a:blip r:embed="rId5" cstate="print"/>
          <a:srcRect/>
          <a:stretch>
            <a:fillRect/>
          </a:stretch>
        </p:blipFill>
        <p:spPr>
          <a:xfrm>
            <a:off x="562534" y="4115583"/>
            <a:ext cx="7261674" cy="1063317"/>
          </a:xfrm>
          <a:prstGeom prst="rect">
            <a:avLst/>
          </a:prstGeom>
          <a:noFill/>
        </p:spPr>
      </p:pic>
      <p:pic>
        <p:nvPicPr>
          <p:cNvPr id="6" name="Picture 2" descr="Another Card Reader Punch">
            <a:extLst>
              <a:ext uri="{FF2B5EF4-FFF2-40B4-BE49-F238E27FC236}">
                <a16:creationId xmlns:a16="http://schemas.microsoft.com/office/drawing/2014/main" id="{AAA8B79E-0BFC-4F4F-84AE-041ECD2EE94F}"/>
              </a:ext>
            </a:extLst>
          </p:cNvPr>
          <p:cNvPicPr>
            <a:picLocks noChangeAspect="1" noChangeArrowheads="1"/>
          </p:cNvPicPr>
          <p:nvPr/>
        </p:nvPicPr>
        <p:blipFill>
          <a:blip r:embed="rId6" cstate="print"/>
          <a:srcRect/>
          <a:stretch>
            <a:fillRect/>
          </a:stretch>
        </p:blipFill>
        <p:spPr bwMode="auto">
          <a:xfrm>
            <a:off x="8593597" y="3670509"/>
            <a:ext cx="2549324" cy="1780544"/>
          </a:xfrm>
          <a:prstGeom prst="rect">
            <a:avLst/>
          </a:prstGeom>
          <a:noFill/>
          <a:ln w="9525">
            <a:noFill/>
            <a:miter lim="800000"/>
            <a:headEnd/>
            <a:tailEnd/>
          </a:ln>
        </p:spPr>
      </p:pic>
      <p:pic>
        <p:nvPicPr>
          <p:cNvPr id="10" name="Picture 4" descr="029 Card Punch">
            <a:extLst>
              <a:ext uri="{FF2B5EF4-FFF2-40B4-BE49-F238E27FC236}">
                <a16:creationId xmlns:a16="http://schemas.microsoft.com/office/drawing/2014/main" id="{9B1F58E3-91F7-49DF-B078-9FC2381FA2BE}"/>
              </a:ext>
            </a:extLst>
          </p:cNvPr>
          <p:cNvPicPr>
            <a:picLocks noChangeAspect="1" noChangeArrowheads="1"/>
          </p:cNvPicPr>
          <p:nvPr/>
        </p:nvPicPr>
        <p:blipFill>
          <a:blip r:embed="rId7" cstate="print"/>
          <a:srcRect/>
          <a:stretch>
            <a:fillRect/>
          </a:stretch>
        </p:blipFill>
        <p:spPr bwMode="auto">
          <a:xfrm>
            <a:off x="7354186" y="1091236"/>
            <a:ext cx="3810000" cy="2464233"/>
          </a:xfrm>
          <a:prstGeom prst="rect">
            <a:avLst/>
          </a:prstGeom>
          <a:noFill/>
          <a:ln w="9525">
            <a:noFill/>
            <a:miter lim="800000"/>
            <a:headEnd/>
            <a:tailEnd/>
          </a:ln>
        </p:spPr>
      </p:pic>
    </p:spTree>
    <p:extLst>
      <p:ext uri="{BB962C8B-B14F-4D97-AF65-F5344CB8AC3E}">
        <p14:creationId xmlns:p14="http://schemas.microsoft.com/office/powerpoint/2010/main" val="3904346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bg/>
                                          </p:spTgt>
                                        </p:tgtEl>
                                        <p:attrNameLst>
                                          <p:attrName>style.visibility</p:attrName>
                                        </p:attrNameLst>
                                      </p:cBhvr>
                                      <p:to>
                                        <p:strVal val="visible"/>
                                      </p:to>
                                    </p:set>
                                    <p:anim calcmode="lin" valueType="num">
                                      <p:cBhvr additive="base">
                                        <p:cTn id="7" dur="500" fill="hold"/>
                                        <p:tgtEl>
                                          <p:spTgt spid="8">
                                            <p:bg/>
                                          </p:spTgt>
                                        </p:tgtEl>
                                        <p:attrNameLst>
                                          <p:attrName>ppt_x</p:attrName>
                                        </p:attrNameLst>
                                      </p:cBhvr>
                                      <p:tavLst>
                                        <p:tav tm="0">
                                          <p:val>
                                            <p:strVal val="#ppt_x"/>
                                          </p:val>
                                        </p:tav>
                                        <p:tav tm="100000">
                                          <p:val>
                                            <p:strVal val="#ppt_x"/>
                                          </p:val>
                                        </p:tav>
                                      </p:tavLst>
                                    </p:anim>
                                    <p:anim calcmode="lin" valueType="num">
                                      <p:cBhvr additive="base">
                                        <p:cTn id="8" dur="500" fill="hold"/>
                                        <p:tgtEl>
                                          <p:spTgt spid="8">
                                            <p:bg/>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9">
                                            <p:bg/>
                                          </p:spTgt>
                                        </p:tgtEl>
                                        <p:attrNameLst>
                                          <p:attrName>style.visibility</p:attrName>
                                        </p:attrNameLst>
                                      </p:cBhvr>
                                      <p:to>
                                        <p:strVal val="visible"/>
                                      </p:to>
                                    </p:set>
                                    <p:anim calcmode="lin" valueType="num">
                                      <p:cBhvr additive="base">
                                        <p:cTn id="13" dur="500" fill="hold"/>
                                        <p:tgtEl>
                                          <p:spTgt spid="9">
                                            <p:bg/>
                                          </p:spTgt>
                                        </p:tgtEl>
                                        <p:attrNameLst>
                                          <p:attrName>ppt_x</p:attrName>
                                        </p:attrNameLst>
                                      </p:cBhvr>
                                      <p:tavLst>
                                        <p:tav tm="0">
                                          <p:val>
                                            <p:strVal val="#ppt_x"/>
                                          </p:val>
                                        </p:tav>
                                        <p:tav tm="100000">
                                          <p:val>
                                            <p:strVal val="#ppt_x"/>
                                          </p:val>
                                        </p:tav>
                                      </p:tavLst>
                                    </p:anim>
                                    <p:anim calcmode="lin" valueType="num">
                                      <p:cBhvr additive="base">
                                        <p:cTn id="14" dur="500" fill="hold"/>
                                        <p:tgtEl>
                                          <p:spTgt spid="9">
                                            <p:bg/>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xEl>
                                              <p:pRg st="0" end="0"/>
                                            </p:txEl>
                                          </p:spTgt>
                                        </p:tgtEl>
                                        <p:attrNameLst>
                                          <p:attrName>style.visibility</p:attrName>
                                        </p:attrNameLst>
                                      </p:cBhvr>
                                      <p:to>
                                        <p:strVal val="visible"/>
                                      </p:to>
                                    </p:set>
                                    <p:anim calcmode="lin" valueType="num">
                                      <p:cBhvr additive="base">
                                        <p:cTn id="19"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wipe(left)">
                                      <p:cBhvr>
                                        <p:cTn id="25" dur="500"/>
                                        <p:tgtEl>
                                          <p:spTgt spid="10"/>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wipe(left)">
                                      <p:cBhvr>
                                        <p:cTn id="3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8" grpId="0" build="p"/>
      <p:bldP spid="9"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4" name="Rectangle 5"/>
          <p:cNvSpPr>
            <a:spLocks noGrp="1" noChangeArrowheads="1"/>
          </p:cNvSpPr>
          <p:nvPr>
            <p:ph type="title"/>
          </p:nvPr>
        </p:nvSpPr>
        <p:spPr>
          <a:xfrm>
            <a:off x="487822" y="257614"/>
            <a:ext cx="10515600" cy="617641"/>
          </a:xfrm>
          <a:noFill/>
        </p:spPr>
        <p:txBody>
          <a:bodyPr/>
          <a:lstStyle/>
          <a:p>
            <a:pPr eaLnBrk="1" hangingPunct="1"/>
            <a:r>
              <a:rPr lang="en-US" altLang="zh-CN"/>
              <a:t>Punched card</a:t>
            </a:r>
          </a:p>
        </p:txBody>
      </p:sp>
      <p:pic>
        <p:nvPicPr>
          <p:cNvPr id="491522" name="Picture 2" descr="Open Carrying Box"/>
          <p:cNvPicPr>
            <a:picLocks noChangeAspect="1" noChangeArrowheads="1"/>
          </p:cNvPicPr>
          <p:nvPr/>
        </p:nvPicPr>
        <p:blipFill rotWithShape="1">
          <a:blip r:embed="rId3" cstate="print"/>
          <a:srcRect l="-434" t="26587" r="434" b="-5496"/>
          <a:stretch/>
        </p:blipFill>
        <p:spPr bwMode="auto">
          <a:xfrm>
            <a:off x="5977767" y="1148866"/>
            <a:ext cx="4899340" cy="2899566"/>
          </a:xfrm>
          <a:prstGeom prst="rect">
            <a:avLst/>
          </a:prstGeom>
          <a:noFill/>
          <a:ln w="9525">
            <a:noFill/>
            <a:miter lim="800000"/>
            <a:headEnd/>
            <a:tailEnd/>
          </a:ln>
        </p:spPr>
      </p:pic>
      <p:pic>
        <p:nvPicPr>
          <p:cNvPr id="491523" name="Picture 3" descr="An 80 Column Punch Card"/>
          <p:cNvPicPr>
            <a:picLocks noChangeAspect="1" noChangeArrowheads="1"/>
          </p:cNvPicPr>
          <p:nvPr/>
        </p:nvPicPr>
        <p:blipFill rotWithShape="1">
          <a:blip r:embed="rId4" cstate="print"/>
          <a:srcRect t="10670"/>
          <a:stretch/>
        </p:blipFill>
        <p:spPr bwMode="auto">
          <a:xfrm>
            <a:off x="1033627" y="3219053"/>
            <a:ext cx="4316596" cy="2892001"/>
          </a:xfrm>
          <a:prstGeom prst="rect">
            <a:avLst/>
          </a:prstGeom>
          <a:noFill/>
          <a:ln w="9525">
            <a:noFill/>
            <a:miter lim="800000"/>
            <a:headEnd/>
            <a:tailEnd/>
          </a:ln>
        </p:spPr>
      </p:pic>
      <p:pic>
        <p:nvPicPr>
          <p:cNvPr id="491524" name="Picture 4" descr="Punch Card"/>
          <p:cNvPicPr>
            <a:picLocks noChangeAspect="1" noChangeArrowheads="1"/>
          </p:cNvPicPr>
          <p:nvPr/>
        </p:nvPicPr>
        <p:blipFill>
          <a:blip r:embed="rId5" cstate="print"/>
          <a:srcRect/>
          <a:stretch>
            <a:fillRect/>
          </a:stretch>
        </p:blipFill>
        <p:spPr bwMode="auto">
          <a:xfrm>
            <a:off x="1033627" y="1148866"/>
            <a:ext cx="4316596" cy="1906202"/>
          </a:xfrm>
          <a:prstGeom prst="rect">
            <a:avLst/>
          </a:prstGeom>
          <a:noFill/>
          <a:ln w="9525">
            <a:noFill/>
            <a:miter lim="800000"/>
            <a:headEnd/>
            <a:tailEnd/>
          </a:ln>
        </p:spPr>
      </p:pic>
      <p:sp>
        <p:nvSpPr>
          <p:cNvPr id="491526" name="Rectangle 6"/>
          <p:cNvSpPr>
            <a:spLocks noChangeArrowheads="1"/>
          </p:cNvSpPr>
          <p:nvPr/>
        </p:nvSpPr>
        <p:spPr bwMode="auto">
          <a:xfrm>
            <a:off x="6741138" y="4322044"/>
            <a:ext cx="4572000" cy="2252924"/>
          </a:xfrm>
          <a:prstGeom prst="rect">
            <a:avLst/>
          </a:prstGeom>
          <a:noFill/>
          <a:ln w="9525">
            <a:noFill/>
            <a:miter lim="800000"/>
            <a:headEnd/>
            <a:tailEnd/>
          </a:ln>
        </p:spPr>
        <p:txBody>
          <a:bodyPr anchor="ctr">
            <a:spAutoFit/>
          </a:bodyPr>
          <a:lstStyle/>
          <a:p>
            <a:pPr algn="ctr" fontAlgn="base">
              <a:lnSpc>
                <a:spcPct val="130000"/>
              </a:lnSpc>
              <a:spcBef>
                <a:spcPct val="0"/>
              </a:spcBef>
              <a:spcAft>
                <a:spcPct val="0"/>
              </a:spcAft>
            </a:pPr>
            <a:r>
              <a:rPr lang="en-US" altLang="zh-CN" sz="2800" dirty="0">
                <a:solidFill>
                  <a:srgbClr val="000000"/>
                </a:solidFill>
                <a:latin typeface="Arial" pitchFamily="34" charset="0"/>
                <a:ea typeface="华文细黑" pitchFamily="2" charset="-122"/>
              </a:rPr>
              <a:t>2000 cards,</a:t>
            </a:r>
          </a:p>
          <a:p>
            <a:pPr algn="ctr" fontAlgn="base">
              <a:lnSpc>
                <a:spcPct val="130000"/>
              </a:lnSpc>
              <a:spcBef>
                <a:spcPct val="0"/>
              </a:spcBef>
              <a:spcAft>
                <a:spcPct val="0"/>
              </a:spcAft>
            </a:pPr>
            <a:r>
              <a:rPr lang="en-US" altLang="zh-CN" sz="2800" dirty="0">
                <a:solidFill>
                  <a:srgbClr val="000000"/>
                </a:solidFill>
                <a:latin typeface="Arial" pitchFamily="34" charset="0"/>
                <a:ea typeface="华文细黑" pitchFamily="2" charset="-122"/>
              </a:rPr>
              <a:t>6.6 Kg</a:t>
            </a:r>
          </a:p>
          <a:p>
            <a:pPr algn="ctr" fontAlgn="base">
              <a:lnSpc>
                <a:spcPct val="130000"/>
              </a:lnSpc>
              <a:spcBef>
                <a:spcPct val="0"/>
              </a:spcBef>
              <a:spcAft>
                <a:spcPct val="0"/>
              </a:spcAft>
            </a:pPr>
            <a:r>
              <a:rPr lang="en-US" altLang="zh-CN" sz="2800" dirty="0">
                <a:solidFill>
                  <a:srgbClr val="000000"/>
                </a:solidFill>
                <a:latin typeface="Arial" pitchFamily="34" charset="0"/>
                <a:ea typeface="华文细黑" pitchFamily="2" charset="-122"/>
              </a:rPr>
              <a:t> 20 Kbytes</a:t>
            </a:r>
          </a:p>
          <a:p>
            <a:pPr algn="ctr" fontAlgn="base">
              <a:lnSpc>
                <a:spcPct val="130000"/>
              </a:lnSpc>
              <a:spcBef>
                <a:spcPct val="0"/>
              </a:spcBef>
              <a:spcAft>
                <a:spcPct val="0"/>
              </a:spcAft>
            </a:pPr>
            <a:endParaRPr lang="en-US" altLang="zh-CN" sz="2400" i="1" dirty="0">
              <a:solidFill>
                <a:srgbClr val="000000"/>
              </a:solidFill>
              <a:latin typeface="Arial" pitchFamily="34" charset="0"/>
              <a:ea typeface="华文细黑" pitchFamily="2" charset="-122"/>
            </a:endParaRPr>
          </a:p>
        </p:txBody>
      </p:sp>
    </p:spTree>
    <p:extLst>
      <p:ext uri="{BB962C8B-B14F-4D97-AF65-F5344CB8AC3E}">
        <p14:creationId xmlns:p14="http://schemas.microsoft.com/office/powerpoint/2010/main" val="65374362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491522"/>
                                        </p:tgtEl>
                                        <p:attrNameLst>
                                          <p:attrName>style.visibility</p:attrName>
                                        </p:attrNameLst>
                                      </p:cBhvr>
                                      <p:to>
                                        <p:strVal val="visible"/>
                                      </p:to>
                                    </p:set>
                                    <p:animEffect transition="in" filter="wipe(down)">
                                      <p:cBhvr>
                                        <p:cTn id="7" dur="500"/>
                                        <p:tgtEl>
                                          <p:spTgt spid="49152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4" fill="hold" nodeType="clickEffect">
                                  <p:stCondLst>
                                    <p:cond delay="0"/>
                                  </p:stCondLst>
                                  <p:childTnLst>
                                    <p:set>
                                      <p:cBhvr>
                                        <p:cTn id="11" dur="1" fill="hold">
                                          <p:stCondLst>
                                            <p:cond delay="0"/>
                                          </p:stCondLst>
                                        </p:cTn>
                                        <p:tgtEl>
                                          <p:spTgt spid="491523"/>
                                        </p:tgtEl>
                                        <p:attrNameLst>
                                          <p:attrName>style.visibility</p:attrName>
                                        </p:attrNameLst>
                                      </p:cBhvr>
                                      <p:to>
                                        <p:strVal val="visible"/>
                                      </p:to>
                                    </p:set>
                                    <p:animEffect transition="in" filter="wipe(down)">
                                      <p:cBhvr>
                                        <p:cTn id="12" dur="500"/>
                                        <p:tgtEl>
                                          <p:spTgt spid="49152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4" fill="hold" nodeType="clickEffect">
                                  <p:stCondLst>
                                    <p:cond delay="0"/>
                                  </p:stCondLst>
                                  <p:childTnLst>
                                    <p:set>
                                      <p:cBhvr>
                                        <p:cTn id="16" dur="1" fill="hold">
                                          <p:stCondLst>
                                            <p:cond delay="0"/>
                                          </p:stCondLst>
                                        </p:cTn>
                                        <p:tgtEl>
                                          <p:spTgt spid="491524"/>
                                        </p:tgtEl>
                                        <p:attrNameLst>
                                          <p:attrName>style.visibility</p:attrName>
                                        </p:attrNameLst>
                                      </p:cBhvr>
                                      <p:to>
                                        <p:strVal val="visible"/>
                                      </p:to>
                                    </p:set>
                                    <p:animEffect transition="in" filter="wipe(down)">
                                      <p:cBhvr>
                                        <p:cTn id="17" dur="500"/>
                                        <p:tgtEl>
                                          <p:spTgt spid="491524"/>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491526">
                                            <p:txEl>
                                              <p:pRg st="0" end="0"/>
                                            </p:txEl>
                                          </p:spTgt>
                                        </p:tgtEl>
                                        <p:attrNameLst>
                                          <p:attrName>style.visibility</p:attrName>
                                        </p:attrNameLst>
                                      </p:cBhvr>
                                      <p:to>
                                        <p:strVal val="visible"/>
                                      </p:to>
                                    </p:set>
                                    <p:anim calcmode="lin" valueType="num">
                                      <p:cBhvr additive="base">
                                        <p:cTn id="22" dur="500" fill="hold"/>
                                        <p:tgtEl>
                                          <p:spTgt spid="491526">
                                            <p:txEl>
                                              <p:pRg st="0" end="0"/>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491526">
                                            <p:txEl>
                                              <p:pRg st="0" end="0"/>
                                            </p:txEl>
                                          </p:spTgt>
                                        </p:tgtEl>
                                        <p:attrNameLst>
                                          <p:attrName>ppt_y</p:attrName>
                                        </p:attrNameLst>
                                      </p:cBhvr>
                                      <p:tavLst>
                                        <p:tav tm="0">
                                          <p:val>
                                            <p:strVal val="1+#ppt_h/2"/>
                                          </p:val>
                                        </p:tav>
                                        <p:tav tm="100000">
                                          <p:val>
                                            <p:strVal val="#ppt_y"/>
                                          </p:val>
                                        </p:tav>
                                      </p:tavLst>
                                    </p:anim>
                                  </p:childTnLst>
                                </p:cTn>
                              </p:par>
                              <p:par>
                                <p:cTn id="24" presetID="2" presetClass="entr" presetSubtype="4" fill="hold" nodeType="withEffect">
                                  <p:stCondLst>
                                    <p:cond delay="0"/>
                                  </p:stCondLst>
                                  <p:childTnLst>
                                    <p:set>
                                      <p:cBhvr>
                                        <p:cTn id="25" dur="1" fill="hold">
                                          <p:stCondLst>
                                            <p:cond delay="0"/>
                                          </p:stCondLst>
                                        </p:cTn>
                                        <p:tgtEl>
                                          <p:spTgt spid="491526">
                                            <p:txEl>
                                              <p:pRg st="1" end="1"/>
                                            </p:txEl>
                                          </p:spTgt>
                                        </p:tgtEl>
                                        <p:attrNameLst>
                                          <p:attrName>style.visibility</p:attrName>
                                        </p:attrNameLst>
                                      </p:cBhvr>
                                      <p:to>
                                        <p:strVal val="visible"/>
                                      </p:to>
                                    </p:set>
                                    <p:anim calcmode="lin" valueType="num">
                                      <p:cBhvr additive="base">
                                        <p:cTn id="26" dur="500" fill="hold"/>
                                        <p:tgtEl>
                                          <p:spTgt spid="491526">
                                            <p:txEl>
                                              <p:pRg st="1" end="1"/>
                                            </p:txEl>
                                          </p:spTgt>
                                        </p:tgtEl>
                                        <p:attrNameLst>
                                          <p:attrName>ppt_x</p:attrName>
                                        </p:attrNameLst>
                                      </p:cBhvr>
                                      <p:tavLst>
                                        <p:tav tm="0">
                                          <p:val>
                                            <p:strVal val="#ppt_x"/>
                                          </p:val>
                                        </p:tav>
                                        <p:tav tm="100000">
                                          <p:val>
                                            <p:strVal val="#ppt_x"/>
                                          </p:val>
                                        </p:tav>
                                      </p:tavLst>
                                    </p:anim>
                                    <p:anim calcmode="lin" valueType="num">
                                      <p:cBhvr additive="base">
                                        <p:cTn id="27" dur="500" fill="hold"/>
                                        <p:tgtEl>
                                          <p:spTgt spid="491526">
                                            <p:txEl>
                                              <p:pRg st="1" end="1"/>
                                            </p:txEl>
                                          </p:spTgt>
                                        </p:tgtEl>
                                        <p:attrNameLst>
                                          <p:attrName>ppt_y</p:attrName>
                                        </p:attrNameLst>
                                      </p:cBhvr>
                                      <p:tavLst>
                                        <p:tav tm="0">
                                          <p:val>
                                            <p:strVal val="1+#ppt_h/2"/>
                                          </p:val>
                                        </p:tav>
                                        <p:tav tm="100000">
                                          <p:val>
                                            <p:strVal val="#ppt_y"/>
                                          </p:val>
                                        </p:tav>
                                      </p:tavLst>
                                    </p:anim>
                                  </p:childTnLst>
                                </p:cTn>
                              </p:par>
                              <p:par>
                                <p:cTn id="28" presetID="2" presetClass="entr" presetSubtype="4" fill="hold" nodeType="withEffect">
                                  <p:stCondLst>
                                    <p:cond delay="0"/>
                                  </p:stCondLst>
                                  <p:childTnLst>
                                    <p:set>
                                      <p:cBhvr>
                                        <p:cTn id="29" dur="1" fill="hold">
                                          <p:stCondLst>
                                            <p:cond delay="0"/>
                                          </p:stCondLst>
                                        </p:cTn>
                                        <p:tgtEl>
                                          <p:spTgt spid="491526">
                                            <p:txEl>
                                              <p:pRg st="2" end="2"/>
                                            </p:txEl>
                                          </p:spTgt>
                                        </p:tgtEl>
                                        <p:attrNameLst>
                                          <p:attrName>style.visibility</p:attrName>
                                        </p:attrNameLst>
                                      </p:cBhvr>
                                      <p:to>
                                        <p:strVal val="visible"/>
                                      </p:to>
                                    </p:set>
                                    <p:anim calcmode="lin" valueType="num">
                                      <p:cBhvr additive="base">
                                        <p:cTn id="30" dur="500" fill="hold"/>
                                        <p:tgtEl>
                                          <p:spTgt spid="491526">
                                            <p:txEl>
                                              <p:pRg st="2" end="2"/>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491526">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lstStyle/>
          <a:p>
            <a:r>
              <a:rPr lang="zh-CN" altLang="en-US" dirty="0"/>
              <a:t>赫尔曼</a:t>
            </a:r>
            <a:r>
              <a:rPr lang="en-US" altLang="zh-CN" dirty="0">
                <a:latin typeface="Arial" charset="0"/>
              </a:rPr>
              <a:t>·</a:t>
            </a:r>
            <a:r>
              <a:rPr lang="zh-CN" altLang="en-US" dirty="0"/>
              <a:t>霍勒斯制表机</a:t>
            </a:r>
          </a:p>
        </p:txBody>
      </p:sp>
      <p:sp>
        <p:nvSpPr>
          <p:cNvPr id="3" name="内容占位符 2"/>
          <p:cNvSpPr>
            <a:spLocks noGrp="1"/>
          </p:cNvSpPr>
          <p:nvPr>
            <p:ph idx="1"/>
          </p:nvPr>
        </p:nvSpPr>
        <p:spPr>
          <a:xfrm>
            <a:off x="487822" y="942764"/>
            <a:ext cx="6990487" cy="4751230"/>
          </a:xfrm>
        </p:spPr>
        <p:txBody>
          <a:bodyPr>
            <a:normAutofit lnSpcReduction="10000"/>
          </a:bodyPr>
          <a:lstStyle/>
          <a:p>
            <a:pPr algn="just">
              <a:lnSpc>
                <a:spcPct val="150000"/>
              </a:lnSpc>
            </a:pPr>
            <a:r>
              <a:rPr lang="en-US" altLang="zh-CN" sz="2800" dirty="0"/>
              <a:t>1890</a:t>
            </a:r>
            <a:r>
              <a:rPr lang="zh-CN" altLang="en-US" sz="2800" dirty="0"/>
              <a:t>年，美国人口普查全部采用了霍勒斯制表机。</a:t>
            </a:r>
            <a:r>
              <a:rPr lang="en-US" altLang="zh-CN" sz="2800" dirty="0"/>
              <a:t>1900</a:t>
            </a:r>
            <a:r>
              <a:rPr lang="zh-CN" altLang="en-US" sz="2800" dirty="0"/>
              <a:t>年</a:t>
            </a:r>
            <a:r>
              <a:rPr lang="zh-CN" altLang="en-US" sz="2800" b="1" dirty="0">
                <a:solidFill>
                  <a:srgbClr val="18978B"/>
                </a:solidFill>
              </a:rPr>
              <a:t>美国人口普查</a:t>
            </a:r>
            <a:r>
              <a:rPr lang="zh-CN" altLang="en-US" sz="2800" dirty="0"/>
              <a:t>由于采用了制表机，全部统计处理工作只用了</a:t>
            </a:r>
            <a:r>
              <a:rPr lang="en-US" altLang="zh-CN" sz="2800" dirty="0"/>
              <a:t>1</a:t>
            </a:r>
            <a:r>
              <a:rPr lang="zh-CN" altLang="en-US" sz="2800" dirty="0"/>
              <a:t>年零</a:t>
            </a:r>
            <a:r>
              <a:rPr lang="en-US" altLang="zh-CN" sz="2800" dirty="0"/>
              <a:t>7</a:t>
            </a:r>
            <a:r>
              <a:rPr lang="zh-CN" altLang="en-US" sz="2800" dirty="0"/>
              <a:t>个月时间。</a:t>
            </a:r>
          </a:p>
          <a:p>
            <a:pPr algn="just">
              <a:lnSpc>
                <a:spcPct val="150000"/>
              </a:lnSpc>
            </a:pPr>
            <a:r>
              <a:rPr lang="zh-CN" altLang="en-US" sz="2800" dirty="0"/>
              <a:t>霍勒斯于</a:t>
            </a:r>
            <a:r>
              <a:rPr lang="en-US" altLang="zh-CN" sz="2800" dirty="0"/>
              <a:t>1896</a:t>
            </a:r>
            <a:r>
              <a:rPr lang="zh-CN" altLang="en-US" sz="2800" dirty="0"/>
              <a:t>年创立了制表机公司，</a:t>
            </a:r>
            <a:r>
              <a:rPr lang="en-US" altLang="zh-CN" sz="2800" dirty="0"/>
              <a:t>1911</a:t>
            </a:r>
            <a:r>
              <a:rPr lang="zh-CN" altLang="en-US" sz="2800" dirty="0"/>
              <a:t>年并入</a:t>
            </a:r>
            <a:r>
              <a:rPr lang="en-US" altLang="zh-CN" sz="2800" b="1" dirty="0">
                <a:solidFill>
                  <a:srgbClr val="18978B"/>
                </a:solidFill>
              </a:rPr>
              <a:t>CTR</a:t>
            </a:r>
            <a:r>
              <a:rPr lang="zh-CN" altLang="en-US" sz="2800" b="1" dirty="0">
                <a:solidFill>
                  <a:srgbClr val="18978B"/>
                </a:solidFill>
              </a:rPr>
              <a:t>（计算制表记录</a:t>
            </a:r>
            <a:r>
              <a:rPr lang="zh-CN" altLang="en-US" sz="2800" b="1" dirty="0">
                <a:solidFill>
                  <a:srgbClr val="1387B7"/>
                </a:solidFill>
              </a:rPr>
              <a:t>）</a:t>
            </a:r>
            <a:r>
              <a:rPr lang="zh-CN" altLang="en-US" sz="2800" dirty="0"/>
              <a:t>公司</a:t>
            </a:r>
          </a:p>
          <a:p>
            <a:pPr algn="just">
              <a:lnSpc>
                <a:spcPct val="150000"/>
              </a:lnSpc>
            </a:pPr>
            <a:r>
              <a:rPr lang="en-US" altLang="zh-CN" sz="2800" dirty="0"/>
              <a:t>1924</a:t>
            </a:r>
            <a:r>
              <a:rPr lang="zh-CN" altLang="en-US" sz="2800" dirty="0"/>
              <a:t>年</a:t>
            </a:r>
            <a:r>
              <a:rPr lang="en-US" altLang="zh-CN" sz="2800" dirty="0"/>
              <a:t>IBM</a:t>
            </a:r>
            <a:r>
              <a:rPr lang="zh-CN" altLang="en-US" sz="2800" dirty="0"/>
              <a:t>成立</a:t>
            </a:r>
          </a:p>
          <a:p>
            <a:pPr algn="just"/>
            <a:endParaRPr lang="zh-CN" altLang="en-US" dirty="0"/>
          </a:p>
        </p:txBody>
      </p:sp>
      <p:pic>
        <p:nvPicPr>
          <p:cNvPr id="4" name="Picture 3" descr="1-30"/>
          <p:cNvPicPr>
            <a:picLocks noChangeAspect="1" noChangeArrowheads="1"/>
          </p:cNvPicPr>
          <p:nvPr/>
        </p:nvPicPr>
        <p:blipFill>
          <a:blip r:embed="rId2" cstate="print"/>
          <a:srcRect/>
          <a:stretch>
            <a:fillRect/>
          </a:stretch>
        </p:blipFill>
        <p:spPr bwMode="auto">
          <a:xfrm>
            <a:off x="8732875" y="1065638"/>
            <a:ext cx="1311275" cy="1511300"/>
          </a:xfrm>
          <a:prstGeom prst="rect">
            <a:avLst/>
          </a:prstGeom>
          <a:noFill/>
          <a:ln w="25400">
            <a:solidFill>
              <a:srgbClr val="FF6600"/>
            </a:solidFill>
            <a:miter lim="800000"/>
            <a:headEnd/>
            <a:tailEnd/>
          </a:ln>
        </p:spPr>
      </p:pic>
      <p:pic>
        <p:nvPicPr>
          <p:cNvPr id="5" name="Picture 4" descr="1-31"/>
          <p:cNvPicPr>
            <a:picLocks noChangeAspect="1" noChangeArrowheads="1"/>
          </p:cNvPicPr>
          <p:nvPr/>
        </p:nvPicPr>
        <p:blipFill>
          <a:blip r:embed="rId3" cstate="print"/>
          <a:srcRect/>
          <a:stretch>
            <a:fillRect/>
          </a:stretch>
        </p:blipFill>
        <p:spPr bwMode="auto">
          <a:xfrm>
            <a:off x="8488399" y="2932819"/>
            <a:ext cx="1800225" cy="1489075"/>
          </a:xfrm>
          <a:prstGeom prst="rect">
            <a:avLst/>
          </a:prstGeom>
          <a:noFill/>
          <a:ln w="25400">
            <a:solidFill>
              <a:srgbClr val="FF6600"/>
            </a:solidFill>
            <a:miter lim="800000"/>
            <a:headEnd/>
            <a:tailEnd/>
          </a:ln>
        </p:spPr>
      </p:pic>
      <p:pic>
        <p:nvPicPr>
          <p:cNvPr id="6" name="Picture 5"/>
          <p:cNvPicPr>
            <a:picLocks noChangeAspect="1" noChangeArrowheads="1"/>
          </p:cNvPicPr>
          <p:nvPr/>
        </p:nvPicPr>
        <p:blipFill>
          <a:blip r:embed="rId4" cstate="print"/>
          <a:srcRect/>
          <a:stretch>
            <a:fillRect/>
          </a:stretch>
        </p:blipFill>
        <p:spPr bwMode="auto">
          <a:xfrm>
            <a:off x="8027581" y="4797667"/>
            <a:ext cx="2895600" cy="1490663"/>
          </a:xfrm>
          <a:prstGeom prst="rect">
            <a:avLst/>
          </a:prstGeom>
          <a:noFill/>
          <a:ln w="25400">
            <a:solidFill>
              <a:srgbClr val="FF6600"/>
            </a:solidFill>
            <a:miter lim="800000"/>
            <a:headEnd/>
            <a:tailEnd/>
          </a:ln>
        </p:spPr>
      </p:pic>
    </p:spTree>
    <p:extLst>
      <p:ext uri="{BB962C8B-B14F-4D97-AF65-F5344CB8AC3E}">
        <p14:creationId xmlns:p14="http://schemas.microsoft.com/office/powerpoint/2010/main" val="95655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dow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fill="hold"/>
                                        <p:tgtEl>
                                          <p:spTgt spid="4"/>
                                        </p:tgtEl>
                                        <p:attrNameLst>
                                          <p:attrName>ppt_x</p:attrName>
                                        </p:attrNameLst>
                                      </p:cBhvr>
                                      <p:tavLst>
                                        <p:tav tm="0">
                                          <p:val>
                                            <p:strVal val="#ppt_x"/>
                                          </p:val>
                                        </p:tav>
                                        <p:tav tm="100000">
                                          <p:val>
                                            <p:strVal val="#ppt_x"/>
                                          </p:val>
                                        </p:tav>
                                      </p:tavLst>
                                    </p:anim>
                                    <p:anim calcmode="lin" valueType="num">
                                      <p:cBhvr additive="base">
                                        <p:cTn id="1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500" fill="hold"/>
                                        <p:tgtEl>
                                          <p:spTgt spid="5"/>
                                        </p:tgtEl>
                                        <p:attrNameLst>
                                          <p:attrName>ppt_x</p:attrName>
                                        </p:attrNameLst>
                                      </p:cBhvr>
                                      <p:tavLst>
                                        <p:tav tm="0">
                                          <p:val>
                                            <p:strVal val="#ppt_x"/>
                                          </p:val>
                                        </p:tav>
                                        <p:tav tm="100000">
                                          <p:val>
                                            <p:strVal val="#ppt_x"/>
                                          </p:val>
                                        </p:tav>
                                      </p:tavLst>
                                    </p:anim>
                                    <p:anim calcmode="lin" valueType="num">
                                      <p:cBhvr additive="base">
                                        <p:cTn id="2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6"/>
                                        </p:tgtEl>
                                        <p:attrNameLst>
                                          <p:attrName>style.visibility</p:attrName>
                                        </p:attrNameLst>
                                      </p:cBhvr>
                                      <p:to>
                                        <p:strVal val="visible"/>
                                      </p:to>
                                    </p:set>
                                    <p:anim calcmode="lin" valueType="num">
                                      <p:cBhvr additive="base">
                                        <p:cTn id="29" dur="500" fill="hold"/>
                                        <p:tgtEl>
                                          <p:spTgt spid="6"/>
                                        </p:tgtEl>
                                        <p:attrNameLst>
                                          <p:attrName>ppt_x</p:attrName>
                                        </p:attrNameLst>
                                      </p:cBhvr>
                                      <p:tavLst>
                                        <p:tav tm="0">
                                          <p:val>
                                            <p:strVal val="#ppt_x"/>
                                          </p:val>
                                        </p:tav>
                                        <p:tav tm="100000">
                                          <p:val>
                                            <p:strVal val="#ppt_x"/>
                                          </p:val>
                                        </p:tav>
                                      </p:tavLst>
                                    </p:anim>
                                    <p:anim calcmode="lin" valueType="num">
                                      <p:cBhvr additive="base">
                                        <p:cTn id="3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grpId="0" nodeType="clickEffect">
                                  <p:stCondLst>
                                    <p:cond delay="0"/>
                                  </p:stCondLst>
                                  <p:childTnLst>
                                    <p:set>
                                      <p:cBhvr>
                                        <p:cTn id="34" dur="1" fill="hold">
                                          <p:stCondLst>
                                            <p:cond delay="0"/>
                                          </p:stCondLst>
                                        </p:cTn>
                                        <p:tgtEl>
                                          <p:spTgt spid="3">
                                            <p:txEl>
                                              <p:pRg st="2" end="2"/>
                                            </p:txEl>
                                          </p:spTgt>
                                        </p:tgtEl>
                                        <p:attrNameLst>
                                          <p:attrName>style.visibility</p:attrName>
                                        </p:attrNameLst>
                                      </p:cBhvr>
                                      <p:to>
                                        <p:strVal val="visible"/>
                                      </p:to>
                                    </p:set>
                                    <p:animEffect transition="in" filter="wipe(down)">
                                      <p:cBhvr>
                                        <p:cTn id="35"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5" name="Rectangle 8"/>
          <p:cNvSpPr>
            <a:spLocks noGrp="1" noChangeArrowheads="1"/>
          </p:cNvSpPr>
          <p:nvPr>
            <p:ph type="title"/>
          </p:nvPr>
        </p:nvSpPr>
        <p:spPr>
          <a:xfrm>
            <a:off x="487822" y="257614"/>
            <a:ext cx="10515600" cy="617641"/>
          </a:xfrm>
          <a:noFill/>
        </p:spPr>
        <p:txBody>
          <a:bodyPr/>
          <a:lstStyle/>
          <a:p>
            <a:pPr eaLnBrk="1" hangingPunct="1"/>
            <a:r>
              <a:rPr lang="en-US" altLang="zh-CN" dirty="0"/>
              <a:t>1904</a:t>
            </a:r>
            <a:r>
              <a:rPr lang="zh-CN" altLang="en-US" dirty="0"/>
              <a:t>年弗莱明发明真空电子二极管</a:t>
            </a:r>
          </a:p>
        </p:txBody>
      </p:sp>
      <p:pic>
        <p:nvPicPr>
          <p:cNvPr id="40970" name="Picture 4" descr="1-34"/>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6864350" y="1752898"/>
            <a:ext cx="2095500" cy="2751942"/>
          </a:xfrm>
          <a:prstGeom prst="rect">
            <a:avLst/>
          </a:prstGeom>
          <a:noFill/>
          <a:ln w="25400">
            <a:noFill/>
            <a:miter lim="800000"/>
            <a:headEnd/>
            <a:tailEnd/>
          </a:ln>
        </p:spPr>
      </p:pic>
      <p:sp>
        <p:nvSpPr>
          <p:cNvPr id="494601" name="Rectangle 9"/>
          <p:cNvSpPr>
            <a:spLocks noChangeArrowheads="1"/>
          </p:cNvSpPr>
          <p:nvPr/>
        </p:nvSpPr>
        <p:spPr bwMode="auto">
          <a:xfrm>
            <a:off x="4638900" y="5001336"/>
            <a:ext cx="7416800" cy="822325"/>
          </a:xfrm>
          <a:prstGeom prst="rect">
            <a:avLst/>
          </a:prstGeom>
          <a:noFill/>
          <a:ln w="9525" algn="ctr">
            <a:noFill/>
            <a:miter lim="800000"/>
            <a:headEnd/>
            <a:tailEnd/>
          </a:ln>
        </p:spPr>
        <p:txBody>
          <a:bodyPr/>
          <a:lstStyle/>
          <a:p>
            <a:pPr marL="342900" indent="-342900" fontAlgn="base">
              <a:lnSpc>
                <a:spcPct val="120000"/>
              </a:lnSpc>
              <a:spcBef>
                <a:spcPct val="20000"/>
              </a:spcBef>
              <a:spcAft>
                <a:spcPct val="0"/>
              </a:spcAft>
              <a:buClr>
                <a:srgbClr val="FFC000"/>
              </a:buClr>
              <a:buFont typeface="Wingdings" pitchFamily="2" charset="2"/>
              <a:buChar char="n"/>
            </a:pPr>
            <a:r>
              <a:rPr lang="en-US" altLang="zh-CN" sz="2400" dirty="0">
                <a:solidFill>
                  <a:srgbClr val="000000"/>
                </a:solidFill>
                <a:latin typeface="微软雅黑"/>
                <a:ea typeface="微软雅黑"/>
              </a:rPr>
              <a:t>1904</a:t>
            </a:r>
            <a:r>
              <a:rPr lang="zh-CN" altLang="en-US" sz="2400" dirty="0">
                <a:solidFill>
                  <a:srgbClr val="000000"/>
                </a:solidFill>
                <a:latin typeface="微软雅黑"/>
                <a:ea typeface="微软雅黑"/>
              </a:rPr>
              <a:t>年，英国人</a:t>
            </a:r>
            <a:r>
              <a:rPr lang="zh-CN" altLang="en-US" sz="2400" b="1" dirty="0">
                <a:solidFill>
                  <a:srgbClr val="18978B"/>
                </a:solidFill>
                <a:latin typeface="微软雅黑"/>
                <a:ea typeface="微软雅黑"/>
              </a:rPr>
              <a:t>弗莱明</a:t>
            </a:r>
            <a:r>
              <a:rPr lang="zh-CN" altLang="en-US" sz="2400" dirty="0">
                <a:solidFill>
                  <a:srgbClr val="000000"/>
                </a:solidFill>
                <a:latin typeface="微软雅黑"/>
                <a:ea typeface="微软雅黑"/>
              </a:rPr>
              <a:t>发明</a:t>
            </a:r>
            <a:r>
              <a:rPr lang="zh-CN" altLang="en-US" sz="2400" b="1" dirty="0">
                <a:solidFill>
                  <a:srgbClr val="18978B"/>
                </a:solidFill>
                <a:latin typeface="微软雅黑"/>
                <a:ea typeface="微软雅黑"/>
              </a:rPr>
              <a:t>真空电子二极管</a:t>
            </a:r>
          </a:p>
          <a:p>
            <a:pPr marL="342900" indent="-342900" fontAlgn="base">
              <a:lnSpc>
                <a:spcPct val="120000"/>
              </a:lnSpc>
              <a:spcBef>
                <a:spcPct val="20000"/>
              </a:spcBef>
              <a:spcAft>
                <a:spcPct val="0"/>
              </a:spcAft>
              <a:buClr>
                <a:srgbClr val="FFC000"/>
              </a:buClr>
              <a:buFont typeface="Wingdings" pitchFamily="2" charset="2"/>
              <a:buChar char="n"/>
            </a:pPr>
            <a:r>
              <a:rPr lang="zh-CN" altLang="en-US" sz="2400" dirty="0">
                <a:solidFill>
                  <a:srgbClr val="000000"/>
                </a:solidFill>
                <a:latin typeface="微软雅黑"/>
                <a:ea typeface="微软雅黑"/>
              </a:rPr>
              <a:t>电子管的诞生，是人类电子文明的起点</a:t>
            </a:r>
          </a:p>
        </p:txBody>
      </p:sp>
      <p:pic>
        <p:nvPicPr>
          <p:cNvPr id="7" name="图片 6">
            <a:extLst>
              <a:ext uri="{FF2B5EF4-FFF2-40B4-BE49-F238E27FC236}">
                <a16:creationId xmlns:a16="http://schemas.microsoft.com/office/drawing/2014/main" id="{34681D59-ECEA-447E-9843-C57C068AF1E2}"/>
              </a:ext>
            </a:extLst>
          </p:cNvPr>
          <p:cNvPicPr>
            <a:picLocks noChangeAspect="1"/>
          </p:cNvPicPr>
          <p:nvPr/>
        </p:nvPicPr>
        <p:blipFill rotWithShape="1">
          <a:blip r:embed="rId4">
            <a:clrChange>
              <a:clrFrom>
                <a:srgbClr val="FFFFFF"/>
              </a:clrFrom>
              <a:clrTo>
                <a:srgbClr val="FFFFFF">
                  <a:alpha val="0"/>
                </a:srgbClr>
              </a:clrTo>
            </a:clrChange>
          </a:blip>
          <a:srcRect l="12204" t="13515" r="22467" b="15274"/>
          <a:stretch/>
        </p:blipFill>
        <p:spPr>
          <a:xfrm>
            <a:off x="865872" y="1106926"/>
            <a:ext cx="3969878" cy="4716735"/>
          </a:xfrm>
          <a:prstGeom prst="rect">
            <a:avLst/>
          </a:prstGeom>
        </p:spPr>
      </p:pic>
    </p:spTree>
    <p:extLst>
      <p:ext uri="{BB962C8B-B14F-4D97-AF65-F5344CB8AC3E}">
        <p14:creationId xmlns:p14="http://schemas.microsoft.com/office/powerpoint/2010/main" val="11322591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lstStyle/>
          <a:p>
            <a:r>
              <a:rPr lang="en-US" altLang="zh-CN" dirty="0"/>
              <a:t>1906</a:t>
            </a:r>
            <a:r>
              <a:rPr lang="zh-CN" altLang="en-US" dirty="0"/>
              <a:t>年弗雷斯特发明真空电子三极管</a:t>
            </a:r>
          </a:p>
        </p:txBody>
      </p:sp>
      <p:sp>
        <p:nvSpPr>
          <p:cNvPr id="3" name="内容占位符 2"/>
          <p:cNvSpPr>
            <a:spLocks noGrp="1"/>
          </p:cNvSpPr>
          <p:nvPr>
            <p:ph idx="1"/>
          </p:nvPr>
        </p:nvSpPr>
        <p:spPr>
          <a:xfrm>
            <a:off x="487822" y="942764"/>
            <a:ext cx="6774215" cy="3980110"/>
          </a:xfrm>
        </p:spPr>
        <p:txBody>
          <a:bodyPr>
            <a:normAutofit/>
          </a:bodyPr>
          <a:lstStyle/>
          <a:p>
            <a:pPr fontAlgn="base">
              <a:lnSpc>
                <a:spcPct val="150000"/>
              </a:lnSpc>
              <a:spcBef>
                <a:spcPct val="20000"/>
              </a:spcBef>
              <a:spcAft>
                <a:spcPct val="0"/>
              </a:spcAft>
            </a:pPr>
            <a:r>
              <a:rPr lang="en-US" altLang="zh-CN" sz="2400" dirty="0">
                <a:solidFill>
                  <a:srgbClr val="000000"/>
                </a:solidFill>
                <a:latin typeface="微软雅黑"/>
                <a:ea typeface="微软雅黑"/>
              </a:rPr>
              <a:t>1906</a:t>
            </a:r>
            <a:r>
              <a:rPr lang="zh-CN" altLang="en-US" sz="2400" dirty="0">
                <a:solidFill>
                  <a:srgbClr val="000000"/>
                </a:solidFill>
                <a:latin typeface="微软雅黑"/>
                <a:ea typeface="微软雅黑"/>
              </a:rPr>
              <a:t>年，美国人</a:t>
            </a:r>
            <a:r>
              <a:rPr lang="zh-CN" altLang="en-US" sz="2400" b="1" dirty="0">
                <a:solidFill>
                  <a:srgbClr val="18978B"/>
                </a:solidFill>
                <a:latin typeface="微软雅黑"/>
                <a:ea typeface="微软雅黑"/>
              </a:rPr>
              <a:t>德弗雷斯特</a:t>
            </a:r>
            <a:r>
              <a:rPr lang="zh-CN" altLang="en-US" sz="2400" dirty="0">
                <a:solidFill>
                  <a:srgbClr val="000000"/>
                </a:solidFill>
                <a:latin typeface="微软雅黑"/>
                <a:ea typeface="微软雅黑"/>
              </a:rPr>
              <a:t>发明</a:t>
            </a:r>
            <a:r>
              <a:rPr lang="zh-CN" altLang="en-US" sz="2400" b="1" dirty="0">
                <a:solidFill>
                  <a:srgbClr val="18978B"/>
                </a:solidFill>
                <a:latin typeface="微软雅黑"/>
                <a:ea typeface="微软雅黑"/>
              </a:rPr>
              <a:t>电子三极管；</a:t>
            </a:r>
            <a:endParaRPr lang="zh-CN" altLang="en-US" sz="2400" dirty="0">
              <a:solidFill>
                <a:srgbClr val="000000"/>
              </a:solidFill>
              <a:latin typeface="微软雅黑"/>
              <a:ea typeface="微软雅黑"/>
            </a:endParaRPr>
          </a:p>
          <a:p>
            <a:pPr fontAlgn="base">
              <a:lnSpc>
                <a:spcPct val="150000"/>
              </a:lnSpc>
              <a:spcBef>
                <a:spcPct val="20000"/>
              </a:spcBef>
              <a:spcAft>
                <a:spcPct val="0"/>
              </a:spcAft>
            </a:pPr>
            <a:r>
              <a:rPr lang="zh-CN" altLang="en-US" sz="2400" dirty="0">
                <a:solidFill>
                  <a:srgbClr val="000000"/>
                </a:solidFill>
                <a:latin typeface="微软雅黑"/>
                <a:ea typeface="微软雅黑"/>
              </a:rPr>
              <a:t>研究发现，三极管可通过级联使放大倍数大增；</a:t>
            </a:r>
          </a:p>
          <a:p>
            <a:pPr fontAlgn="base">
              <a:lnSpc>
                <a:spcPct val="150000"/>
              </a:lnSpc>
              <a:spcBef>
                <a:spcPct val="20000"/>
              </a:spcBef>
              <a:spcAft>
                <a:spcPct val="0"/>
              </a:spcAft>
            </a:pPr>
            <a:r>
              <a:rPr lang="zh-CN" altLang="en-US" sz="2400" dirty="0">
                <a:solidFill>
                  <a:srgbClr val="000000"/>
                </a:solidFill>
                <a:latin typeface="微软雅黑"/>
                <a:ea typeface="微软雅黑"/>
              </a:rPr>
              <a:t>这使得三极管的实用价值大大提高，从而促成了无线电通信技术的迅速发展。</a:t>
            </a:r>
          </a:p>
        </p:txBody>
      </p:sp>
      <p:pic>
        <p:nvPicPr>
          <p:cNvPr id="5" name="图片 4">
            <a:extLst>
              <a:ext uri="{FF2B5EF4-FFF2-40B4-BE49-F238E27FC236}">
                <a16:creationId xmlns:a16="http://schemas.microsoft.com/office/drawing/2014/main" id="{E9CF97A4-0C61-44FB-ABBC-4AF4FECC687E}"/>
              </a:ext>
            </a:extLst>
          </p:cNvPr>
          <p:cNvPicPr>
            <a:picLocks noChangeAspect="1"/>
          </p:cNvPicPr>
          <p:nvPr/>
        </p:nvPicPr>
        <p:blipFill>
          <a:blip r:embed="rId2"/>
          <a:stretch>
            <a:fillRect/>
          </a:stretch>
        </p:blipFill>
        <p:spPr>
          <a:xfrm>
            <a:off x="7346800" y="1774690"/>
            <a:ext cx="4222543" cy="4567655"/>
          </a:xfrm>
          <a:prstGeom prst="rect">
            <a:avLst/>
          </a:prstGeom>
        </p:spPr>
      </p:pic>
      <p:pic>
        <p:nvPicPr>
          <p:cNvPr id="13" name="Picture 2" descr="See the source image">
            <a:extLst>
              <a:ext uri="{FF2B5EF4-FFF2-40B4-BE49-F238E27FC236}">
                <a16:creationId xmlns:a16="http://schemas.microsoft.com/office/drawing/2014/main" id="{B4350177-39E1-485D-A022-9CE51A7749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6262" y="4009406"/>
            <a:ext cx="3262853" cy="2332939"/>
          </a:xfrm>
          <a:prstGeom prst="rect">
            <a:avLst/>
          </a:prstGeom>
          <a:noFill/>
          <a:extLst>
            <a:ext uri="{909E8E84-426E-40DD-AFC4-6F175D3DCCD1}">
              <a14:hiddenFill xmlns:a14="http://schemas.microsoft.com/office/drawing/2010/main">
                <a:solidFill>
                  <a:srgbClr val="FFFFFF"/>
                </a:solidFill>
              </a14:hiddenFill>
            </a:ext>
          </a:extLst>
        </p:spPr>
      </p:pic>
      <p:pic>
        <p:nvPicPr>
          <p:cNvPr id="19" name="图片 18">
            <a:extLst>
              <a:ext uri="{FF2B5EF4-FFF2-40B4-BE49-F238E27FC236}">
                <a16:creationId xmlns:a16="http://schemas.microsoft.com/office/drawing/2014/main" id="{EB75878B-CE81-4A13-BFD4-5855735E0362}"/>
              </a:ext>
            </a:extLst>
          </p:cNvPr>
          <p:cNvPicPr>
            <a:picLocks noChangeAspect="1"/>
          </p:cNvPicPr>
          <p:nvPr/>
        </p:nvPicPr>
        <p:blipFill>
          <a:blip r:embed="rId4"/>
          <a:stretch>
            <a:fillRect/>
          </a:stretch>
        </p:blipFill>
        <p:spPr>
          <a:xfrm>
            <a:off x="4451412" y="4009406"/>
            <a:ext cx="1016654" cy="2354357"/>
          </a:xfrm>
          <a:prstGeom prst="rect">
            <a:avLst/>
          </a:prstGeom>
        </p:spPr>
      </p:pic>
      <p:pic>
        <p:nvPicPr>
          <p:cNvPr id="12" name="Picture 7" descr="6AS7GA">
            <a:extLst>
              <a:ext uri="{FF2B5EF4-FFF2-40B4-BE49-F238E27FC236}">
                <a16:creationId xmlns:a16="http://schemas.microsoft.com/office/drawing/2014/main" id="{FBC9E463-9DAC-4AA4-84E3-6340D666BECE}"/>
              </a:ext>
            </a:extLst>
          </p:cNvPr>
          <p:cNvPicPr>
            <a:picLocks noChangeAspect="1" noChangeArrowheads="1"/>
          </p:cNvPicPr>
          <p:nvPr/>
        </p:nvPicPr>
        <p:blipFill>
          <a:blip r:embed="rId5" cstate="print"/>
          <a:srcRect/>
          <a:stretch>
            <a:fillRect/>
          </a:stretch>
        </p:blipFill>
        <p:spPr bwMode="auto">
          <a:xfrm>
            <a:off x="5620363" y="4009406"/>
            <a:ext cx="1280545" cy="2354357"/>
          </a:xfrm>
          <a:prstGeom prst="rect">
            <a:avLst/>
          </a:prstGeom>
        </p:spPr>
      </p:pic>
    </p:spTree>
    <p:extLst>
      <p:ext uri="{BB962C8B-B14F-4D97-AF65-F5344CB8AC3E}">
        <p14:creationId xmlns:p14="http://schemas.microsoft.com/office/powerpoint/2010/main" val="22492354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lstStyle/>
          <a:p>
            <a:r>
              <a:rPr lang="en-US" altLang="zh-CN" dirty="0"/>
              <a:t>1938</a:t>
            </a:r>
            <a:r>
              <a:rPr lang="zh-CN" altLang="en-US" dirty="0"/>
              <a:t>年朱斯的</a:t>
            </a:r>
            <a:r>
              <a:rPr lang="en-US" altLang="zh-CN" dirty="0"/>
              <a:t>Z</a:t>
            </a:r>
            <a:r>
              <a:rPr lang="zh-CN" altLang="en-US" dirty="0"/>
              <a:t>系列计算机</a:t>
            </a:r>
          </a:p>
        </p:txBody>
      </p:sp>
      <p:sp>
        <p:nvSpPr>
          <p:cNvPr id="3" name="内容占位符 2"/>
          <p:cNvSpPr>
            <a:spLocks noGrp="1"/>
          </p:cNvSpPr>
          <p:nvPr>
            <p:ph idx="1"/>
          </p:nvPr>
        </p:nvSpPr>
        <p:spPr>
          <a:xfrm>
            <a:off x="5006324" y="1242811"/>
            <a:ext cx="6561564" cy="5257745"/>
          </a:xfrm>
        </p:spPr>
        <p:txBody>
          <a:bodyPr>
            <a:normAutofit/>
          </a:bodyPr>
          <a:lstStyle/>
          <a:p>
            <a:pPr>
              <a:lnSpc>
                <a:spcPct val="130000"/>
              </a:lnSpc>
            </a:pPr>
            <a:r>
              <a:rPr lang="en-US" altLang="zh-CN" sz="2400" dirty="0"/>
              <a:t>1938</a:t>
            </a:r>
            <a:r>
              <a:rPr lang="zh-CN" altLang="en-US" sz="2400" dirty="0"/>
              <a:t>年，德国科学家朱斯发明</a:t>
            </a:r>
            <a:r>
              <a:rPr lang="en-US" altLang="zh-CN" sz="2400" dirty="0"/>
              <a:t>Z-1</a:t>
            </a:r>
            <a:r>
              <a:rPr lang="zh-CN" altLang="en-US" sz="2400" dirty="0"/>
              <a:t>计算机</a:t>
            </a:r>
          </a:p>
          <a:p>
            <a:pPr lvl="1">
              <a:lnSpc>
                <a:spcPct val="130000"/>
              </a:lnSpc>
            </a:pPr>
            <a:r>
              <a:rPr lang="zh-CN" altLang="en-US" sz="1800" dirty="0"/>
              <a:t>第一台二进制计算机，第一台真空电子管计算机</a:t>
            </a:r>
          </a:p>
          <a:p>
            <a:pPr>
              <a:lnSpc>
                <a:spcPct val="130000"/>
              </a:lnSpc>
            </a:pPr>
            <a:r>
              <a:rPr lang="zh-CN" altLang="en-US" sz="2400" dirty="0"/>
              <a:t>先后研制出采用继电器的</a:t>
            </a:r>
            <a:r>
              <a:rPr lang="en-US" altLang="zh-CN" sz="2400" dirty="0"/>
              <a:t>Z-2</a:t>
            </a:r>
            <a:r>
              <a:rPr lang="zh-CN" altLang="en-US" sz="2400" dirty="0"/>
              <a:t>、</a:t>
            </a:r>
            <a:r>
              <a:rPr lang="en-US" altLang="zh-CN" sz="2400" dirty="0"/>
              <a:t>3</a:t>
            </a:r>
            <a:r>
              <a:rPr lang="zh-CN" altLang="en-US" sz="2400" dirty="0"/>
              <a:t>、</a:t>
            </a:r>
            <a:r>
              <a:rPr lang="en-US" altLang="zh-CN" sz="2400" dirty="0"/>
              <a:t>4</a:t>
            </a:r>
            <a:r>
              <a:rPr lang="zh-CN" altLang="en-US" sz="2400" dirty="0"/>
              <a:t>。</a:t>
            </a:r>
            <a:endParaRPr lang="en-US" altLang="zh-CN" sz="2400" dirty="0"/>
          </a:p>
          <a:p>
            <a:pPr>
              <a:lnSpc>
                <a:spcPct val="130000"/>
              </a:lnSpc>
            </a:pPr>
            <a:r>
              <a:rPr lang="en-US" altLang="zh-CN" sz="2400" dirty="0"/>
              <a:t>Z-3</a:t>
            </a:r>
            <a:r>
              <a:rPr lang="zh-CN" altLang="en-US" sz="2400" dirty="0"/>
              <a:t>使用了</a:t>
            </a:r>
            <a:r>
              <a:rPr lang="en-US" altLang="zh-CN" sz="2400" dirty="0"/>
              <a:t>2600</a:t>
            </a:r>
            <a:r>
              <a:rPr lang="zh-CN" altLang="en-US" sz="2400" dirty="0"/>
              <a:t>个继电器，</a:t>
            </a:r>
            <a:endParaRPr lang="en-US" altLang="zh-CN" sz="2400" dirty="0"/>
          </a:p>
          <a:p>
            <a:pPr>
              <a:lnSpc>
                <a:spcPct val="130000"/>
              </a:lnSpc>
            </a:pPr>
            <a:r>
              <a:rPr lang="en-US" altLang="zh-CN" sz="2400" dirty="0"/>
              <a:t>1944</a:t>
            </a:r>
            <a:r>
              <a:rPr lang="zh-CN" altLang="en-US" sz="2400" dirty="0"/>
              <a:t>年美军空袭柏林时炸毁。</a:t>
            </a:r>
            <a:endParaRPr lang="en-US" altLang="zh-CN" sz="2400" dirty="0"/>
          </a:p>
          <a:p>
            <a:endParaRPr lang="zh-CN" altLang="en-US" sz="2400" dirty="0"/>
          </a:p>
          <a:p>
            <a:endParaRPr lang="zh-CN" altLang="en-US" sz="2400" dirty="0"/>
          </a:p>
        </p:txBody>
      </p:sp>
      <p:pic>
        <p:nvPicPr>
          <p:cNvPr id="10" name="图片 9"/>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343908" y="4863067"/>
            <a:ext cx="1507393" cy="1511097"/>
          </a:xfrm>
          <a:prstGeom prst="rect">
            <a:avLst/>
          </a:prstGeom>
        </p:spPr>
      </p:pic>
      <p:pic>
        <p:nvPicPr>
          <p:cNvPr id="11" name="图片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82044" y="4078485"/>
            <a:ext cx="3339168" cy="2295678"/>
          </a:xfrm>
          <a:prstGeom prst="rect">
            <a:avLst/>
          </a:prstGeom>
        </p:spPr>
      </p:pic>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1737" y="1242811"/>
            <a:ext cx="3637611" cy="5131353"/>
          </a:xfrm>
          <a:prstGeom prst="rect">
            <a:avLst/>
          </a:prstGeom>
        </p:spPr>
      </p:pic>
    </p:spTree>
    <p:extLst>
      <p:ext uri="{BB962C8B-B14F-4D97-AF65-F5344CB8AC3E}">
        <p14:creationId xmlns:p14="http://schemas.microsoft.com/office/powerpoint/2010/main" val="3995712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7" name="Picture 9" descr="ENIGMA"/>
          <p:cNvPicPr>
            <a:picLocks noChangeAspect="1" noChangeArrowheads="1"/>
          </p:cNvPicPr>
          <p:nvPr/>
        </p:nvPicPr>
        <p:blipFill>
          <a:blip r:embed="rId2" cstate="print"/>
          <a:srcRect/>
          <a:stretch>
            <a:fillRect/>
          </a:stretch>
        </p:blipFill>
        <p:spPr bwMode="auto">
          <a:xfrm>
            <a:off x="10193229" y="1012017"/>
            <a:ext cx="1388824" cy="2620680"/>
          </a:xfrm>
          <a:prstGeom prst="rect">
            <a:avLst/>
          </a:prstGeom>
          <a:noFill/>
          <a:ln w="9525">
            <a:noFill/>
            <a:miter lim="800000"/>
            <a:headEnd/>
            <a:tailEnd/>
          </a:ln>
          <a:effectLst>
            <a:outerShdw dist="71842" dir="2700000" algn="ctr" rotWithShape="0">
              <a:srgbClr val="808080"/>
            </a:outerShdw>
          </a:effectLst>
        </p:spPr>
      </p:pic>
      <p:sp>
        <p:nvSpPr>
          <p:cNvPr id="2" name="标题 1"/>
          <p:cNvSpPr>
            <a:spLocks noGrp="1"/>
          </p:cNvSpPr>
          <p:nvPr>
            <p:ph type="title"/>
          </p:nvPr>
        </p:nvSpPr>
        <p:spPr>
          <a:xfrm>
            <a:off x="487822" y="257614"/>
            <a:ext cx="10515600" cy="617641"/>
          </a:xfrm>
        </p:spPr>
        <p:txBody>
          <a:bodyPr/>
          <a:lstStyle/>
          <a:p>
            <a:r>
              <a:rPr lang="en-US" altLang="zh-CN" dirty="0"/>
              <a:t>1943</a:t>
            </a:r>
            <a:r>
              <a:rPr lang="zh-CN" altLang="en-US" dirty="0"/>
              <a:t>年英国</a:t>
            </a:r>
            <a:r>
              <a:rPr lang="zh-CN" altLang="en-US" dirty="0">
                <a:latin typeface="Arial" charset="0"/>
              </a:rPr>
              <a:t>“</a:t>
            </a:r>
            <a:r>
              <a:rPr lang="zh-CN" altLang="en-US" dirty="0"/>
              <a:t>巨人</a:t>
            </a:r>
            <a:r>
              <a:rPr lang="zh-CN" altLang="en-US" dirty="0">
                <a:latin typeface="Arial" charset="0"/>
              </a:rPr>
              <a:t>”</a:t>
            </a:r>
            <a:r>
              <a:rPr lang="zh-CN" altLang="en-US" dirty="0"/>
              <a:t>计算机  </a:t>
            </a:r>
            <a:r>
              <a:rPr lang="en-US" altLang="zh-CN" dirty="0">
                <a:solidFill>
                  <a:srgbClr val="FF0000"/>
                </a:solidFill>
              </a:rPr>
              <a:t>Colossus</a:t>
            </a:r>
            <a:endParaRPr lang="zh-CN" altLang="en-US" dirty="0"/>
          </a:p>
        </p:txBody>
      </p:sp>
      <p:sp>
        <p:nvSpPr>
          <p:cNvPr id="3" name="内容占位符 2"/>
          <p:cNvSpPr>
            <a:spLocks noGrp="1"/>
          </p:cNvSpPr>
          <p:nvPr>
            <p:ph idx="1"/>
          </p:nvPr>
        </p:nvSpPr>
        <p:spPr>
          <a:xfrm>
            <a:off x="487822" y="942764"/>
            <a:ext cx="5796019" cy="5637024"/>
          </a:xfrm>
        </p:spPr>
        <p:txBody>
          <a:bodyPr>
            <a:normAutofit/>
          </a:bodyPr>
          <a:lstStyle/>
          <a:p>
            <a:pPr algn="just">
              <a:lnSpc>
                <a:spcPct val="150000"/>
              </a:lnSpc>
            </a:pPr>
            <a:r>
              <a:rPr lang="en-US" altLang="zh-CN" sz="2400" dirty="0"/>
              <a:t>1943</a:t>
            </a:r>
            <a:r>
              <a:rPr lang="zh-CN" altLang="en-US" sz="2400" dirty="0"/>
              <a:t>年英国科学家研制成功第一台“巨人”计算机，专门用于破译德军</a:t>
            </a:r>
            <a:r>
              <a:rPr lang="en-US" altLang="zh-CN" sz="2400" b="1" dirty="0">
                <a:solidFill>
                  <a:srgbClr val="18978B"/>
                </a:solidFill>
              </a:rPr>
              <a:t>Enigma</a:t>
            </a:r>
            <a:r>
              <a:rPr lang="zh-CN" altLang="en-US" sz="2400" b="1" dirty="0">
                <a:solidFill>
                  <a:srgbClr val="18978B"/>
                </a:solidFill>
              </a:rPr>
              <a:t>密码</a:t>
            </a:r>
            <a:r>
              <a:rPr lang="zh-CN" altLang="en-US" sz="2400" dirty="0"/>
              <a:t>。</a:t>
            </a:r>
          </a:p>
          <a:p>
            <a:pPr algn="just">
              <a:lnSpc>
                <a:spcPct val="150000"/>
              </a:lnSpc>
            </a:pPr>
            <a:r>
              <a:rPr lang="en-US" altLang="zh-CN" sz="2400" dirty="0"/>
              <a:t>1500</a:t>
            </a:r>
            <a:r>
              <a:rPr lang="zh-CN" altLang="en-US" sz="2400" dirty="0"/>
              <a:t>个电子管，</a:t>
            </a:r>
            <a:r>
              <a:rPr lang="en-US" altLang="zh-CN" sz="2400" dirty="0"/>
              <a:t>5</a:t>
            </a:r>
            <a:r>
              <a:rPr lang="zh-CN" altLang="en-US" sz="2400" dirty="0"/>
              <a:t>个处理器并行工作，每个处理器每秒处理</a:t>
            </a:r>
            <a:r>
              <a:rPr lang="en-US" altLang="zh-CN" sz="2400" dirty="0"/>
              <a:t>5000</a:t>
            </a:r>
            <a:r>
              <a:rPr lang="zh-CN" altLang="en-US" sz="2400" dirty="0"/>
              <a:t>个字母。</a:t>
            </a:r>
          </a:p>
          <a:p>
            <a:pPr algn="just">
              <a:lnSpc>
                <a:spcPct val="150000"/>
              </a:lnSpc>
            </a:pPr>
            <a:r>
              <a:rPr lang="zh-CN" altLang="en-US" sz="2400" dirty="0"/>
              <a:t>二战期间共有</a:t>
            </a:r>
            <a:r>
              <a:rPr lang="en-US" altLang="zh-CN" sz="2400" dirty="0"/>
              <a:t>10</a:t>
            </a:r>
            <a:r>
              <a:rPr lang="zh-CN" altLang="en-US" sz="2400" dirty="0"/>
              <a:t>台“巨人”在英军服役，平均每小时破译</a:t>
            </a:r>
            <a:r>
              <a:rPr lang="en-US" altLang="zh-CN" sz="2400" dirty="0"/>
              <a:t>11</a:t>
            </a:r>
            <a:r>
              <a:rPr lang="zh-CN" altLang="en-US" sz="2400" dirty="0"/>
              <a:t>份德军情报</a:t>
            </a:r>
            <a:endParaRPr lang="en-US" altLang="zh-CN" sz="2400" dirty="0"/>
          </a:p>
          <a:p>
            <a:pPr algn="just">
              <a:lnSpc>
                <a:spcPct val="150000"/>
              </a:lnSpc>
            </a:pPr>
            <a:r>
              <a:rPr lang="zh-CN" altLang="en-US" sz="2400" b="1" dirty="0">
                <a:solidFill>
                  <a:srgbClr val="18978B"/>
                </a:solidFill>
              </a:rPr>
              <a:t>电影</a:t>
            </a:r>
            <a:r>
              <a:rPr lang="en-US" altLang="zh-CN" sz="2400" b="1" dirty="0">
                <a:solidFill>
                  <a:srgbClr val="18978B"/>
                </a:solidFill>
              </a:rPr>
              <a:t>《</a:t>
            </a:r>
            <a:r>
              <a:rPr lang="zh-CN" altLang="en-US" sz="2400" b="1" dirty="0">
                <a:solidFill>
                  <a:srgbClr val="18978B"/>
                </a:solidFill>
              </a:rPr>
              <a:t>模仿游戏</a:t>
            </a:r>
            <a:r>
              <a:rPr lang="en-US" altLang="zh-CN" sz="2400" b="1" dirty="0">
                <a:solidFill>
                  <a:srgbClr val="18978B"/>
                </a:solidFill>
              </a:rPr>
              <a:t>》</a:t>
            </a:r>
            <a:endParaRPr lang="zh-CN" altLang="en-US" sz="2400" b="1" dirty="0">
              <a:solidFill>
                <a:srgbClr val="18978B"/>
              </a:solidFill>
            </a:endParaRPr>
          </a:p>
          <a:p>
            <a:pPr algn="just"/>
            <a:endParaRPr lang="zh-CN" altLang="en-US" dirty="0"/>
          </a:p>
        </p:txBody>
      </p:sp>
      <p:pic>
        <p:nvPicPr>
          <p:cNvPr id="10" name="图片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45234" y="1012017"/>
            <a:ext cx="3644613" cy="2680192"/>
          </a:xfrm>
          <a:prstGeom prst="rect">
            <a:avLst/>
          </a:prstGeom>
        </p:spPr>
      </p:pic>
      <p:pic>
        <p:nvPicPr>
          <p:cNvPr id="9" name="Picture 10" descr="j0312558">
            <a:extLst>
              <a:ext uri="{FF2B5EF4-FFF2-40B4-BE49-F238E27FC236}">
                <a16:creationId xmlns:a16="http://schemas.microsoft.com/office/drawing/2014/main" id="{7F042543-D3F2-402B-BBDB-6C9C83DE8DD6}"/>
              </a:ext>
            </a:extLst>
          </p:cNvPr>
          <p:cNvPicPr>
            <a:picLocks noChangeAspect="1" noChangeArrowheads="1"/>
          </p:cNvPicPr>
          <p:nvPr/>
        </p:nvPicPr>
        <p:blipFill>
          <a:blip r:embed="rId4" cstate="print"/>
          <a:srcRect/>
          <a:stretch>
            <a:fillRect/>
          </a:stretch>
        </p:blipFill>
        <p:spPr bwMode="auto">
          <a:xfrm flipH="1">
            <a:off x="14463083" y="472405"/>
            <a:ext cx="2209800" cy="1528763"/>
          </a:xfrm>
          <a:prstGeom prst="rect">
            <a:avLst/>
          </a:prstGeom>
          <a:noFill/>
          <a:ln w="9525">
            <a:noFill/>
            <a:miter lim="800000"/>
            <a:headEnd/>
            <a:tailEnd/>
          </a:ln>
        </p:spPr>
      </p:pic>
      <p:pic>
        <p:nvPicPr>
          <p:cNvPr id="11" name="图片 10">
            <a:extLst>
              <a:ext uri="{FF2B5EF4-FFF2-40B4-BE49-F238E27FC236}">
                <a16:creationId xmlns:a16="http://schemas.microsoft.com/office/drawing/2014/main" id="{014D4650-723A-4F60-9CEA-22B04CCFC213}"/>
              </a:ext>
            </a:extLst>
          </p:cNvPr>
          <p:cNvPicPr>
            <a:picLocks noChangeAspect="1"/>
          </p:cNvPicPr>
          <p:nvPr/>
        </p:nvPicPr>
        <p:blipFill>
          <a:blip r:embed="rId5"/>
          <a:stretch>
            <a:fillRect/>
          </a:stretch>
        </p:blipFill>
        <p:spPr>
          <a:xfrm>
            <a:off x="6445234" y="3828971"/>
            <a:ext cx="5194830" cy="2619657"/>
          </a:xfrm>
          <a:prstGeom prst="rect">
            <a:avLst/>
          </a:prstGeom>
        </p:spPr>
      </p:pic>
    </p:spTree>
    <p:extLst>
      <p:ext uri="{BB962C8B-B14F-4D97-AF65-F5344CB8AC3E}">
        <p14:creationId xmlns:p14="http://schemas.microsoft.com/office/powerpoint/2010/main" val="6297188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wipe(down)">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down)">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3">
                                            <p:txEl>
                                              <p:pRg st="1" end="1"/>
                                            </p:txEl>
                                          </p:spTgt>
                                        </p:tgtEl>
                                        <p:attrNameLst>
                                          <p:attrName>style.visibility</p:attrName>
                                        </p:attrNameLst>
                                      </p:cBhvr>
                                      <p:to>
                                        <p:strVal val="visible"/>
                                      </p:to>
                                    </p:set>
                                    <p:animEffect transition="in" filter="wipe(left)">
                                      <p:cBhvr>
                                        <p:cTn id="20" dur="500"/>
                                        <p:tgtEl>
                                          <p:spTgt spid="3">
                                            <p:txEl>
                                              <p:pRg st="1" end="1"/>
                                            </p:txEl>
                                          </p:spTgt>
                                        </p:tgtEl>
                                      </p:cBhvr>
                                    </p:animEffect>
                                  </p:childTnLst>
                                </p:cTn>
                              </p:par>
                            </p:childTnLst>
                          </p:cTn>
                        </p:par>
                        <p:par>
                          <p:cTn id="21" fill="hold">
                            <p:stCondLst>
                              <p:cond delay="500"/>
                            </p:stCondLst>
                            <p:childTnLst>
                              <p:par>
                                <p:cTn id="22" presetID="22" presetClass="entr" presetSubtype="8" fill="hold" grpId="0" nodeType="afterEffect">
                                  <p:stCondLst>
                                    <p:cond delay="0"/>
                                  </p:stCondLst>
                                  <p:childTnLst>
                                    <p:set>
                                      <p:cBhvr>
                                        <p:cTn id="23" dur="1" fill="hold">
                                          <p:stCondLst>
                                            <p:cond delay="0"/>
                                          </p:stCondLst>
                                        </p:cTn>
                                        <p:tgtEl>
                                          <p:spTgt spid="3">
                                            <p:txEl>
                                              <p:pRg st="2" end="2"/>
                                            </p:txEl>
                                          </p:spTgt>
                                        </p:tgtEl>
                                        <p:attrNameLst>
                                          <p:attrName>style.visibility</p:attrName>
                                        </p:attrNameLst>
                                      </p:cBhvr>
                                      <p:to>
                                        <p:strVal val="visible"/>
                                      </p:to>
                                    </p:set>
                                    <p:animEffect transition="in" filter="wipe(left)">
                                      <p:cBhvr>
                                        <p:cTn id="24" dur="500"/>
                                        <p:tgtEl>
                                          <p:spTgt spid="3">
                                            <p:txEl>
                                              <p:pRg st="2" end="2"/>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animEffect transition="in" filter="wipe(left)">
                                      <p:cBhvr>
                                        <p:cTn id="29" dur="500"/>
                                        <p:tgtEl>
                                          <p:spTgt spid="3">
                                            <p:txEl>
                                              <p:pRg st="3" end="3"/>
                                            </p:txEl>
                                          </p:spTgt>
                                        </p:tgtEl>
                                      </p:cBhvr>
                                    </p:animEffect>
                                  </p:childTnLst>
                                </p:cTn>
                              </p:par>
                            </p:childTnLst>
                          </p:cTn>
                        </p:par>
                        <p:par>
                          <p:cTn id="30" fill="hold">
                            <p:stCondLst>
                              <p:cond delay="500"/>
                            </p:stCondLst>
                            <p:childTnLst>
                              <p:par>
                                <p:cTn id="31" presetID="22" presetClass="entr" presetSubtype="4" fill="hold" nodeType="after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wipe(down)">
                                      <p:cBhvr>
                                        <p:cTn id="3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4D74F6-17D6-4110-A57F-33FB0CFA8973}"/>
              </a:ext>
            </a:extLst>
          </p:cNvPr>
          <p:cNvSpPr>
            <a:spLocks noGrp="1"/>
          </p:cNvSpPr>
          <p:nvPr>
            <p:ph type="title"/>
          </p:nvPr>
        </p:nvSpPr>
        <p:spPr>
          <a:xfrm>
            <a:off x="487822" y="257614"/>
            <a:ext cx="10515600" cy="617641"/>
          </a:xfrm>
        </p:spPr>
        <p:txBody>
          <a:bodyPr/>
          <a:lstStyle/>
          <a:p>
            <a:r>
              <a:rPr lang="zh-CN" altLang="en-US" dirty="0"/>
              <a:t>本章主要内容</a:t>
            </a:r>
          </a:p>
        </p:txBody>
      </p:sp>
      <p:sp>
        <p:nvSpPr>
          <p:cNvPr id="3" name="内容占位符 2">
            <a:extLst>
              <a:ext uri="{FF2B5EF4-FFF2-40B4-BE49-F238E27FC236}">
                <a16:creationId xmlns:a16="http://schemas.microsoft.com/office/drawing/2014/main" id="{6962AE8D-79EA-4037-B5FB-F98F718AA6EC}"/>
              </a:ext>
            </a:extLst>
          </p:cNvPr>
          <p:cNvSpPr>
            <a:spLocks noGrp="1"/>
          </p:cNvSpPr>
          <p:nvPr>
            <p:ph idx="1"/>
          </p:nvPr>
        </p:nvSpPr>
        <p:spPr/>
        <p:txBody>
          <a:bodyPr/>
          <a:lstStyle/>
          <a:p>
            <a:pPr>
              <a:lnSpc>
                <a:spcPct val="150000"/>
              </a:lnSpc>
              <a:defRPr/>
            </a:pPr>
            <a:r>
              <a:rPr lang="en-US" altLang="zh-CN" b="1" dirty="0">
                <a:solidFill>
                  <a:srgbClr val="C00000"/>
                </a:solidFill>
                <a:effectLst>
                  <a:outerShdw blurRad="38100" dist="38100" dir="2700000" algn="tl">
                    <a:srgbClr val="C0C0C0"/>
                  </a:outerShdw>
                </a:effectLst>
              </a:rPr>
              <a:t>1.1 </a:t>
            </a:r>
            <a:r>
              <a:rPr lang="zh-CN" altLang="en-US" b="1" dirty="0">
                <a:solidFill>
                  <a:srgbClr val="C00000"/>
                </a:solidFill>
                <a:effectLst>
                  <a:outerShdw blurRad="38100" dist="38100" dir="2700000" algn="tl">
                    <a:srgbClr val="C0C0C0"/>
                  </a:outerShdw>
                </a:effectLst>
              </a:rPr>
              <a:t>计算机发展历程</a:t>
            </a:r>
          </a:p>
          <a:p>
            <a:pPr>
              <a:lnSpc>
                <a:spcPct val="150000"/>
              </a:lnSpc>
              <a:defRPr/>
            </a:pPr>
            <a:r>
              <a:rPr lang="en-US" altLang="zh-CN" b="1" dirty="0">
                <a:effectLst>
                  <a:outerShdw blurRad="38100" dist="38100" dir="2700000" algn="tl">
                    <a:srgbClr val="C0C0C0"/>
                  </a:outerShdw>
                </a:effectLst>
              </a:rPr>
              <a:t>1.2 </a:t>
            </a:r>
            <a:r>
              <a:rPr lang="zh-CN" altLang="en-US" b="1" dirty="0"/>
              <a:t>计算机系统组成</a:t>
            </a:r>
          </a:p>
          <a:p>
            <a:pPr>
              <a:lnSpc>
                <a:spcPct val="150000"/>
              </a:lnSpc>
              <a:defRPr/>
            </a:pPr>
            <a:r>
              <a:rPr lang="en-US" altLang="zh-CN" b="1" dirty="0">
                <a:effectLst>
                  <a:outerShdw blurRad="38100" dist="38100" dir="2700000" algn="tl">
                    <a:srgbClr val="C0C0C0"/>
                  </a:outerShdw>
                </a:effectLst>
              </a:rPr>
              <a:t>1.3 </a:t>
            </a:r>
            <a:r>
              <a:rPr lang="zh-CN" altLang="en-US" b="1" dirty="0"/>
              <a:t>计算机系统层次结构</a:t>
            </a:r>
            <a:endParaRPr lang="en-US" altLang="zh-CN" b="1" dirty="0"/>
          </a:p>
          <a:p>
            <a:pPr>
              <a:lnSpc>
                <a:spcPct val="150000"/>
              </a:lnSpc>
              <a:defRPr/>
            </a:pPr>
            <a:r>
              <a:rPr lang="en-US" altLang="zh-CN" b="1" dirty="0">
                <a:effectLst>
                  <a:outerShdw blurRad="38100" dist="38100" dir="2700000" algn="tl">
                    <a:srgbClr val="C0C0C0"/>
                  </a:outerShdw>
                </a:effectLst>
              </a:rPr>
              <a:t>1.4 </a:t>
            </a:r>
            <a:r>
              <a:rPr lang="zh-CN" altLang="en-US" b="1" dirty="0"/>
              <a:t>计算机系统性能评价</a:t>
            </a:r>
          </a:p>
          <a:p>
            <a:endParaRPr lang="zh-CN" altLang="en-US" dirty="0"/>
          </a:p>
        </p:txBody>
      </p:sp>
      <p:pic>
        <p:nvPicPr>
          <p:cNvPr id="4" name="图片 3"/>
          <p:cNvPicPr>
            <a:picLocks noChangeAspect="1"/>
          </p:cNvPicPr>
          <p:nvPr/>
        </p:nvPicPr>
        <p:blipFill>
          <a:blip r:embed="rId2">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7215909" y="3171041"/>
            <a:ext cx="4600313" cy="3077358"/>
          </a:xfrm>
          <a:prstGeom prst="rect">
            <a:avLst/>
          </a:prstGeom>
        </p:spPr>
      </p:pic>
    </p:spTree>
    <p:extLst>
      <p:ext uri="{BB962C8B-B14F-4D97-AF65-F5344CB8AC3E}">
        <p14:creationId xmlns:p14="http://schemas.microsoft.com/office/powerpoint/2010/main" val="4912365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lstStyle/>
          <a:p>
            <a:r>
              <a:rPr lang="zh-CN" altLang="en-US" dirty="0"/>
              <a:t>艾肯的</a:t>
            </a:r>
            <a:r>
              <a:rPr lang="en-US" altLang="zh-CN" dirty="0"/>
              <a:t>MARK</a:t>
            </a:r>
            <a:r>
              <a:rPr lang="en-US" altLang="zh-CN" dirty="0">
                <a:latin typeface="Arial" charset="0"/>
              </a:rPr>
              <a:t>—</a:t>
            </a:r>
            <a:r>
              <a:rPr lang="en-US" altLang="zh-CN" dirty="0"/>
              <a:t>I</a:t>
            </a:r>
            <a:endParaRPr lang="zh-CN" altLang="en-US" dirty="0"/>
          </a:p>
        </p:txBody>
      </p:sp>
      <p:sp>
        <p:nvSpPr>
          <p:cNvPr id="3" name="内容占位符 2"/>
          <p:cNvSpPr>
            <a:spLocks noGrp="1"/>
          </p:cNvSpPr>
          <p:nvPr>
            <p:ph idx="1"/>
          </p:nvPr>
        </p:nvSpPr>
        <p:spPr>
          <a:xfrm>
            <a:off x="487822" y="1001077"/>
            <a:ext cx="6231954" cy="3900383"/>
          </a:xfrm>
        </p:spPr>
        <p:txBody>
          <a:bodyPr>
            <a:noAutofit/>
          </a:bodyPr>
          <a:lstStyle/>
          <a:p>
            <a:pPr algn="just"/>
            <a:r>
              <a:rPr lang="en-US" altLang="zh-CN" sz="2400" dirty="0"/>
              <a:t>1944</a:t>
            </a:r>
            <a:r>
              <a:rPr lang="zh-CN" altLang="en-US" sz="2400" dirty="0"/>
              <a:t>年，美国科学家艾肯在</a:t>
            </a:r>
            <a:r>
              <a:rPr lang="en-US" altLang="zh-CN" sz="2400" dirty="0"/>
              <a:t>IBM</a:t>
            </a:r>
            <a:r>
              <a:rPr lang="zh-CN" altLang="en-US" sz="2400" dirty="0"/>
              <a:t>的支持下，研制成功机电式计算机</a:t>
            </a:r>
            <a:r>
              <a:rPr lang="en-US" altLang="zh-CN" sz="2400" dirty="0"/>
              <a:t>MARK-I</a:t>
            </a:r>
            <a:r>
              <a:rPr lang="zh-CN" altLang="en-US" sz="2400" dirty="0"/>
              <a:t>。</a:t>
            </a:r>
          </a:p>
          <a:p>
            <a:pPr algn="just"/>
            <a:r>
              <a:rPr lang="zh-CN" altLang="en-US" sz="2400" dirty="0"/>
              <a:t>最早的通用型自动</a:t>
            </a:r>
            <a:r>
              <a:rPr lang="zh-CN" altLang="en-US" sz="2400" b="1" dirty="0">
                <a:solidFill>
                  <a:srgbClr val="18978B"/>
                </a:solidFill>
              </a:rPr>
              <a:t>机电式计算机</a:t>
            </a:r>
            <a:r>
              <a:rPr lang="zh-CN" altLang="en-US" sz="2400" dirty="0"/>
              <a:t>之一，</a:t>
            </a:r>
            <a:r>
              <a:rPr lang="zh-CN" altLang="en-US" sz="2400" b="1" dirty="0">
                <a:solidFill>
                  <a:srgbClr val="18978B"/>
                </a:solidFill>
              </a:rPr>
              <a:t>取消了齿轮传动</a:t>
            </a:r>
            <a:r>
              <a:rPr lang="zh-CN" altLang="en-US" sz="2400" dirty="0"/>
              <a:t>装置，以穿孔纸带传送指令。</a:t>
            </a:r>
          </a:p>
          <a:p>
            <a:pPr algn="just"/>
            <a:r>
              <a:rPr lang="zh-CN" altLang="en-US" sz="2400" dirty="0"/>
              <a:t>外壳用钢和玻璃制成，长</a:t>
            </a:r>
            <a:r>
              <a:rPr lang="en-US" altLang="zh-CN" sz="2400" dirty="0"/>
              <a:t>15</a:t>
            </a:r>
            <a:r>
              <a:rPr lang="zh-CN" altLang="en-US" sz="2400" dirty="0"/>
              <a:t>米，高</a:t>
            </a:r>
            <a:r>
              <a:rPr lang="en-US" altLang="zh-CN" sz="2400" dirty="0"/>
              <a:t>2.4</a:t>
            </a:r>
            <a:r>
              <a:rPr lang="zh-CN" altLang="en-US" sz="2400" dirty="0"/>
              <a:t>米，重</a:t>
            </a:r>
            <a:r>
              <a:rPr lang="en-US" altLang="zh-CN" sz="2400" dirty="0"/>
              <a:t>31.5</a:t>
            </a:r>
            <a:r>
              <a:rPr lang="zh-CN" altLang="en-US" sz="2400" dirty="0"/>
              <a:t>吨，</a:t>
            </a:r>
            <a:r>
              <a:rPr lang="en-US" altLang="zh-CN" sz="2400" dirty="0"/>
              <a:t>15</a:t>
            </a:r>
            <a:r>
              <a:rPr lang="zh-CN" altLang="en-US" sz="2400" dirty="0"/>
              <a:t>万个元件和</a:t>
            </a:r>
            <a:r>
              <a:rPr lang="en-US" altLang="zh-CN" sz="2400" dirty="0"/>
              <a:t>800</a:t>
            </a:r>
            <a:r>
              <a:rPr lang="zh-CN" altLang="en-US" sz="2400" dirty="0"/>
              <a:t>公里电线</a:t>
            </a:r>
            <a:endParaRPr lang="en-US" altLang="zh-CN" sz="2400" dirty="0"/>
          </a:p>
          <a:p>
            <a:pPr algn="just"/>
            <a:r>
              <a:rPr lang="zh-CN" altLang="en-US" sz="2400" dirty="0"/>
              <a:t>每分钟进行</a:t>
            </a:r>
            <a:r>
              <a:rPr lang="en-US" altLang="zh-CN" sz="2400" dirty="0"/>
              <a:t>200</a:t>
            </a:r>
            <a:r>
              <a:rPr lang="zh-CN" altLang="en-US" sz="2400" dirty="0"/>
              <a:t>次运算。</a:t>
            </a:r>
          </a:p>
          <a:p>
            <a:pPr algn="just"/>
            <a:endParaRPr lang="zh-CN" altLang="en-US" sz="2400" dirty="0"/>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4643" y="4701808"/>
            <a:ext cx="11129911" cy="1741522"/>
          </a:xfrm>
          <a:prstGeom prst="rect">
            <a:avLst/>
          </a:prstGeom>
        </p:spPr>
      </p:pic>
      <p:pic>
        <p:nvPicPr>
          <p:cNvPr id="6" name="图片 5"/>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341568" y="2942887"/>
            <a:ext cx="1562659" cy="1566499"/>
          </a:xfrm>
          <a:prstGeom prst="rect">
            <a:avLst/>
          </a:prstGeom>
        </p:spPr>
      </p:pic>
      <p:pic>
        <p:nvPicPr>
          <p:cNvPr id="7" name="图片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93721" y="1074907"/>
            <a:ext cx="1799765" cy="1675559"/>
          </a:xfrm>
          <a:prstGeom prst="rect">
            <a:avLst/>
          </a:prstGeom>
          <a:noFill/>
          <a:ln w="25400">
            <a:noFill/>
            <a:miter lim="800000"/>
            <a:headEnd/>
            <a:tailEnd/>
          </a:ln>
        </p:spPr>
      </p:pic>
      <p:pic>
        <p:nvPicPr>
          <p:cNvPr id="8" name="图片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526019" y="1036395"/>
            <a:ext cx="2218535" cy="3326763"/>
          </a:xfrm>
          <a:prstGeom prst="rect">
            <a:avLst/>
          </a:prstGeom>
        </p:spPr>
      </p:pic>
    </p:spTree>
    <p:extLst>
      <p:ext uri="{BB962C8B-B14F-4D97-AF65-F5344CB8AC3E}">
        <p14:creationId xmlns:p14="http://schemas.microsoft.com/office/powerpoint/2010/main" val="3592350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dow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up)">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wipe(down)">
                                      <p:cBhvr>
                                        <p:cTn id="22" dur="500"/>
                                        <p:tgtEl>
                                          <p:spTgt spid="3">
                                            <p:txEl>
                                              <p:pRg st="2" end="2"/>
                                            </p:txEl>
                                          </p:spTgt>
                                        </p:tgtEl>
                                      </p:cBhvr>
                                    </p:animEffect>
                                  </p:childTnLst>
                                </p:cTn>
                              </p:par>
                            </p:childTnLst>
                          </p:cTn>
                        </p:par>
                        <p:par>
                          <p:cTn id="23" fill="hold">
                            <p:stCondLst>
                              <p:cond delay="500"/>
                            </p:stCondLst>
                            <p:childTnLst>
                              <p:par>
                                <p:cTn id="24" presetID="22" presetClass="entr" presetSubtype="8" fill="hold" nodeType="after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wipe(left)">
                                      <p:cBhvr>
                                        <p:cTn id="26" dur="500"/>
                                        <p:tgtEl>
                                          <p:spTgt spid="4"/>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grpId="0" nodeType="click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animEffect transition="in" filter="wipe(down)">
                                      <p:cBhvr>
                                        <p:cTn id="31" dur="500"/>
                                        <p:tgtEl>
                                          <p:spTgt spid="3">
                                            <p:txEl>
                                              <p:pRg st="3" end="3"/>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nodeType="clickEffect">
                                  <p:stCondLst>
                                    <p:cond delay="0"/>
                                  </p:stCondLst>
                                  <p:childTnLst>
                                    <p:set>
                                      <p:cBhvr>
                                        <p:cTn id="35" dur="1" fill="hold">
                                          <p:stCondLst>
                                            <p:cond delay="0"/>
                                          </p:stCondLst>
                                        </p:cTn>
                                        <p:tgtEl>
                                          <p:spTgt spid="6"/>
                                        </p:tgtEl>
                                        <p:attrNameLst>
                                          <p:attrName>style.visibility</p:attrName>
                                        </p:attrNameLst>
                                      </p:cBhvr>
                                      <p:to>
                                        <p:strVal val="visible"/>
                                      </p:to>
                                    </p:set>
                                    <p:anim calcmode="lin" valueType="num">
                                      <p:cBhvr additive="base">
                                        <p:cTn id="36" dur="500" fill="hold"/>
                                        <p:tgtEl>
                                          <p:spTgt spid="6"/>
                                        </p:tgtEl>
                                        <p:attrNameLst>
                                          <p:attrName>ppt_x</p:attrName>
                                        </p:attrNameLst>
                                      </p:cBhvr>
                                      <p:tavLst>
                                        <p:tav tm="0">
                                          <p:val>
                                            <p:strVal val="#ppt_x"/>
                                          </p:val>
                                        </p:tav>
                                        <p:tav tm="100000">
                                          <p:val>
                                            <p:strVal val="#ppt_x"/>
                                          </p:val>
                                        </p:tav>
                                      </p:tavLst>
                                    </p:anim>
                                    <p:anim calcmode="lin" valueType="num">
                                      <p:cBhvr additive="base">
                                        <p:cTn id="37"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33130EA9-E984-44A8-B244-D58294FFCD56}"/>
              </a:ext>
            </a:extLst>
          </p:cNvPr>
          <p:cNvSpPr>
            <a:spLocks noGrp="1"/>
          </p:cNvSpPr>
          <p:nvPr>
            <p:ph type="title"/>
          </p:nvPr>
        </p:nvSpPr>
        <p:spPr/>
        <p:txBody>
          <a:bodyPr/>
          <a:lstStyle/>
          <a:p>
            <a:r>
              <a:rPr lang="en-US" altLang="zh-CN" dirty="0"/>
              <a:t>The First </a:t>
            </a:r>
            <a:r>
              <a:rPr lang="en-US" altLang="zh-CN" dirty="0" err="1"/>
              <a:t>Computr</a:t>
            </a:r>
            <a:r>
              <a:rPr lang="en-US" altLang="zh-CN" dirty="0"/>
              <a:t> </a:t>
            </a:r>
            <a:r>
              <a:rPr lang="en-US" altLang="zh-CN" dirty="0">
                <a:solidFill>
                  <a:srgbClr val="18978B"/>
                </a:solidFill>
              </a:rPr>
              <a:t>“Bug”</a:t>
            </a:r>
            <a:r>
              <a:rPr lang="en-US" altLang="zh-CN" dirty="0"/>
              <a:t> 1947</a:t>
            </a:r>
            <a:endParaRPr lang="zh-CN" altLang="en-US" dirty="0"/>
          </a:p>
        </p:txBody>
      </p:sp>
      <p:pic>
        <p:nvPicPr>
          <p:cNvPr id="4" name="内容占位符 3">
            <a:extLst>
              <a:ext uri="{FF2B5EF4-FFF2-40B4-BE49-F238E27FC236}">
                <a16:creationId xmlns:a16="http://schemas.microsoft.com/office/drawing/2014/main" id="{AD44F874-F577-42DA-AB73-C21A0F2C73DA}"/>
              </a:ext>
            </a:extLst>
          </p:cNvPr>
          <p:cNvPicPr>
            <a:picLocks noGrp="1" noChangeAspect="1"/>
          </p:cNvPicPr>
          <p:nvPr>
            <p:ph idx="1"/>
          </p:nvPr>
        </p:nvPicPr>
        <p:blipFill>
          <a:blip r:embed="rId2"/>
          <a:stretch>
            <a:fillRect/>
          </a:stretch>
        </p:blipFill>
        <p:spPr>
          <a:xfrm>
            <a:off x="747773" y="1168398"/>
            <a:ext cx="6384918" cy="5297487"/>
          </a:xfrm>
          <a:prstGeom prst="rect">
            <a:avLst/>
          </a:prstGeom>
        </p:spPr>
      </p:pic>
      <p:pic>
        <p:nvPicPr>
          <p:cNvPr id="6" name="图片 5">
            <a:extLst>
              <a:ext uri="{FF2B5EF4-FFF2-40B4-BE49-F238E27FC236}">
                <a16:creationId xmlns:a16="http://schemas.microsoft.com/office/drawing/2014/main" id="{D91B610B-2344-45A2-A510-10216A1D41DC}"/>
              </a:ext>
            </a:extLst>
          </p:cNvPr>
          <p:cNvPicPr>
            <a:picLocks noChangeAspect="1"/>
          </p:cNvPicPr>
          <p:nvPr/>
        </p:nvPicPr>
        <p:blipFill>
          <a:blip r:embed="rId3">
            <a:duotone>
              <a:schemeClr val="accent5">
                <a:shade val="45000"/>
                <a:satMod val="135000"/>
              </a:schemeClr>
              <a:prstClr val="white"/>
            </a:duotone>
          </a:blip>
          <a:stretch>
            <a:fillRect/>
          </a:stretch>
        </p:blipFill>
        <p:spPr>
          <a:xfrm>
            <a:off x="7132691" y="1166019"/>
            <a:ext cx="3723629" cy="5299866"/>
          </a:xfrm>
          <a:prstGeom prst="rect">
            <a:avLst/>
          </a:prstGeom>
        </p:spPr>
      </p:pic>
    </p:spTree>
    <p:extLst>
      <p:ext uri="{BB962C8B-B14F-4D97-AF65-F5344CB8AC3E}">
        <p14:creationId xmlns:p14="http://schemas.microsoft.com/office/powerpoint/2010/main" val="306964940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lstStyle/>
          <a:p>
            <a:r>
              <a:rPr lang="zh-CN" altLang="en-US" dirty="0"/>
              <a:t>阿塔纳索夫</a:t>
            </a:r>
            <a:r>
              <a:rPr lang="en-US" altLang="zh-CN" dirty="0"/>
              <a:t>ABC</a:t>
            </a:r>
            <a:r>
              <a:rPr lang="zh-CN" altLang="en-US" dirty="0"/>
              <a:t>计算机</a:t>
            </a:r>
          </a:p>
        </p:txBody>
      </p:sp>
      <p:sp>
        <p:nvSpPr>
          <p:cNvPr id="3" name="内容占位符 2"/>
          <p:cNvSpPr>
            <a:spLocks noGrp="1"/>
          </p:cNvSpPr>
          <p:nvPr>
            <p:ph idx="1"/>
          </p:nvPr>
        </p:nvSpPr>
        <p:spPr>
          <a:xfrm>
            <a:off x="487823" y="942764"/>
            <a:ext cx="8167080" cy="5404873"/>
          </a:xfrm>
        </p:spPr>
        <p:txBody>
          <a:bodyPr>
            <a:normAutofit fontScale="92500" lnSpcReduction="20000"/>
          </a:bodyPr>
          <a:lstStyle/>
          <a:p>
            <a:pPr algn="just">
              <a:lnSpc>
                <a:spcPct val="170000"/>
              </a:lnSpc>
            </a:pPr>
            <a:r>
              <a:rPr lang="en-US" altLang="zh-CN" dirty="0"/>
              <a:t>1939</a:t>
            </a:r>
            <a:r>
              <a:rPr lang="zh-CN" altLang="en-US" dirty="0"/>
              <a:t>年，阿塔纳索夫设计并试制数字电子计算机的样机“</a:t>
            </a:r>
            <a:r>
              <a:rPr lang="en-US" altLang="zh-CN" b="1" dirty="0">
                <a:solidFill>
                  <a:srgbClr val="0E7C7F"/>
                </a:solidFill>
              </a:rPr>
              <a:t>ABC</a:t>
            </a:r>
            <a:r>
              <a:rPr lang="zh-CN" altLang="en-US" b="1" dirty="0">
                <a:solidFill>
                  <a:srgbClr val="0E7C7F"/>
                </a:solidFill>
              </a:rPr>
              <a:t>机</a:t>
            </a:r>
            <a:r>
              <a:rPr lang="zh-CN" altLang="en-US" dirty="0"/>
              <a:t>”。其设计方案启发了</a:t>
            </a:r>
            <a:r>
              <a:rPr lang="en-US" altLang="zh-CN" dirty="0"/>
              <a:t>ENIAC</a:t>
            </a:r>
            <a:r>
              <a:rPr lang="zh-CN" altLang="en-US" dirty="0"/>
              <a:t>开发小组的莫克利，并直接影响到</a:t>
            </a:r>
            <a:r>
              <a:rPr lang="en-US" altLang="zh-CN" dirty="0"/>
              <a:t>ENIAC</a:t>
            </a:r>
            <a:r>
              <a:rPr lang="zh-CN" altLang="en-US" dirty="0"/>
              <a:t>的诞生。</a:t>
            </a:r>
          </a:p>
          <a:p>
            <a:pPr algn="just">
              <a:lnSpc>
                <a:spcPct val="170000"/>
              </a:lnSpc>
            </a:pPr>
            <a:r>
              <a:rPr lang="en-US" altLang="zh-CN" dirty="0"/>
              <a:t>1972</a:t>
            </a:r>
            <a:r>
              <a:rPr lang="zh-CN" altLang="en-US" dirty="0"/>
              <a:t>年美国法院判决</a:t>
            </a:r>
            <a:r>
              <a:rPr lang="en-US" altLang="zh-CN" dirty="0"/>
              <a:t>ENIAC</a:t>
            </a:r>
            <a:r>
              <a:rPr lang="zh-CN" altLang="en-US" dirty="0"/>
              <a:t>的专利权无效，阿塔纳索夫拥有作为第一个电子计算机方案提出者的优先权。</a:t>
            </a:r>
          </a:p>
          <a:p>
            <a:pPr algn="just">
              <a:lnSpc>
                <a:spcPct val="170000"/>
              </a:lnSpc>
            </a:pPr>
            <a:r>
              <a:rPr lang="zh-CN" altLang="en-US" b="1" dirty="0">
                <a:solidFill>
                  <a:srgbClr val="C00000"/>
                </a:solidFill>
              </a:rPr>
              <a:t>阿塔纳索夫三原则</a:t>
            </a:r>
          </a:p>
          <a:p>
            <a:pPr lvl="1" algn="just">
              <a:lnSpc>
                <a:spcPct val="170000"/>
              </a:lnSpc>
            </a:pPr>
            <a:r>
              <a:rPr lang="zh-CN" altLang="en-US" dirty="0"/>
              <a:t>采用二进制运算；</a:t>
            </a:r>
          </a:p>
          <a:p>
            <a:pPr lvl="1" algn="just">
              <a:lnSpc>
                <a:spcPct val="170000"/>
              </a:lnSpc>
            </a:pPr>
            <a:r>
              <a:rPr lang="zh-CN" altLang="en-US" dirty="0"/>
              <a:t>采用电子技术实现控制和运算；</a:t>
            </a:r>
          </a:p>
          <a:p>
            <a:pPr lvl="1" algn="just">
              <a:lnSpc>
                <a:spcPct val="170000"/>
              </a:lnSpc>
            </a:pPr>
            <a:r>
              <a:rPr lang="zh-CN" altLang="en-US" dirty="0"/>
              <a:t>采用计算功能和存储功能相分离的结构。</a:t>
            </a:r>
          </a:p>
          <a:p>
            <a:pPr algn="just"/>
            <a:endParaRPr lang="en-US" altLang="zh-CN" sz="2000" dirty="0"/>
          </a:p>
          <a:p>
            <a:pPr algn="just"/>
            <a:endParaRPr lang="zh-CN" altLang="en-US" dirty="0"/>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87579" y="1158105"/>
            <a:ext cx="2150865" cy="2265578"/>
          </a:xfrm>
          <a:prstGeom prst="rect">
            <a:avLst/>
          </a:prstGeom>
        </p:spPr>
      </p:pic>
      <p:pic>
        <p:nvPicPr>
          <p:cNvPr id="5" name="图片 4"/>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481681" y="4408999"/>
            <a:ext cx="1562659" cy="1566499"/>
          </a:xfrm>
          <a:prstGeom prst="rect">
            <a:avLst/>
          </a:prstGeom>
        </p:spPr>
      </p:pic>
    </p:spTree>
    <p:extLst>
      <p:ext uri="{BB962C8B-B14F-4D97-AF65-F5344CB8AC3E}">
        <p14:creationId xmlns:p14="http://schemas.microsoft.com/office/powerpoint/2010/main" val="2500756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lstStyle/>
          <a:p>
            <a:r>
              <a:rPr lang="en-US" altLang="zh-CN" dirty="0"/>
              <a:t>ABC</a:t>
            </a:r>
            <a:r>
              <a:rPr lang="zh-CN" altLang="en-US" dirty="0"/>
              <a:t>计算机</a:t>
            </a: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9290" y="1706169"/>
            <a:ext cx="5788980" cy="4607052"/>
          </a:xfrm>
          <a:prstGeom prst="rect">
            <a:avLst/>
          </a:prstGeom>
        </p:spPr>
      </p:pic>
      <p:pic>
        <p:nvPicPr>
          <p:cNvPr id="5" name="内容占位符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42547" y="1011552"/>
            <a:ext cx="4778839" cy="5301669"/>
          </a:xfrm>
          <a:prstGeom prst="rect">
            <a:avLst/>
          </a:prstGeom>
        </p:spPr>
      </p:pic>
    </p:spTree>
    <p:extLst>
      <p:ext uri="{BB962C8B-B14F-4D97-AF65-F5344CB8AC3E}">
        <p14:creationId xmlns:p14="http://schemas.microsoft.com/office/powerpoint/2010/main" val="2395216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lstStyle/>
          <a:p>
            <a:r>
              <a:rPr lang="zh-CN" altLang="en-US" dirty="0"/>
              <a:t>“世界上第一台电子数字计算机”</a:t>
            </a:r>
          </a:p>
        </p:txBody>
      </p:sp>
      <p:sp>
        <p:nvSpPr>
          <p:cNvPr id="3" name="内容占位符 2"/>
          <p:cNvSpPr>
            <a:spLocks noGrp="1"/>
          </p:cNvSpPr>
          <p:nvPr>
            <p:ph idx="1"/>
          </p:nvPr>
        </p:nvSpPr>
        <p:spPr>
          <a:xfrm>
            <a:off x="487823" y="942764"/>
            <a:ext cx="7667234" cy="5637024"/>
          </a:xfrm>
        </p:spPr>
        <p:txBody>
          <a:bodyPr>
            <a:normAutofit/>
          </a:bodyPr>
          <a:lstStyle/>
          <a:p>
            <a:pPr algn="just">
              <a:lnSpc>
                <a:spcPct val="130000"/>
              </a:lnSpc>
            </a:pPr>
            <a:r>
              <a:rPr lang="en-US" altLang="zh-CN" sz="2400" b="1" dirty="0">
                <a:solidFill>
                  <a:srgbClr val="18978B"/>
                </a:solidFill>
              </a:rPr>
              <a:t>ENIAC</a:t>
            </a:r>
            <a:r>
              <a:rPr lang="en-US" altLang="zh-CN" sz="2400" dirty="0"/>
              <a:t>(Electronic Numerical Integrator And Computer)</a:t>
            </a:r>
            <a:r>
              <a:rPr lang="zh-CN" altLang="en-US" sz="2400" dirty="0"/>
              <a:t>，</a:t>
            </a:r>
            <a:r>
              <a:rPr lang="zh-CN" altLang="en-US" sz="2400" dirty="0">
                <a:solidFill>
                  <a:srgbClr val="18978B"/>
                </a:solidFill>
              </a:rPr>
              <a:t>美国宾夕法尼亚大学</a:t>
            </a:r>
            <a:r>
              <a:rPr lang="en-US" altLang="zh-CN" sz="2400" dirty="0"/>
              <a:t>1946</a:t>
            </a:r>
            <a:r>
              <a:rPr lang="zh-CN" altLang="en-US" sz="2400" dirty="0"/>
              <a:t>年研制成功。</a:t>
            </a:r>
          </a:p>
          <a:p>
            <a:pPr algn="just">
              <a:lnSpc>
                <a:spcPct val="130000"/>
              </a:lnSpc>
            </a:pPr>
            <a:r>
              <a:rPr lang="en-US" altLang="zh-CN" sz="2400" dirty="0"/>
              <a:t>18000</a:t>
            </a:r>
            <a:r>
              <a:rPr lang="zh-CN" altLang="en-US" sz="2400" dirty="0"/>
              <a:t>多个电子管，</a:t>
            </a:r>
            <a:r>
              <a:rPr lang="en-US" altLang="zh-CN" sz="2400" dirty="0"/>
              <a:t>1500</a:t>
            </a:r>
            <a:r>
              <a:rPr lang="zh-CN" altLang="en-US" sz="2400" dirty="0"/>
              <a:t>多个继电器，耗电</a:t>
            </a:r>
            <a:r>
              <a:rPr lang="en-US" altLang="zh-CN" sz="2400" dirty="0"/>
              <a:t>150</a:t>
            </a:r>
            <a:r>
              <a:rPr lang="zh-CN" altLang="en-US" sz="2400" dirty="0"/>
              <a:t>千瓦，重</a:t>
            </a:r>
            <a:r>
              <a:rPr lang="en-US" altLang="zh-CN" sz="2400" dirty="0"/>
              <a:t>30</a:t>
            </a:r>
            <a:r>
              <a:rPr lang="zh-CN" altLang="en-US" sz="2400" dirty="0"/>
              <a:t>吨，占地</a:t>
            </a:r>
            <a:r>
              <a:rPr lang="en-US" altLang="zh-CN" sz="2400" dirty="0"/>
              <a:t>150</a:t>
            </a:r>
            <a:r>
              <a:rPr lang="zh-CN" altLang="en-US" sz="2400" dirty="0"/>
              <a:t>平方米，运算速度</a:t>
            </a:r>
            <a:r>
              <a:rPr lang="en-US" altLang="zh-CN" sz="2400" dirty="0"/>
              <a:t>5000</a:t>
            </a:r>
            <a:r>
              <a:rPr lang="zh-CN" altLang="en-US" sz="2400" dirty="0"/>
              <a:t>次</a:t>
            </a:r>
            <a:r>
              <a:rPr lang="en-US" altLang="zh-CN" sz="2400" dirty="0"/>
              <a:t>/</a:t>
            </a:r>
            <a:r>
              <a:rPr lang="zh-CN" altLang="en-US" sz="2400" dirty="0"/>
              <a:t>秒左右。</a:t>
            </a:r>
          </a:p>
          <a:p>
            <a:pPr algn="just">
              <a:lnSpc>
                <a:spcPct val="130000"/>
              </a:lnSpc>
            </a:pPr>
            <a:r>
              <a:rPr lang="zh-CN" altLang="en-US" sz="2400" dirty="0"/>
              <a:t>性能低，耗费巨大，但却是科学史上的一次划时代的创新，奠定了电子计算机的基础，宣告人类进入电子计算机时代。</a:t>
            </a:r>
          </a:p>
          <a:p>
            <a:pPr algn="just">
              <a:lnSpc>
                <a:spcPct val="130000"/>
              </a:lnSpc>
            </a:pPr>
            <a:r>
              <a:rPr lang="zh-CN" altLang="en-US" sz="2400" dirty="0"/>
              <a:t>开发团队</a:t>
            </a:r>
            <a:r>
              <a:rPr lang="zh-CN" altLang="en-US" sz="2400" dirty="0">
                <a:latin typeface="宋体" pitchFamily="2" charset="-122"/>
              </a:rPr>
              <a:t>“</a:t>
            </a:r>
            <a:r>
              <a:rPr lang="zh-CN" altLang="en-US" sz="2400" b="1" dirty="0">
                <a:solidFill>
                  <a:srgbClr val="18978B"/>
                </a:solidFill>
              </a:rPr>
              <a:t>莫尔小组</a:t>
            </a:r>
            <a:r>
              <a:rPr lang="zh-CN" altLang="en-US" sz="2400" dirty="0">
                <a:latin typeface="宋体" pitchFamily="2" charset="-122"/>
              </a:rPr>
              <a:t>”</a:t>
            </a:r>
            <a:r>
              <a:rPr lang="zh-CN" altLang="en-US" sz="2400" dirty="0"/>
              <a:t>由四位科学家和工程师埃克特、莫克利、戈尔斯坦、博克斯组成，总工埃克特当时年仅</a:t>
            </a:r>
            <a:r>
              <a:rPr lang="en-US" altLang="zh-CN" sz="2400" dirty="0"/>
              <a:t>24</a:t>
            </a:r>
            <a:r>
              <a:rPr lang="zh-CN" altLang="en-US" sz="2400" dirty="0"/>
              <a:t>岁。</a:t>
            </a:r>
          </a:p>
          <a:p>
            <a:pPr algn="just"/>
            <a:endParaRPr lang="zh-CN" altLang="en-US" dirty="0"/>
          </a:p>
        </p:txBody>
      </p:sp>
      <p:pic>
        <p:nvPicPr>
          <p:cNvPr id="5" name="Picture 4" descr="eniac_today"/>
          <p:cNvPicPr>
            <a:picLocks noChangeAspect="1" noChangeArrowheads="1"/>
          </p:cNvPicPr>
          <p:nvPr/>
        </p:nvPicPr>
        <p:blipFill>
          <a:blip r:embed="rId2" cstate="print"/>
          <a:srcRect/>
          <a:stretch>
            <a:fillRect/>
          </a:stretch>
        </p:blipFill>
        <p:spPr bwMode="auto">
          <a:xfrm>
            <a:off x="9060795" y="1174021"/>
            <a:ext cx="2309242" cy="2161451"/>
          </a:xfrm>
          <a:prstGeom prst="rect">
            <a:avLst/>
          </a:prstGeom>
          <a:noFill/>
          <a:ln w="9525">
            <a:noFill/>
            <a:miter lim="800000"/>
            <a:headEnd/>
            <a:tailEnd/>
          </a:ln>
        </p:spPr>
      </p:pic>
      <p:pic>
        <p:nvPicPr>
          <p:cNvPr id="6" name="Picture 5" descr="MandE"/>
          <p:cNvPicPr>
            <a:picLocks noChangeAspect="1" noChangeArrowheads="1"/>
          </p:cNvPicPr>
          <p:nvPr/>
        </p:nvPicPr>
        <p:blipFill>
          <a:blip r:embed="rId3" cstate="print"/>
          <a:srcRect/>
          <a:stretch>
            <a:fillRect/>
          </a:stretch>
        </p:blipFill>
        <p:spPr bwMode="auto">
          <a:xfrm>
            <a:off x="9060795" y="3440587"/>
            <a:ext cx="2309242" cy="2688172"/>
          </a:xfrm>
          <a:prstGeom prst="rect">
            <a:avLst/>
          </a:prstGeom>
          <a:noFill/>
          <a:ln w="9525">
            <a:noFill/>
            <a:miter lim="800000"/>
            <a:headEnd/>
            <a:tailEnd/>
          </a:ln>
          <a:effectLst>
            <a:outerShdw dist="107763" dir="2700000" algn="ctr" rotWithShape="0">
              <a:srgbClr val="808080">
                <a:alpha val="50000"/>
              </a:srgbClr>
            </a:outerShdw>
          </a:effectLst>
        </p:spPr>
      </p:pic>
    </p:spTree>
    <p:extLst>
      <p:ext uri="{BB962C8B-B14F-4D97-AF65-F5344CB8AC3E}">
        <p14:creationId xmlns:p14="http://schemas.microsoft.com/office/powerpoint/2010/main" val="1804908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down)">
                                      <p:cBhvr>
                                        <p:cTn id="12" dur="500"/>
                                        <p:tgtEl>
                                          <p:spTgt spid="3">
                                            <p:txEl>
                                              <p:pRg st="1" end="1"/>
                                            </p:txEl>
                                          </p:spTgt>
                                        </p:tgtEl>
                                      </p:cBhvr>
                                    </p:animEffect>
                                  </p:childTnLst>
                                </p:cTn>
                              </p:par>
                              <p:par>
                                <p:cTn id="13" presetID="22" presetClass="entr" presetSubtype="4"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down)">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wipe(down)">
                                      <p:cBhvr>
                                        <p:cTn id="20" dur="500"/>
                                        <p:tgtEl>
                                          <p:spTgt spid="3">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Effect transition="in" filter="wipe(down)">
                                      <p:cBhvr>
                                        <p:cTn id="25" dur="500"/>
                                        <p:tgtEl>
                                          <p:spTgt spid="3">
                                            <p:txEl>
                                              <p:pRg st="3" end="3"/>
                                            </p:txEl>
                                          </p:spTgt>
                                        </p:tgtEl>
                                      </p:cBhvr>
                                    </p:animEffect>
                                  </p:childTnLst>
                                </p:cTn>
                              </p:par>
                              <p:par>
                                <p:cTn id="26" presetID="22" presetClass="entr" presetSubtype="4" fill="hold" nodeType="with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wipe(down)">
                                      <p:cBhvr>
                                        <p:cTn id="2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lstStyle/>
          <a:p>
            <a:r>
              <a:rPr lang="en-US" altLang="zh-CN" dirty="0"/>
              <a:t>ENIAC</a:t>
            </a:r>
            <a:endParaRPr lang="zh-CN" altLang="en-US" dirty="0"/>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0232" y="1034743"/>
            <a:ext cx="11407706" cy="5334159"/>
          </a:xfrm>
          <a:prstGeom prst="rect">
            <a:avLst/>
          </a:prstGeom>
        </p:spPr>
      </p:pic>
      <p:sp>
        <p:nvSpPr>
          <p:cNvPr id="5" name="矩形 4"/>
          <p:cNvSpPr/>
          <p:nvPr/>
        </p:nvSpPr>
        <p:spPr>
          <a:xfrm>
            <a:off x="3046587" y="6311825"/>
            <a:ext cx="7272808" cy="369332"/>
          </a:xfrm>
          <a:prstGeom prst="rect">
            <a:avLst/>
          </a:prstGeom>
        </p:spPr>
        <p:txBody>
          <a:bodyPr wrap="square">
            <a:spAutoFit/>
          </a:bodyPr>
          <a:lstStyle/>
          <a:p>
            <a:pPr fontAlgn="base">
              <a:spcBef>
                <a:spcPct val="0"/>
              </a:spcBef>
              <a:spcAft>
                <a:spcPct val="0"/>
              </a:spcAft>
            </a:pPr>
            <a:r>
              <a:rPr lang="en-US" altLang="zh-CN" b="1" dirty="0">
                <a:solidFill>
                  <a:srgbClr val="1A1A1F"/>
                </a:solidFill>
                <a:latin typeface="Helvetica" panose="020B0604020202020204" pitchFamily="34" charset="0"/>
                <a:ea typeface="华文细黑" pitchFamily="2" charset="-122"/>
              </a:rPr>
              <a:t>ACM and IEEE Computer Society Eckert-</a:t>
            </a:r>
            <a:r>
              <a:rPr lang="en-US" altLang="zh-CN" b="1" dirty="0" err="1">
                <a:solidFill>
                  <a:srgbClr val="1A1A1F"/>
                </a:solidFill>
                <a:latin typeface="Helvetica" panose="020B0604020202020204" pitchFamily="34" charset="0"/>
                <a:ea typeface="华文细黑" pitchFamily="2" charset="-122"/>
              </a:rPr>
              <a:t>Mauchly</a:t>
            </a:r>
            <a:r>
              <a:rPr lang="en-US" altLang="zh-CN" b="1" dirty="0">
                <a:solidFill>
                  <a:srgbClr val="1A1A1F"/>
                </a:solidFill>
                <a:latin typeface="Helvetica" panose="020B0604020202020204" pitchFamily="34" charset="0"/>
                <a:ea typeface="华文细黑" pitchFamily="2" charset="-122"/>
              </a:rPr>
              <a:t> Award</a:t>
            </a:r>
          </a:p>
        </p:txBody>
      </p:sp>
    </p:spTree>
    <p:extLst>
      <p:ext uri="{BB962C8B-B14F-4D97-AF65-F5344CB8AC3E}">
        <p14:creationId xmlns:p14="http://schemas.microsoft.com/office/powerpoint/2010/main" val="126721240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80" name="Rectangle 3"/>
          <p:cNvSpPr>
            <a:spLocks noGrp="1" noChangeArrowheads="1"/>
          </p:cNvSpPr>
          <p:nvPr>
            <p:ph type="title"/>
          </p:nvPr>
        </p:nvSpPr>
        <p:spPr>
          <a:xfrm>
            <a:off x="487822" y="257614"/>
            <a:ext cx="10515600" cy="617641"/>
          </a:xfrm>
          <a:noFill/>
        </p:spPr>
        <p:txBody>
          <a:bodyPr/>
          <a:lstStyle/>
          <a:p>
            <a:pPr eaLnBrk="1" hangingPunct="1"/>
            <a:r>
              <a:rPr lang="en-US" altLang="zh-CN"/>
              <a:t>ENIAC</a:t>
            </a:r>
          </a:p>
        </p:txBody>
      </p:sp>
      <p:pic>
        <p:nvPicPr>
          <p:cNvPr id="50179" name="Picture 2" descr="eniac_new"/>
          <p:cNvPicPr>
            <a:picLocks noChangeAspect="1" noChangeArrowheads="1"/>
          </p:cNvPicPr>
          <p:nvPr/>
        </p:nvPicPr>
        <p:blipFill>
          <a:blip r:embed="rId3" cstate="print"/>
          <a:srcRect/>
          <a:stretch>
            <a:fillRect/>
          </a:stretch>
        </p:blipFill>
        <p:spPr bwMode="auto">
          <a:xfrm>
            <a:off x="407368" y="1336192"/>
            <a:ext cx="5688632" cy="4140727"/>
          </a:xfrm>
          <a:prstGeom prst="rect">
            <a:avLst/>
          </a:prstGeom>
          <a:noFill/>
          <a:ln w="25400" algn="ctr">
            <a:noFill/>
            <a:miter lim="800000"/>
            <a:headEnd/>
            <a:tailEnd/>
          </a:ln>
        </p:spPr>
      </p:pic>
      <p:pic>
        <p:nvPicPr>
          <p:cNvPr id="9" name="图片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95499" y="1336191"/>
            <a:ext cx="5491679" cy="4140727"/>
          </a:xfrm>
          <a:prstGeom prst="rect">
            <a:avLst/>
          </a:prstGeom>
        </p:spPr>
      </p:pic>
    </p:spTree>
    <p:extLst>
      <p:ext uri="{BB962C8B-B14F-4D97-AF65-F5344CB8AC3E}">
        <p14:creationId xmlns:p14="http://schemas.microsoft.com/office/powerpoint/2010/main" val="126986790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8" name="Rectangle 5"/>
          <p:cNvSpPr>
            <a:spLocks noGrp="1" noChangeArrowheads="1"/>
          </p:cNvSpPr>
          <p:nvPr>
            <p:ph type="title"/>
          </p:nvPr>
        </p:nvSpPr>
        <p:spPr>
          <a:xfrm>
            <a:off x="487822" y="257614"/>
            <a:ext cx="10515600" cy="617641"/>
          </a:xfrm>
          <a:noFill/>
        </p:spPr>
        <p:txBody>
          <a:bodyPr/>
          <a:lstStyle/>
          <a:p>
            <a:pPr eaLnBrk="1" hangingPunct="1"/>
            <a:r>
              <a:rPr lang="en-US" altLang="zh-CN"/>
              <a:t>Vacuum tube in  ENIAC</a:t>
            </a:r>
          </a:p>
        </p:txBody>
      </p:sp>
      <p:pic>
        <p:nvPicPr>
          <p:cNvPr id="52233" name="Picture 4" descr="eniac"/>
          <p:cNvPicPr>
            <a:picLocks noChangeAspect="1" noChangeArrowheads="1"/>
          </p:cNvPicPr>
          <p:nvPr/>
        </p:nvPicPr>
        <p:blipFill>
          <a:blip r:embed="rId3" cstate="print"/>
          <a:srcRect/>
          <a:stretch>
            <a:fillRect/>
          </a:stretch>
        </p:blipFill>
        <p:spPr bwMode="auto">
          <a:xfrm>
            <a:off x="1041990" y="1407805"/>
            <a:ext cx="5761908" cy="4821037"/>
          </a:xfrm>
          <a:prstGeom prst="rect">
            <a:avLst/>
          </a:prstGeom>
          <a:ln>
            <a:noFill/>
          </a:ln>
          <a:effectLst>
            <a:outerShdw blurRad="292100" dist="139700" dir="2700000" algn="tl" rotWithShape="0">
              <a:srgbClr val="333333">
                <a:alpha val="65000"/>
              </a:srgbClr>
            </a:outerShdw>
          </a:effectLst>
        </p:spPr>
      </p:pic>
      <p:pic>
        <p:nvPicPr>
          <p:cNvPr id="52231" name="Picture 8" descr="ENIAC-vec"/>
          <p:cNvPicPr>
            <a:picLocks noChangeAspect="1" noChangeArrowheads="1"/>
          </p:cNvPicPr>
          <p:nvPr/>
        </p:nvPicPr>
        <p:blipFill>
          <a:blip r:embed="rId4" cstate="print"/>
          <a:srcRect/>
          <a:stretch>
            <a:fillRect/>
          </a:stretch>
        </p:blipFill>
        <p:spPr bwMode="auto">
          <a:xfrm>
            <a:off x="7683470" y="1407804"/>
            <a:ext cx="3254096" cy="482103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7901833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2" name="Rectangle 5"/>
          <p:cNvSpPr>
            <a:spLocks noGrp="1" noChangeArrowheads="1"/>
          </p:cNvSpPr>
          <p:nvPr>
            <p:ph type="title"/>
          </p:nvPr>
        </p:nvSpPr>
        <p:spPr>
          <a:xfrm>
            <a:off x="487822" y="257614"/>
            <a:ext cx="10515600" cy="617641"/>
          </a:xfrm>
          <a:noFill/>
        </p:spPr>
        <p:txBody>
          <a:bodyPr/>
          <a:lstStyle/>
          <a:p>
            <a:pPr eaLnBrk="1" hangingPunct="1"/>
            <a:r>
              <a:rPr lang="en-US" altLang="zh-CN"/>
              <a:t>Input Pannel (42)</a:t>
            </a:r>
          </a:p>
        </p:txBody>
      </p:sp>
      <p:pic>
        <p:nvPicPr>
          <p:cNvPr id="53254" name="Picture 4" descr="ENIAC-dial"/>
          <p:cNvPicPr>
            <a:picLocks noChangeAspect="1" noChangeArrowheads="1"/>
          </p:cNvPicPr>
          <p:nvPr/>
        </p:nvPicPr>
        <p:blipFill>
          <a:blip r:embed="rId3" cstate="print"/>
          <a:srcRect/>
          <a:stretch>
            <a:fillRect/>
          </a:stretch>
        </p:blipFill>
        <p:spPr bwMode="auto">
          <a:xfrm>
            <a:off x="1977768" y="1197479"/>
            <a:ext cx="8240531" cy="492759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63990903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5" name="内容占位符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69424" y="1361701"/>
            <a:ext cx="10684376" cy="4508203"/>
          </a:xfrm>
          <a:prstGeom prst="rect">
            <a:avLst/>
          </a:prstGeom>
          <a:ln>
            <a:noFill/>
          </a:ln>
          <a:effectLst>
            <a:outerShdw blurRad="292100" dist="139700" dir="2700000" algn="tl" rotWithShape="0">
              <a:srgbClr val="333333">
                <a:alpha val="65000"/>
              </a:srgbClr>
            </a:outerShdw>
          </a:effectLst>
        </p:spPr>
      </p:pic>
      <p:sp>
        <p:nvSpPr>
          <p:cNvPr id="2" name="标题 1"/>
          <p:cNvSpPr>
            <a:spLocks noGrp="1"/>
          </p:cNvSpPr>
          <p:nvPr>
            <p:ph type="title"/>
          </p:nvPr>
        </p:nvSpPr>
        <p:spPr>
          <a:xfrm>
            <a:off x="487822" y="257614"/>
            <a:ext cx="10515600" cy="617641"/>
          </a:xfrm>
        </p:spPr>
        <p:txBody>
          <a:bodyPr/>
          <a:lstStyle/>
          <a:p>
            <a:r>
              <a:rPr lang="en-US" altLang="zh-CN" dirty="0"/>
              <a:t>ENIAC Programming</a:t>
            </a:r>
            <a:endParaRPr lang="zh-CN" altLang="en-US" dirty="0"/>
          </a:p>
        </p:txBody>
      </p:sp>
    </p:spTree>
    <p:extLst>
      <p:ext uri="{BB962C8B-B14F-4D97-AF65-F5344CB8AC3E}">
        <p14:creationId xmlns:p14="http://schemas.microsoft.com/office/powerpoint/2010/main" val="32271319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B392BE64-3673-4261-A8A1-E68C49C2CDC6}"/>
              </a:ext>
            </a:extLst>
          </p:cNvPr>
          <p:cNvSpPr>
            <a:spLocks noGrp="1"/>
          </p:cNvSpPr>
          <p:nvPr>
            <p:ph type="title"/>
          </p:nvPr>
        </p:nvSpPr>
        <p:spPr/>
        <p:txBody>
          <a:bodyPr/>
          <a:lstStyle/>
          <a:p>
            <a:r>
              <a:rPr lang="zh-CN" altLang="en-US" dirty="0"/>
              <a:t>计算机发展简史</a:t>
            </a:r>
          </a:p>
        </p:txBody>
      </p:sp>
      <p:pic>
        <p:nvPicPr>
          <p:cNvPr id="4" name="Picture 15" descr="MCj02863080000[1]">
            <a:extLst>
              <a:ext uri="{FF2B5EF4-FFF2-40B4-BE49-F238E27FC236}">
                <a16:creationId xmlns:a16="http://schemas.microsoft.com/office/drawing/2014/main" id="{F17FF0E7-B29B-4465-BACC-50A987BD7D4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75393" y="2481370"/>
            <a:ext cx="1742958" cy="1327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5" descr="输出向导-1">
            <a:extLst>
              <a:ext uri="{FF2B5EF4-FFF2-40B4-BE49-F238E27FC236}">
                <a16:creationId xmlns:a16="http://schemas.microsoft.com/office/drawing/2014/main" id="{885F6299-FA28-47A7-BCA1-EDB9CD9C8484}"/>
              </a:ext>
            </a:extLst>
          </p:cNvPr>
          <p:cNvPicPr>
            <a:picLocks noChangeAspect="1" noChangeArrowheads="1"/>
          </p:cNvPicPr>
          <p:nvPr/>
        </p:nvPicPr>
        <p:blipFill>
          <a:blip r:embed="rId3" cstate="print"/>
          <a:srcRect/>
          <a:stretch>
            <a:fillRect/>
          </a:stretch>
        </p:blipFill>
        <p:spPr bwMode="auto">
          <a:xfrm>
            <a:off x="3229278" y="2733259"/>
            <a:ext cx="2290240" cy="945240"/>
          </a:xfrm>
          <a:prstGeom prst="rect">
            <a:avLst/>
          </a:prstGeom>
          <a:noFill/>
          <a:ln w="9525">
            <a:noFill/>
            <a:miter lim="800000"/>
            <a:headEnd/>
            <a:tailEnd/>
          </a:ln>
        </p:spPr>
      </p:pic>
      <p:pic>
        <p:nvPicPr>
          <p:cNvPr id="7" name="图片 6">
            <a:extLst>
              <a:ext uri="{FF2B5EF4-FFF2-40B4-BE49-F238E27FC236}">
                <a16:creationId xmlns:a16="http://schemas.microsoft.com/office/drawing/2014/main" id="{FFDDC0DB-EF36-44E3-836C-DFD23C950836}"/>
              </a:ext>
            </a:extLst>
          </p:cNvPr>
          <p:cNvPicPr>
            <a:picLocks noChangeAspect="1"/>
          </p:cNvPicPr>
          <p:nvPr/>
        </p:nvPicPr>
        <p:blipFill>
          <a:blip r:embed="rId4"/>
          <a:stretch>
            <a:fillRect/>
          </a:stretch>
        </p:blipFill>
        <p:spPr>
          <a:xfrm>
            <a:off x="6051270" y="2473248"/>
            <a:ext cx="2556013" cy="1336018"/>
          </a:xfrm>
          <a:prstGeom prst="rect">
            <a:avLst/>
          </a:prstGeom>
        </p:spPr>
      </p:pic>
      <p:pic>
        <p:nvPicPr>
          <p:cNvPr id="8" name="图片 7">
            <a:extLst>
              <a:ext uri="{FF2B5EF4-FFF2-40B4-BE49-F238E27FC236}">
                <a16:creationId xmlns:a16="http://schemas.microsoft.com/office/drawing/2014/main" id="{9E51A9A7-A9C5-4A18-9487-B13C3849B74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043669" y="2088426"/>
            <a:ext cx="2431058" cy="1833018"/>
          </a:xfrm>
          <a:prstGeom prst="rect">
            <a:avLst/>
          </a:prstGeom>
        </p:spPr>
      </p:pic>
      <p:sp>
        <p:nvSpPr>
          <p:cNvPr id="10" name="矩形 9">
            <a:extLst>
              <a:ext uri="{FF2B5EF4-FFF2-40B4-BE49-F238E27FC236}">
                <a16:creationId xmlns:a16="http://schemas.microsoft.com/office/drawing/2014/main" id="{92674521-74F4-4F09-8C88-F2EE3F68BA7E}"/>
              </a:ext>
            </a:extLst>
          </p:cNvPr>
          <p:cNvSpPr/>
          <p:nvPr/>
        </p:nvSpPr>
        <p:spPr>
          <a:xfrm>
            <a:off x="960784" y="3911136"/>
            <a:ext cx="1723549" cy="499624"/>
          </a:xfrm>
          <a:prstGeom prst="rect">
            <a:avLst/>
          </a:prstGeom>
        </p:spPr>
        <p:txBody>
          <a:bodyPr wrap="none">
            <a:spAutoFit/>
          </a:bodyPr>
          <a:lstStyle/>
          <a:p>
            <a:pPr lvl="0">
              <a:lnSpc>
                <a:spcPct val="150000"/>
              </a:lnSpc>
              <a:spcBef>
                <a:spcPts val="1000"/>
              </a:spcBef>
              <a:buClr>
                <a:srgbClr val="FFC000"/>
              </a:buClr>
            </a:pPr>
            <a:r>
              <a:rPr lang="zh-CN" altLang="en-US" sz="2000" b="1" dirty="0">
                <a:solidFill>
                  <a:prstClr val="black"/>
                </a:solidFill>
                <a:latin typeface="微软雅黑" panose="020B0503020204020204" pitchFamily="34" charset="-122"/>
                <a:ea typeface="微软雅黑" panose="020B0503020204020204" pitchFamily="34" charset="-122"/>
              </a:rPr>
              <a:t>原始计算工具</a:t>
            </a:r>
            <a:endParaRPr lang="en-US" altLang="zh-CN" sz="2000" b="1" dirty="0">
              <a:solidFill>
                <a:prstClr val="black"/>
              </a:solidFill>
              <a:latin typeface="微软雅黑" panose="020B0503020204020204" pitchFamily="34" charset="-122"/>
              <a:ea typeface="微软雅黑" panose="020B0503020204020204" pitchFamily="34" charset="-122"/>
            </a:endParaRPr>
          </a:p>
        </p:txBody>
      </p:sp>
      <p:sp>
        <p:nvSpPr>
          <p:cNvPr id="11" name="矩形 10">
            <a:extLst>
              <a:ext uri="{FF2B5EF4-FFF2-40B4-BE49-F238E27FC236}">
                <a16:creationId xmlns:a16="http://schemas.microsoft.com/office/drawing/2014/main" id="{FD7184BF-EC88-4EB6-AF1F-B76FD2F8DB24}"/>
              </a:ext>
            </a:extLst>
          </p:cNvPr>
          <p:cNvSpPr/>
          <p:nvPr/>
        </p:nvSpPr>
        <p:spPr>
          <a:xfrm>
            <a:off x="3698186" y="3906255"/>
            <a:ext cx="1467068" cy="499624"/>
          </a:xfrm>
          <a:prstGeom prst="rect">
            <a:avLst/>
          </a:prstGeom>
        </p:spPr>
        <p:txBody>
          <a:bodyPr wrap="none">
            <a:spAutoFit/>
          </a:bodyPr>
          <a:lstStyle/>
          <a:p>
            <a:pPr lvl="0">
              <a:lnSpc>
                <a:spcPct val="150000"/>
              </a:lnSpc>
              <a:spcBef>
                <a:spcPts val="1000"/>
              </a:spcBef>
              <a:buClr>
                <a:srgbClr val="FFC000"/>
              </a:buClr>
            </a:pPr>
            <a:r>
              <a:rPr lang="zh-CN" altLang="en-US" sz="2000" b="1" dirty="0">
                <a:solidFill>
                  <a:srgbClr val="18978B"/>
                </a:solidFill>
                <a:latin typeface="微软雅黑" panose="020B0503020204020204" pitchFamily="34" charset="-122"/>
                <a:ea typeface="微软雅黑" panose="020B0503020204020204" pitchFamily="34" charset="-122"/>
              </a:rPr>
              <a:t>机械计算机</a:t>
            </a:r>
            <a:endParaRPr lang="en-US" altLang="zh-CN" sz="2000" b="1" dirty="0">
              <a:solidFill>
                <a:srgbClr val="18978B"/>
              </a:solidFill>
              <a:latin typeface="微软雅黑" panose="020B0503020204020204" pitchFamily="34" charset="-122"/>
              <a:ea typeface="微软雅黑" panose="020B0503020204020204" pitchFamily="34" charset="-122"/>
            </a:endParaRPr>
          </a:p>
        </p:txBody>
      </p:sp>
      <p:sp>
        <p:nvSpPr>
          <p:cNvPr id="12" name="矩形 11">
            <a:extLst>
              <a:ext uri="{FF2B5EF4-FFF2-40B4-BE49-F238E27FC236}">
                <a16:creationId xmlns:a16="http://schemas.microsoft.com/office/drawing/2014/main" id="{DBD3B5C2-1BFD-440C-B25D-624AD44CCB08}"/>
              </a:ext>
            </a:extLst>
          </p:cNvPr>
          <p:cNvSpPr/>
          <p:nvPr/>
        </p:nvSpPr>
        <p:spPr>
          <a:xfrm>
            <a:off x="6530003" y="3911136"/>
            <a:ext cx="1723549" cy="499624"/>
          </a:xfrm>
          <a:prstGeom prst="rect">
            <a:avLst/>
          </a:prstGeom>
        </p:spPr>
        <p:txBody>
          <a:bodyPr wrap="none">
            <a:spAutoFit/>
          </a:bodyPr>
          <a:lstStyle/>
          <a:p>
            <a:pPr lvl="0">
              <a:lnSpc>
                <a:spcPct val="150000"/>
              </a:lnSpc>
              <a:spcBef>
                <a:spcPts val="1000"/>
              </a:spcBef>
              <a:buClr>
                <a:srgbClr val="FFC000"/>
              </a:buClr>
            </a:pPr>
            <a:r>
              <a:rPr lang="zh-CN" altLang="en-US" sz="2000" b="1" dirty="0">
                <a:solidFill>
                  <a:prstClr val="black"/>
                </a:solidFill>
                <a:latin typeface="微软雅黑" panose="020B0503020204020204" pitchFamily="34" charset="-122"/>
                <a:ea typeface="微软雅黑" panose="020B0503020204020204" pitchFamily="34" charset="-122"/>
              </a:rPr>
              <a:t>机电式计算机</a:t>
            </a:r>
            <a:endParaRPr lang="en-US" altLang="zh-CN" sz="2000" b="1" dirty="0">
              <a:solidFill>
                <a:prstClr val="black"/>
              </a:solidFill>
              <a:latin typeface="微软雅黑" panose="020B0503020204020204" pitchFamily="34" charset="-122"/>
              <a:ea typeface="微软雅黑" panose="020B0503020204020204" pitchFamily="34" charset="-122"/>
            </a:endParaRPr>
          </a:p>
        </p:txBody>
      </p:sp>
      <p:sp>
        <p:nvSpPr>
          <p:cNvPr id="13" name="矩形 12">
            <a:extLst>
              <a:ext uri="{FF2B5EF4-FFF2-40B4-BE49-F238E27FC236}">
                <a16:creationId xmlns:a16="http://schemas.microsoft.com/office/drawing/2014/main" id="{3461A283-1621-43DD-B3F3-268E2EA088A3}"/>
              </a:ext>
            </a:extLst>
          </p:cNvPr>
          <p:cNvSpPr/>
          <p:nvPr/>
        </p:nvSpPr>
        <p:spPr>
          <a:xfrm>
            <a:off x="9554823" y="3911136"/>
            <a:ext cx="1467068" cy="499624"/>
          </a:xfrm>
          <a:prstGeom prst="rect">
            <a:avLst/>
          </a:prstGeom>
        </p:spPr>
        <p:txBody>
          <a:bodyPr wrap="none">
            <a:spAutoFit/>
          </a:bodyPr>
          <a:lstStyle/>
          <a:p>
            <a:pPr lvl="0">
              <a:lnSpc>
                <a:spcPct val="150000"/>
              </a:lnSpc>
              <a:spcBef>
                <a:spcPts val="1000"/>
              </a:spcBef>
              <a:buClr>
                <a:srgbClr val="FFC000"/>
              </a:buClr>
            </a:pPr>
            <a:r>
              <a:rPr lang="zh-CN" altLang="en-US" sz="2000" b="1" dirty="0">
                <a:solidFill>
                  <a:srgbClr val="18978B"/>
                </a:solidFill>
                <a:latin typeface="微软雅黑" panose="020B0503020204020204" pitchFamily="34" charset="-122"/>
                <a:ea typeface="微软雅黑" panose="020B0503020204020204" pitchFamily="34" charset="-122"/>
              </a:rPr>
              <a:t>电子计算机</a:t>
            </a:r>
            <a:endParaRPr lang="en-US" altLang="zh-CN" sz="2000" b="1" dirty="0">
              <a:solidFill>
                <a:srgbClr val="18978B"/>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72778622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3" name="Rectangle 2"/>
          <p:cNvSpPr>
            <a:spLocks noGrp="1" noChangeArrowheads="1"/>
          </p:cNvSpPr>
          <p:nvPr>
            <p:ph type="title"/>
          </p:nvPr>
        </p:nvSpPr>
        <p:spPr>
          <a:xfrm>
            <a:off x="487822" y="257614"/>
            <a:ext cx="10515600" cy="617641"/>
          </a:xfrm>
        </p:spPr>
        <p:txBody>
          <a:bodyPr/>
          <a:lstStyle/>
          <a:p>
            <a:pPr eaLnBrk="1" hangingPunct="1"/>
            <a:r>
              <a:rPr lang="en-US" altLang="zh-CN" dirty="0"/>
              <a:t>Debug (</a:t>
            </a:r>
            <a:r>
              <a:rPr lang="zh-CN" altLang="en-US" dirty="0"/>
              <a:t>线路检查</a:t>
            </a:r>
            <a:r>
              <a:rPr lang="en-US" altLang="zh-CN" dirty="0"/>
              <a:t>)</a:t>
            </a:r>
          </a:p>
        </p:txBody>
      </p:sp>
      <p:pic>
        <p:nvPicPr>
          <p:cNvPr id="56326" name="Picture 5" descr="[Debugging on ENIAC]"/>
          <p:cNvPicPr>
            <a:picLocks noChangeAspect="1" noChangeArrowheads="1"/>
          </p:cNvPicPr>
          <p:nvPr/>
        </p:nvPicPr>
        <p:blipFill>
          <a:blip r:embed="rId3" cstate="print"/>
          <a:srcRect/>
          <a:stretch>
            <a:fillRect/>
          </a:stretch>
        </p:blipFill>
        <p:spPr bwMode="auto">
          <a:xfrm>
            <a:off x="2124798" y="1151713"/>
            <a:ext cx="7560626" cy="510023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83431779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lstStyle/>
          <a:p>
            <a:r>
              <a:rPr lang="en-US" altLang="zh-CN" dirty="0"/>
              <a:t>7</a:t>
            </a:r>
            <a:r>
              <a:rPr lang="zh-CN" altLang="en-US" dirty="0"/>
              <a:t>人获先驱奖</a:t>
            </a:r>
          </a:p>
        </p:txBody>
      </p:sp>
      <p:pic>
        <p:nvPicPr>
          <p:cNvPr id="5" name="内容占位符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61238" y="1381563"/>
            <a:ext cx="6675504" cy="4876980"/>
          </a:xfrm>
          <a:prstGeom prst="rect">
            <a:avLst/>
          </a:prstGeom>
          <a:ln>
            <a:noFill/>
          </a:ln>
          <a:effectLst>
            <a:outerShdw blurRad="292100" dist="139700" dir="2700000" algn="tl" rotWithShape="0">
              <a:srgbClr val="333333">
                <a:alpha val="65000"/>
              </a:srgbClr>
            </a:outerShdw>
          </a:effectLst>
        </p:spPr>
      </p:pic>
      <p:pic>
        <p:nvPicPr>
          <p:cNvPr id="6" name="图片 5"/>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959694" y="4692044"/>
            <a:ext cx="1562659" cy="1566499"/>
          </a:xfrm>
          <a:prstGeom prst="rect">
            <a:avLst/>
          </a:prstGeom>
        </p:spPr>
      </p:pic>
      <p:sp>
        <p:nvSpPr>
          <p:cNvPr id="7" name="Rectangle 3"/>
          <p:cNvSpPr txBox="1">
            <a:spLocks noChangeArrowheads="1"/>
          </p:cNvSpPr>
          <p:nvPr/>
        </p:nvSpPr>
        <p:spPr bwMode="auto">
          <a:xfrm>
            <a:off x="8059218" y="1942325"/>
            <a:ext cx="2944204" cy="572346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lnSpc>
                <a:spcPct val="120000"/>
              </a:lnSpc>
              <a:spcBef>
                <a:spcPct val="20000"/>
              </a:spcBef>
              <a:spcAft>
                <a:spcPct val="0"/>
              </a:spcAft>
              <a:buClr>
                <a:srgbClr val="FFC000"/>
              </a:buClr>
              <a:buFont typeface="Wingdings" pitchFamily="2" charset="2"/>
              <a:buChar char="n"/>
              <a:defRPr lang="zh-CN" altLang="en-US" sz="2400">
                <a:solidFill>
                  <a:schemeClr val="tx1"/>
                </a:solidFill>
                <a:latin typeface="+mn-ea"/>
                <a:ea typeface="+mn-ea"/>
                <a:cs typeface="+mn-cs"/>
              </a:defRPr>
            </a:lvl1pPr>
            <a:lvl2pPr marL="812800" indent="-355600" algn="l" rtl="0" eaLnBrk="0" fontAlgn="base" hangingPunct="0">
              <a:lnSpc>
                <a:spcPct val="120000"/>
              </a:lnSpc>
              <a:spcBef>
                <a:spcPct val="20000"/>
              </a:spcBef>
              <a:spcAft>
                <a:spcPct val="0"/>
              </a:spcAft>
              <a:buClr>
                <a:srgbClr val="FFC000"/>
              </a:buClr>
              <a:buFont typeface="Wingdings" pitchFamily="2" charset="2"/>
              <a:buChar char="p"/>
              <a:defRPr lang="zh-CN" altLang="en-US" sz="2000">
                <a:solidFill>
                  <a:srgbClr val="C00000"/>
                </a:solidFill>
                <a:latin typeface="+mn-ea"/>
                <a:ea typeface="+mn-ea"/>
              </a:defRPr>
            </a:lvl2pPr>
            <a:lvl3pPr marL="1143000" indent="-228600" algn="l" rtl="0" eaLnBrk="0" fontAlgn="base" hangingPunct="0">
              <a:lnSpc>
                <a:spcPct val="120000"/>
              </a:lnSpc>
              <a:spcBef>
                <a:spcPct val="20000"/>
              </a:spcBef>
              <a:spcAft>
                <a:spcPct val="0"/>
              </a:spcAft>
              <a:buClr>
                <a:srgbClr val="FFC000"/>
              </a:buClr>
              <a:buFont typeface="Wingdings" pitchFamily="2" charset="2"/>
              <a:buChar char="u"/>
              <a:defRPr lang="zh-CN" altLang="en-US" sz="2000">
                <a:solidFill>
                  <a:schemeClr val="tx1"/>
                </a:solidFill>
                <a:latin typeface="+mn-ea"/>
                <a:ea typeface="+mn-ea"/>
              </a:defRPr>
            </a:lvl3pPr>
            <a:lvl4pPr marL="1600200" indent="-228600" algn="l" rtl="0" eaLnBrk="0" fontAlgn="base" hangingPunct="0">
              <a:lnSpc>
                <a:spcPct val="120000"/>
              </a:lnSpc>
              <a:spcBef>
                <a:spcPct val="20000"/>
              </a:spcBef>
              <a:spcAft>
                <a:spcPct val="0"/>
              </a:spcAft>
              <a:buFont typeface="Arial" pitchFamily="34" charset="0"/>
              <a:buChar char="–"/>
              <a:defRPr sz="1600">
                <a:solidFill>
                  <a:schemeClr val="tx1"/>
                </a:solidFill>
                <a:latin typeface="+mn-ea"/>
                <a:ea typeface="+mn-ea"/>
              </a:defRPr>
            </a:lvl4pPr>
            <a:lvl5pPr marL="2057400" indent="-228600" algn="l" rtl="0" eaLnBrk="0" fontAlgn="base" hangingPunct="0">
              <a:lnSpc>
                <a:spcPct val="120000"/>
              </a:lnSpc>
              <a:spcBef>
                <a:spcPct val="20000"/>
              </a:spcBef>
              <a:spcAft>
                <a:spcPct val="0"/>
              </a:spcAft>
              <a:buFont typeface="Arial" pitchFamily="34" charset="0"/>
              <a:buChar char="»"/>
              <a:defRPr sz="1600">
                <a:solidFill>
                  <a:schemeClr val="tx1"/>
                </a:solidFill>
                <a:latin typeface="+mn-ea"/>
                <a:ea typeface="+mn-ea"/>
              </a:defRPr>
            </a:lvl5pPr>
            <a:lvl6pPr marL="2514600" indent="-228600" algn="l" rtl="0" fontAlgn="base">
              <a:spcBef>
                <a:spcPct val="20000"/>
              </a:spcBef>
              <a:spcAft>
                <a:spcPct val="0"/>
              </a:spcAft>
              <a:buFont typeface="Arial" charset="0"/>
              <a:buChar char="»"/>
              <a:defRPr sz="1600">
                <a:solidFill>
                  <a:schemeClr val="tx1"/>
                </a:solidFill>
                <a:latin typeface="+mn-lt"/>
                <a:ea typeface="+mn-ea"/>
              </a:defRPr>
            </a:lvl6pPr>
            <a:lvl7pPr marL="2971800" indent="-228600" algn="l" rtl="0" fontAlgn="base">
              <a:spcBef>
                <a:spcPct val="20000"/>
              </a:spcBef>
              <a:spcAft>
                <a:spcPct val="0"/>
              </a:spcAft>
              <a:buFont typeface="Arial" charset="0"/>
              <a:buChar char="»"/>
              <a:defRPr sz="1600">
                <a:solidFill>
                  <a:schemeClr val="tx1"/>
                </a:solidFill>
                <a:latin typeface="+mn-lt"/>
                <a:ea typeface="+mn-ea"/>
              </a:defRPr>
            </a:lvl7pPr>
            <a:lvl8pPr marL="3429000" indent="-228600" algn="l" rtl="0" fontAlgn="base">
              <a:spcBef>
                <a:spcPct val="20000"/>
              </a:spcBef>
              <a:spcAft>
                <a:spcPct val="0"/>
              </a:spcAft>
              <a:buFont typeface="Arial" charset="0"/>
              <a:buChar char="»"/>
              <a:defRPr sz="1600">
                <a:solidFill>
                  <a:schemeClr val="tx1"/>
                </a:solidFill>
                <a:latin typeface="+mn-lt"/>
                <a:ea typeface="+mn-ea"/>
              </a:defRPr>
            </a:lvl8pPr>
            <a:lvl9pPr marL="3886200" indent="-228600" algn="l" rtl="0" fontAlgn="base">
              <a:spcBef>
                <a:spcPct val="20000"/>
              </a:spcBef>
              <a:spcAft>
                <a:spcPct val="0"/>
              </a:spcAft>
              <a:buFont typeface="Arial" charset="0"/>
              <a:buChar char="»"/>
              <a:defRPr sz="1600">
                <a:solidFill>
                  <a:schemeClr val="tx1"/>
                </a:solidFill>
                <a:latin typeface="+mn-lt"/>
                <a:ea typeface="+mn-ea"/>
              </a:defRPr>
            </a:lvl9pPr>
          </a:lstStyle>
          <a:p>
            <a:pPr eaLnBrk="1" hangingPunct="1">
              <a:lnSpc>
                <a:spcPct val="150000"/>
              </a:lnSpc>
            </a:pPr>
            <a:r>
              <a:rPr lang="zh-CN" altLang="en-US" b="1" kern="0" dirty="0">
                <a:solidFill>
                  <a:srgbClr val="000000"/>
                </a:solidFill>
                <a:latin typeface="微软雅黑"/>
                <a:ea typeface="微软雅黑"/>
              </a:rPr>
              <a:t>莫克利</a:t>
            </a:r>
            <a:endParaRPr lang="en-US" altLang="zh-CN" b="1" kern="0" dirty="0">
              <a:solidFill>
                <a:srgbClr val="000000"/>
              </a:solidFill>
              <a:latin typeface="微软雅黑"/>
              <a:ea typeface="微软雅黑"/>
            </a:endParaRPr>
          </a:p>
          <a:p>
            <a:pPr eaLnBrk="1" hangingPunct="1">
              <a:lnSpc>
                <a:spcPct val="150000"/>
              </a:lnSpc>
            </a:pPr>
            <a:r>
              <a:rPr lang="zh-CN" altLang="en-US" b="1" kern="0" dirty="0">
                <a:solidFill>
                  <a:srgbClr val="000000"/>
                </a:solidFill>
                <a:latin typeface="微软雅黑"/>
                <a:ea typeface="微软雅黑"/>
              </a:rPr>
              <a:t>艾克特</a:t>
            </a:r>
            <a:endParaRPr lang="en-US" altLang="zh-CN" b="1" kern="0" dirty="0">
              <a:solidFill>
                <a:srgbClr val="000000"/>
              </a:solidFill>
              <a:latin typeface="微软雅黑"/>
              <a:ea typeface="微软雅黑"/>
            </a:endParaRPr>
          </a:p>
          <a:p>
            <a:pPr eaLnBrk="1" hangingPunct="1">
              <a:lnSpc>
                <a:spcPct val="150000"/>
              </a:lnSpc>
            </a:pPr>
            <a:r>
              <a:rPr lang="zh-CN" altLang="en-US" b="1" kern="0" dirty="0">
                <a:solidFill>
                  <a:srgbClr val="000000"/>
                </a:solidFill>
                <a:latin typeface="微软雅黑"/>
                <a:ea typeface="微软雅黑"/>
              </a:rPr>
              <a:t>戈尔斯坦</a:t>
            </a:r>
            <a:endParaRPr lang="en-US" altLang="zh-CN" b="1" kern="0" dirty="0">
              <a:solidFill>
                <a:srgbClr val="000000"/>
              </a:solidFill>
              <a:latin typeface="微软雅黑"/>
              <a:ea typeface="微软雅黑"/>
            </a:endParaRPr>
          </a:p>
          <a:p>
            <a:pPr eaLnBrk="1" hangingPunct="1">
              <a:lnSpc>
                <a:spcPct val="150000"/>
              </a:lnSpc>
            </a:pPr>
            <a:r>
              <a:rPr lang="zh-CN" altLang="en-US" b="1" kern="0" dirty="0">
                <a:solidFill>
                  <a:srgbClr val="000000"/>
                </a:solidFill>
                <a:latin typeface="微软雅黑"/>
                <a:ea typeface="微软雅黑"/>
              </a:rPr>
              <a:t>巴克斯</a:t>
            </a:r>
            <a:endParaRPr lang="en-US" altLang="zh-CN" b="1" kern="0" dirty="0">
              <a:solidFill>
                <a:srgbClr val="000000"/>
              </a:solidFill>
              <a:latin typeface="微软雅黑"/>
              <a:ea typeface="微软雅黑"/>
            </a:endParaRPr>
          </a:p>
          <a:p>
            <a:pPr eaLnBrk="1" hangingPunct="1">
              <a:lnSpc>
                <a:spcPct val="150000"/>
              </a:lnSpc>
            </a:pPr>
            <a:r>
              <a:rPr lang="zh-CN" altLang="en-US" b="1" kern="0" dirty="0">
                <a:solidFill>
                  <a:srgbClr val="0E7C7F"/>
                </a:solidFill>
                <a:latin typeface="微软雅黑"/>
                <a:ea typeface="微软雅黑"/>
              </a:rPr>
              <a:t>朱传榘</a:t>
            </a:r>
            <a:endParaRPr lang="en-US" altLang="zh-CN" b="1" kern="0" dirty="0">
              <a:solidFill>
                <a:srgbClr val="0E7C7F"/>
              </a:solidFill>
              <a:latin typeface="微软雅黑"/>
              <a:ea typeface="微软雅黑"/>
            </a:endParaRPr>
          </a:p>
          <a:p>
            <a:pPr eaLnBrk="1" hangingPunct="1">
              <a:lnSpc>
                <a:spcPct val="150000"/>
              </a:lnSpc>
            </a:pPr>
            <a:r>
              <a:rPr lang="zh-CN" altLang="en-US" b="1" kern="0" dirty="0">
                <a:solidFill>
                  <a:srgbClr val="000000"/>
                </a:solidFill>
                <a:latin typeface="微软雅黑"/>
                <a:ea typeface="微软雅黑"/>
              </a:rPr>
              <a:t>儒科夫</a:t>
            </a:r>
            <a:endParaRPr lang="en-US" altLang="zh-CN" b="1" kern="0" dirty="0">
              <a:solidFill>
                <a:srgbClr val="000000"/>
              </a:solidFill>
              <a:latin typeface="微软雅黑"/>
              <a:ea typeface="微软雅黑"/>
            </a:endParaRPr>
          </a:p>
          <a:p>
            <a:pPr eaLnBrk="1" hangingPunct="1">
              <a:lnSpc>
                <a:spcPct val="150000"/>
              </a:lnSpc>
            </a:pPr>
            <a:r>
              <a:rPr lang="zh-CN" altLang="en-US" b="1" kern="0" dirty="0">
                <a:solidFill>
                  <a:srgbClr val="000000"/>
                </a:solidFill>
                <a:latin typeface="微软雅黑"/>
                <a:ea typeface="微软雅黑"/>
              </a:rPr>
              <a:t>赫斯基</a:t>
            </a:r>
          </a:p>
        </p:txBody>
      </p:sp>
    </p:spTree>
    <p:extLst>
      <p:ext uri="{BB962C8B-B14F-4D97-AF65-F5344CB8AC3E}">
        <p14:creationId xmlns:p14="http://schemas.microsoft.com/office/powerpoint/2010/main" val="213847499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2-10"/>
          <p:cNvPicPr>
            <a:picLocks noChangeAspect="1" noChangeArrowheads="1"/>
          </p:cNvPicPr>
          <p:nvPr/>
        </p:nvPicPr>
        <p:blipFill>
          <a:blip r:embed="rId2" cstate="print"/>
          <a:srcRect/>
          <a:stretch>
            <a:fillRect/>
          </a:stretch>
        </p:blipFill>
        <p:spPr bwMode="auto">
          <a:xfrm>
            <a:off x="8010784" y="2080448"/>
            <a:ext cx="3385072" cy="4182128"/>
          </a:xfrm>
          <a:prstGeom prst="rect">
            <a:avLst/>
          </a:prstGeom>
          <a:ln>
            <a:noFill/>
          </a:ln>
          <a:effectLst>
            <a:outerShdw blurRad="292100" dist="139700" dir="2700000" algn="tl" rotWithShape="0">
              <a:srgbClr val="333333">
                <a:alpha val="65000"/>
              </a:srgbClr>
            </a:outerShdw>
          </a:effectLst>
        </p:spPr>
      </p:pic>
      <p:sp>
        <p:nvSpPr>
          <p:cNvPr id="2" name="标题 1"/>
          <p:cNvSpPr>
            <a:spLocks noGrp="1"/>
          </p:cNvSpPr>
          <p:nvPr>
            <p:ph type="title"/>
          </p:nvPr>
        </p:nvSpPr>
        <p:spPr>
          <a:xfrm>
            <a:off x="487822" y="257614"/>
            <a:ext cx="10515600" cy="617641"/>
          </a:xfrm>
        </p:spPr>
        <p:txBody>
          <a:bodyPr/>
          <a:lstStyle/>
          <a:p>
            <a:r>
              <a:rPr lang="en-US" altLang="zh-CN" dirty="0"/>
              <a:t>ENIAC</a:t>
            </a:r>
            <a:r>
              <a:rPr lang="zh-CN" altLang="en-US" dirty="0"/>
              <a:t>的问题</a:t>
            </a:r>
          </a:p>
        </p:txBody>
      </p:sp>
      <p:sp>
        <p:nvSpPr>
          <p:cNvPr id="3" name="内容占位符 2"/>
          <p:cNvSpPr>
            <a:spLocks noGrp="1"/>
          </p:cNvSpPr>
          <p:nvPr>
            <p:ph idx="1"/>
          </p:nvPr>
        </p:nvSpPr>
        <p:spPr>
          <a:xfrm>
            <a:off x="487822" y="942764"/>
            <a:ext cx="10515599" cy="5637024"/>
          </a:xfrm>
        </p:spPr>
        <p:txBody>
          <a:bodyPr/>
          <a:lstStyle/>
          <a:p>
            <a:pPr>
              <a:lnSpc>
                <a:spcPct val="150000"/>
              </a:lnSpc>
            </a:pPr>
            <a:r>
              <a:rPr lang="zh-CN" altLang="en-US" b="1" dirty="0"/>
              <a:t>十进制计算机</a:t>
            </a:r>
          </a:p>
          <a:p>
            <a:pPr lvl="1">
              <a:lnSpc>
                <a:spcPct val="150000"/>
              </a:lnSpc>
            </a:pPr>
            <a:r>
              <a:rPr lang="zh-CN" altLang="en-US" sz="2200" dirty="0"/>
              <a:t>每一位数由一圈共</a:t>
            </a:r>
            <a:r>
              <a:rPr lang="en-US" altLang="zh-CN" sz="2200" dirty="0"/>
              <a:t>10</a:t>
            </a:r>
            <a:r>
              <a:rPr lang="zh-CN" altLang="en-US" sz="2200" dirty="0"/>
              <a:t>个真空管表示</a:t>
            </a:r>
          </a:p>
          <a:p>
            <a:pPr>
              <a:lnSpc>
                <a:spcPct val="150000"/>
              </a:lnSpc>
            </a:pPr>
            <a:r>
              <a:rPr lang="zh-CN" altLang="en-US" b="1" dirty="0"/>
              <a:t>通过开关和插拔电缆进行手动编程   </a:t>
            </a:r>
          </a:p>
          <a:p>
            <a:pPr lvl="1">
              <a:lnSpc>
                <a:spcPct val="150000"/>
              </a:lnSpc>
            </a:pPr>
            <a:r>
              <a:rPr lang="zh-CN" altLang="en-US" sz="2200" dirty="0"/>
              <a:t>输入程序和数据可能需要半天时间</a:t>
            </a:r>
          </a:p>
          <a:p>
            <a:pPr>
              <a:lnSpc>
                <a:spcPct val="150000"/>
              </a:lnSpc>
            </a:pPr>
            <a:r>
              <a:rPr lang="zh-CN" altLang="en-US" b="1" dirty="0"/>
              <a:t>能否将程序和数据存在存储器中？</a:t>
            </a:r>
            <a:endParaRPr lang="en-US" altLang="zh-CN" b="1" dirty="0"/>
          </a:p>
          <a:p>
            <a:pPr>
              <a:lnSpc>
                <a:spcPct val="150000"/>
              </a:lnSpc>
            </a:pPr>
            <a:r>
              <a:rPr lang="en-US" altLang="zh-CN" b="1" dirty="0"/>
              <a:t>EVDVAC  </a:t>
            </a:r>
          </a:p>
          <a:p>
            <a:pPr lvl="1">
              <a:lnSpc>
                <a:spcPct val="150000"/>
              </a:lnSpc>
            </a:pPr>
            <a:r>
              <a:rPr lang="en-US" altLang="zh-CN" dirty="0"/>
              <a:t>(Electronic Discrete Variable Automatic Computer)</a:t>
            </a:r>
          </a:p>
          <a:p>
            <a:endParaRPr lang="zh-CN" altLang="en-US" dirty="0"/>
          </a:p>
        </p:txBody>
      </p:sp>
    </p:spTree>
    <p:extLst>
      <p:ext uri="{BB962C8B-B14F-4D97-AF65-F5344CB8AC3E}">
        <p14:creationId xmlns:p14="http://schemas.microsoft.com/office/powerpoint/2010/main" val="333519646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lstStyle/>
          <a:p>
            <a:r>
              <a:rPr lang="zh-CN" altLang="en-US" dirty="0"/>
              <a:t>现代电子计算机之父</a:t>
            </a:r>
          </a:p>
        </p:txBody>
      </p:sp>
      <p:sp>
        <p:nvSpPr>
          <p:cNvPr id="3" name="内容占位符 2"/>
          <p:cNvSpPr>
            <a:spLocks noGrp="1"/>
          </p:cNvSpPr>
          <p:nvPr>
            <p:ph idx="1"/>
          </p:nvPr>
        </p:nvSpPr>
        <p:spPr>
          <a:xfrm>
            <a:off x="487823" y="942764"/>
            <a:ext cx="8819463" cy="5637024"/>
          </a:xfrm>
        </p:spPr>
        <p:txBody>
          <a:bodyPr/>
          <a:lstStyle/>
          <a:p>
            <a:pPr algn="just">
              <a:lnSpc>
                <a:spcPct val="150000"/>
              </a:lnSpc>
            </a:pPr>
            <a:r>
              <a:rPr lang="en-US" altLang="zh-CN" dirty="0"/>
              <a:t>1944~1945</a:t>
            </a:r>
            <a:r>
              <a:rPr lang="zh-CN" altLang="en-US" dirty="0"/>
              <a:t>年间，美籍匈牙利科学家冯</a:t>
            </a:r>
            <a:r>
              <a:rPr lang="en-US" altLang="zh-CN" dirty="0">
                <a:latin typeface="宋体" pitchFamily="2" charset="-122"/>
              </a:rPr>
              <a:t>·</a:t>
            </a:r>
            <a:r>
              <a:rPr lang="zh-CN" altLang="en-US" dirty="0"/>
              <a:t>诺伊曼在第一台现代计算机</a:t>
            </a:r>
            <a:r>
              <a:rPr lang="en-US" altLang="zh-CN" dirty="0"/>
              <a:t>ENIAC</a:t>
            </a:r>
            <a:r>
              <a:rPr lang="zh-CN" altLang="en-US" dirty="0"/>
              <a:t>尚未问世时注意到其弱点，并提出一个新机型</a:t>
            </a:r>
            <a:r>
              <a:rPr lang="en-US" altLang="zh-CN" dirty="0"/>
              <a:t>EDVAC</a:t>
            </a:r>
            <a:r>
              <a:rPr lang="zh-CN" altLang="en-US" dirty="0"/>
              <a:t>的设计方案，提到了两个设想：</a:t>
            </a:r>
          </a:p>
          <a:p>
            <a:pPr algn="just">
              <a:lnSpc>
                <a:spcPct val="150000"/>
              </a:lnSpc>
            </a:pPr>
            <a:r>
              <a:rPr lang="zh-CN" altLang="en-US" b="1" dirty="0">
                <a:solidFill>
                  <a:srgbClr val="18978B"/>
                </a:solidFill>
              </a:rPr>
              <a:t>采用二进制</a:t>
            </a:r>
            <a:r>
              <a:rPr lang="zh-CN" altLang="en-US" dirty="0"/>
              <a:t>和</a:t>
            </a:r>
            <a:r>
              <a:rPr lang="zh-CN" altLang="en-US" b="1" dirty="0">
                <a:solidFill>
                  <a:srgbClr val="1387B7"/>
                </a:solidFill>
                <a:latin typeface="宋体" pitchFamily="2" charset="-122"/>
              </a:rPr>
              <a:t>“</a:t>
            </a:r>
            <a:r>
              <a:rPr lang="zh-CN" altLang="en-US" b="1" dirty="0">
                <a:solidFill>
                  <a:srgbClr val="18978B"/>
                </a:solidFill>
              </a:rPr>
              <a:t>存储程序</a:t>
            </a:r>
            <a:r>
              <a:rPr lang="zh-CN" altLang="en-US" b="1" dirty="0">
                <a:solidFill>
                  <a:srgbClr val="1387B7"/>
                </a:solidFill>
                <a:latin typeface="宋体" pitchFamily="2" charset="-122"/>
              </a:rPr>
              <a:t>”</a:t>
            </a:r>
            <a:r>
              <a:rPr lang="zh-CN" altLang="en-US" dirty="0">
                <a:latin typeface="宋体" pitchFamily="2" charset="-122"/>
              </a:rPr>
              <a:t>，</a:t>
            </a:r>
            <a:r>
              <a:rPr lang="zh-CN" altLang="en-US" dirty="0"/>
              <a:t>现代计算机最主要思想，</a:t>
            </a:r>
            <a:endParaRPr lang="en-US" altLang="zh-CN" dirty="0"/>
          </a:p>
          <a:p>
            <a:pPr algn="just">
              <a:lnSpc>
                <a:spcPct val="150000"/>
              </a:lnSpc>
            </a:pPr>
            <a:r>
              <a:rPr lang="zh-CN" altLang="en-US" dirty="0">
                <a:latin typeface="宋体" pitchFamily="2" charset="-122"/>
              </a:rPr>
              <a:t>“</a:t>
            </a:r>
            <a:r>
              <a:rPr lang="zh-CN" altLang="en-US" dirty="0"/>
              <a:t>现代电子计算机之父</a:t>
            </a:r>
            <a:r>
              <a:rPr lang="zh-CN" altLang="en-US" dirty="0">
                <a:latin typeface="宋体" pitchFamily="2" charset="-122"/>
              </a:rPr>
              <a:t>”</a:t>
            </a:r>
            <a:r>
              <a:rPr lang="zh-CN" altLang="en-US" dirty="0"/>
              <a:t>，冯</a:t>
            </a:r>
            <a:r>
              <a:rPr lang="en-US" altLang="zh-CN" dirty="0">
                <a:latin typeface="宋体" pitchFamily="2" charset="-122"/>
              </a:rPr>
              <a:t>·</a:t>
            </a:r>
            <a:r>
              <a:rPr lang="zh-CN" altLang="en-US" dirty="0"/>
              <a:t>诺伊曼机体系延续至今。</a:t>
            </a:r>
            <a:endParaRPr lang="en-US" altLang="zh-CN" dirty="0"/>
          </a:p>
          <a:p>
            <a:pPr algn="just">
              <a:lnSpc>
                <a:spcPct val="150000"/>
              </a:lnSpc>
            </a:pPr>
            <a:r>
              <a:rPr lang="en-US" altLang="zh-CN" dirty="0"/>
              <a:t>20</a:t>
            </a:r>
            <a:r>
              <a:rPr lang="zh-CN" altLang="en-US" dirty="0"/>
              <a:t>世纪最重要的数学家之一，因其在现代计算机、博弈论等领域的重大贡献成为美国科学院院士。</a:t>
            </a:r>
          </a:p>
          <a:p>
            <a:pPr algn="just"/>
            <a:endParaRPr lang="zh-CN" altLang="en-US" dirty="0"/>
          </a:p>
          <a:p>
            <a:pPr algn="just"/>
            <a:endParaRPr lang="zh-CN" altLang="en-US" dirty="0"/>
          </a:p>
        </p:txBody>
      </p:sp>
      <p:pic>
        <p:nvPicPr>
          <p:cNvPr id="4" name="图片 3"/>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975571" y="5032217"/>
            <a:ext cx="1436174" cy="1477208"/>
          </a:xfrm>
          <a:prstGeom prst="rect">
            <a:avLst/>
          </a:prstGeom>
        </p:spPr>
      </p:pic>
      <p:pic>
        <p:nvPicPr>
          <p:cNvPr id="5" name="图片 4"/>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836016" y="4528226"/>
            <a:ext cx="1868161" cy="1849521"/>
          </a:xfrm>
          <a:prstGeom prst="rect">
            <a:avLst/>
          </a:prstGeom>
        </p:spPr>
      </p:pic>
      <p:pic>
        <p:nvPicPr>
          <p:cNvPr id="6" name="图片 4" descr="JohnvonNeumann-LosAlamos.gif"/>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516204" y="1042250"/>
            <a:ext cx="2033806" cy="264277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336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9" name="Rectangle 2"/>
          <p:cNvSpPr>
            <a:spLocks noGrp="1" noChangeArrowheads="1"/>
          </p:cNvSpPr>
          <p:nvPr>
            <p:ph type="title"/>
          </p:nvPr>
        </p:nvSpPr>
        <p:spPr>
          <a:xfrm>
            <a:off x="487822" y="257614"/>
            <a:ext cx="10515600" cy="617641"/>
          </a:xfrm>
        </p:spPr>
        <p:txBody>
          <a:bodyPr/>
          <a:lstStyle/>
          <a:p>
            <a:pPr eaLnBrk="1" hangingPunct="1"/>
            <a:r>
              <a:rPr lang="zh-CN" altLang="en-US" dirty="0"/>
              <a:t>现代计算机理论基础</a:t>
            </a:r>
          </a:p>
        </p:txBody>
      </p:sp>
      <p:sp>
        <p:nvSpPr>
          <p:cNvPr id="60420" name="Rectangle 3"/>
          <p:cNvSpPr>
            <a:spLocks noGrp="1" noChangeArrowheads="1"/>
          </p:cNvSpPr>
          <p:nvPr>
            <p:ph idx="1"/>
          </p:nvPr>
        </p:nvSpPr>
        <p:spPr/>
        <p:txBody>
          <a:bodyPr/>
          <a:lstStyle/>
          <a:p>
            <a:pPr eaLnBrk="1" hangingPunct="1">
              <a:lnSpc>
                <a:spcPct val="150000"/>
              </a:lnSpc>
            </a:pPr>
            <a:r>
              <a:rPr lang="zh-CN" altLang="en-US" sz="2600" b="1" dirty="0"/>
              <a:t>布尔代数</a:t>
            </a:r>
          </a:p>
          <a:p>
            <a:pPr>
              <a:lnSpc>
                <a:spcPct val="150000"/>
              </a:lnSpc>
            </a:pPr>
            <a:r>
              <a:rPr lang="zh-CN" altLang="en-US" b="1" dirty="0"/>
              <a:t>计算机开关电路</a:t>
            </a:r>
          </a:p>
          <a:p>
            <a:pPr eaLnBrk="1" hangingPunct="1">
              <a:lnSpc>
                <a:spcPct val="150000"/>
              </a:lnSpc>
            </a:pPr>
            <a:r>
              <a:rPr lang="zh-CN" altLang="en-US" sz="2600" b="1" dirty="0"/>
              <a:t>图林机</a:t>
            </a:r>
            <a:endParaRPr lang="en-US" altLang="zh-CN" sz="2600" b="1" dirty="0"/>
          </a:p>
          <a:p>
            <a:pPr>
              <a:lnSpc>
                <a:spcPct val="150000"/>
              </a:lnSpc>
            </a:pPr>
            <a:r>
              <a:rPr lang="zh-CN" altLang="en-US" b="1" dirty="0"/>
              <a:t>阿塔纳索夫三原则</a:t>
            </a:r>
          </a:p>
          <a:p>
            <a:pPr eaLnBrk="1" hangingPunct="1">
              <a:lnSpc>
                <a:spcPct val="150000"/>
              </a:lnSpc>
            </a:pPr>
            <a:r>
              <a:rPr lang="zh-CN" altLang="en-US" sz="2600" b="1" dirty="0"/>
              <a:t>维纳现代计算机五原则</a:t>
            </a:r>
          </a:p>
          <a:p>
            <a:pPr eaLnBrk="1" hangingPunct="1">
              <a:lnSpc>
                <a:spcPct val="150000"/>
              </a:lnSpc>
            </a:pPr>
            <a:r>
              <a:rPr lang="zh-CN" altLang="en-US" sz="2600" b="1" dirty="0"/>
              <a:t>冯诺依曼计算机原理</a:t>
            </a:r>
          </a:p>
        </p:txBody>
      </p:sp>
    </p:spTree>
    <p:extLst>
      <p:ext uri="{BB962C8B-B14F-4D97-AF65-F5344CB8AC3E}">
        <p14:creationId xmlns:p14="http://schemas.microsoft.com/office/powerpoint/2010/main" val="289780390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lstStyle/>
          <a:p>
            <a:r>
              <a:rPr lang="zh-CN" altLang="en-US" dirty="0"/>
              <a:t>布尔代数</a:t>
            </a:r>
          </a:p>
        </p:txBody>
      </p:sp>
      <p:sp>
        <p:nvSpPr>
          <p:cNvPr id="3" name="内容占位符 2"/>
          <p:cNvSpPr>
            <a:spLocks noGrp="1"/>
          </p:cNvSpPr>
          <p:nvPr>
            <p:ph idx="1"/>
          </p:nvPr>
        </p:nvSpPr>
        <p:spPr>
          <a:xfrm>
            <a:off x="487822" y="942764"/>
            <a:ext cx="6370177" cy="5637024"/>
          </a:xfrm>
        </p:spPr>
        <p:txBody>
          <a:bodyPr/>
          <a:lstStyle/>
          <a:p>
            <a:pPr algn="just">
              <a:lnSpc>
                <a:spcPct val="150000"/>
              </a:lnSpc>
            </a:pPr>
            <a:r>
              <a:rPr lang="en-US" altLang="zh-CN" dirty="0"/>
              <a:t>1847</a:t>
            </a:r>
            <a:r>
              <a:rPr lang="zh-CN" altLang="en-US" dirty="0"/>
              <a:t>和</a:t>
            </a:r>
            <a:r>
              <a:rPr lang="en-US" altLang="zh-CN" dirty="0"/>
              <a:t>1854</a:t>
            </a:r>
            <a:r>
              <a:rPr lang="zh-CN" altLang="en-US" dirty="0"/>
              <a:t>年，英国数学家布尔发表了两部重要著作</a:t>
            </a:r>
            <a:r>
              <a:rPr lang="en-US" altLang="zh-CN" dirty="0"/>
              <a:t>《</a:t>
            </a:r>
            <a:r>
              <a:rPr lang="zh-CN" altLang="en-US" dirty="0"/>
              <a:t>逻辑的数学分析</a:t>
            </a:r>
            <a:r>
              <a:rPr lang="en-US" altLang="zh-CN" dirty="0"/>
              <a:t>》</a:t>
            </a:r>
            <a:r>
              <a:rPr lang="zh-CN" altLang="en-US" dirty="0"/>
              <a:t>和</a:t>
            </a:r>
            <a:r>
              <a:rPr lang="en-US" altLang="zh-CN" dirty="0"/>
              <a:t>《</a:t>
            </a:r>
            <a:r>
              <a:rPr lang="zh-CN" altLang="en-US" dirty="0"/>
              <a:t>思维规律的研究</a:t>
            </a:r>
            <a:r>
              <a:rPr lang="en-US" altLang="zh-CN" dirty="0"/>
              <a:t>》</a:t>
            </a:r>
            <a:r>
              <a:rPr lang="zh-CN" altLang="en-US" dirty="0"/>
              <a:t>，创立了逻辑代数。</a:t>
            </a:r>
          </a:p>
          <a:p>
            <a:pPr algn="just">
              <a:lnSpc>
                <a:spcPct val="150000"/>
              </a:lnSpc>
            </a:pPr>
            <a:r>
              <a:rPr lang="zh-CN" altLang="en-US" dirty="0"/>
              <a:t>逻辑代数系统采用二进制，是现代电子计算机的数学和逻辑基础。</a:t>
            </a:r>
          </a:p>
          <a:p>
            <a:pPr algn="ctr"/>
            <a:endParaRPr lang="en-US" altLang="zh-CN" dirty="0"/>
          </a:p>
          <a:p>
            <a:pPr algn="ctr"/>
            <a:endParaRPr lang="zh-CN" altLang="en-US" dirty="0"/>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41140" y="1850066"/>
            <a:ext cx="3854597" cy="4476306"/>
          </a:xfrm>
          <a:prstGeom prst="rect">
            <a:avLst/>
          </a:prstGeom>
        </p:spPr>
      </p:pic>
    </p:spTree>
    <p:extLst>
      <p:ext uri="{BB962C8B-B14F-4D97-AF65-F5344CB8AC3E}">
        <p14:creationId xmlns:p14="http://schemas.microsoft.com/office/powerpoint/2010/main" val="219949289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lstStyle/>
          <a:p>
            <a:r>
              <a:rPr lang="zh-CN" altLang="en-US" dirty="0"/>
              <a:t>计算机开关电路</a:t>
            </a:r>
          </a:p>
        </p:txBody>
      </p:sp>
      <p:sp>
        <p:nvSpPr>
          <p:cNvPr id="3" name="内容占位符 2"/>
          <p:cNvSpPr>
            <a:spLocks noGrp="1"/>
          </p:cNvSpPr>
          <p:nvPr>
            <p:ph idx="1"/>
          </p:nvPr>
        </p:nvSpPr>
        <p:spPr>
          <a:xfrm>
            <a:off x="487823" y="942764"/>
            <a:ext cx="7178252" cy="5637024"/>
          </a:xfrm>
        </p:spPr>
        <p:txBody>
          <a:bodyPr/>
          <a:lstStyle/>
          <a:p>
            <a:pPr algn="just">
              <a:lnSpc>
                <a:spcPct val="150000"/>
              </a:lnSpc>
            </a:pPr>
            <a:r>
              <a:rPr lang="en-US" altLang="zh-CN" dirty="0"/>
              <a:t>1938</a:t>
            </a:r>
            <a:r>
              <a:rPr lang="zh-CN" altLang="en-US" dirty="0"/>
              <a:t>年，</a:t>
            </a:r>
            <a:r>
              <a:rPr lang="zh-CN" altLang="en-US" b="1" dirty="0">
                <a:solidFill>
                  <a:srgbClr val="0E7C7F"/>
                </a:solidFill>
              </a:rPr>
              <a:t>信息论的创始人</a:t>
            </a:r>
            <a:r>
              <a:rPr lang="zh-CN" altLang="en-US" dirty="0"/>
              <a:t>、美国科学家香农发表论文</a:t>
            </a:r>
            <a:r>
              <a:rPr lang="en-US" altLang="zh-CN" dirty="0"/>
              <a:t>《</a:t>
            </a:r>
            <a:r>
              <a:rPr lang="zh-CN" altLang="en-US" dirty="0">
                <a:solidFill>
                  <a:srgbClr val="0E7C7F"/>
                </a:solidFill>
              </a:rPr>
              <a:t>继电器和开关电路的符号分析</a:t>
            </a:r>
            <a:r>
              <a:rPr lang="en-US" altLang="zh-CN" dirty="0"/>
              <a:t>》</a:t>
            </a:r>
          </a:p>
          <a:p>
            <a:pPr algn="just">
              <a:lnSpc>
                <a:spcPct val="150000"/>
              </a:lnSpc>
            </a:pPr>
            <a:r>
              <a:rPr lang="zh-CN" altLang="en-US" dirty="0"/>
              <a:t>首次阐述了如何将布尔代数运用于逻辑电路，奠定了现代电子计算机开关电路的理论基础。</a:t>
            </a:r>
          </a:p>
          <a:p>
            <a:pPr algn="just"/>
            <a:endParaRPr lang="zh-CN" altLang="en-US" dirty="0"/>
          </a:p>
        </p:txBody>
      </p:sp>
      <p:pic>
        <p:nvPicPr>
          <p:cNvPr id="10" name="图片 9">
            <a:extLst>
              <a:ext uri="{FF2B5EF4-FFF2-40B4-BE49-F238E27FC236}">
                <a16:creationId xmlns:a16="http://schemas.microsoft.com/office/drawing/2014/main" id="{2038DC3F-C1C8-4C10-A9E5-B55FCCDDB610}"/>
              </a:ext>
            </a:extLst>
          </p:cNvPr>
          <p:cNvPicPr>
            <a:picLocks noChangeAspect="1"/>
          </p:cNvPicPr>
          <p:nvPr/>
        </p:nvPicPr>
        <p:blipFill rotWithShape="1">
          <a:blip r:embed="rId2"/>
          <a:srcRect t="5623"/>
          <a:stretch/>
        </p:blipFill>
        <p:spPr>
          <a:xfrm>
            <a:off x="7900531" y="1477926"/>
            <a:ext cx="3340458" cy="4837813"/>
          </a:xfrm>
          <a:prstGeom prst="rect">
            <a:avLst/>
          </a:prstGeom>
        </p:spPr>
      </p:pic>
      <p:pic>
        <p:nvPicPr>
          <p:cNvPr id="12" name="图片 11">
            <a:extLst>
              <a:ext uri="{FF2B5EF4-FFF2-40B4-BE49-F238E27FC236}">
                <a16:creationId xmlns:a16="http://schemas.microsoft.com/office/drawing/2014/main" id="{09A3E918-1990-44A3-A694-56E8888BE4AD}"/>
              </a:ext>
            </a:extLst>
          </p:cNvPr>
          <p:cNvPicPr>
            <a:picLocks noChangeAspect="1"/>
          </p:cNvPicPr>
          <p:nvPr/>
        </p:nvPicPr>
        <p:blipFill>
          <a:blip r:embed="rId3"/>
          <a:stretch>
            <a:fillRect/>
          </a:stretch>
        </p:blipFill>
        <p:spPr>
          <a:xfrm>
            <a:off x="4410989" y="3695189"/>
            <a:ext cx="2659663" cy="2620550"/>
          </a:xfrm>
          <a:prstGeom prst="rect">
            <a:avLst/>
          </a:prstGeom>
        </p:spPr>
      </p:pic>
    </p:spTree>
    <p:extLst>
      <p:ext uri="{BB962C8B-B14F-4D97-AF65-F5344CB8AC3E}">
        <p14:creationId xmlns:p14="http://schemas.microsoft.com/office/powerpoint/2010/main" val="226559065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lstStyle/>
          <a:p>
            <a:r>
              <a:rPr lang="zh-CN" altLang="en-US" dirty="0"/>
              <a:t>图林机</a:t>
            </a:r>
          </a:p>
        </p:txBody>
      </p:sp>
      <p:sp>
        <p:nvSpPr>
          <p:cNvPr id="3" name="内容占位符 2"/>
          <p:cNvSpPr>
            <a:spLocks noGrp="1"/>
          </p:cNvSpPr>
          <p:nvPr>
            <p:ph idx="1"/>
          </p:nvPr>
        </p:nvSpPr>
        <p:spPr>
          <a:xfrm>
            <a:off x="487822" y="942764"/>
            <a:ext cx="7996959" cy="5637024"/>
          </a:xfrm>
        </p:spPr>
        <p:txBody>
          <a:bodyPr>
            <a:normAutofit/>
          </a:bodyPr>
          <a:lstStyle/>
          <a:p>
            <a:pPr algn="just">
              <a:lnSpc>
                <a:spcPct val="150000"/>
              </a:lnSpc>
            </a:pPr>
            <a:r>
              <a:rPr lang="en-US" altLang="zh-CN" sz="2400" dirty="0"/>
              <a:t>1936</a:t>
            </a:r>
            <a:r>
              <a:rPr lang="zh-CN" altLang="en-US" sz="2400" dirty="0"/>
              <a:t>年，</a:t>
            </a:r>
            <a:r>
              <a:rPr lang="en-US" altLang="zh-CN" sz="2400" dirty="0"/>
              <a:t>24</a:t>
            </a:r>
            <a:r>
              <a:rPr lang="zh-CN" altLang="en-US" sz="2400" dirty="0"/>
              <a:t>岁的英国数学家图林发表著名论文</a:t>
            </a:r>
            <a:r>
              <a:rPr lang="en-US" altLang="zh-CN" sz="2400" dirty="0"/>
              <a:t>《</a:t>
            </a:r>
            <a:r>
              <a:rPr lang="zh-CN" altLang="en-US" sz="2400" dirty="0"/>
              <a:t>论可计算数及其在密码问题的应用</a:t>
            </a:r>
            <a:r>
              <a:rPr lang="en-US" altLang="zh-CN" sz="2400" dirty="0"/>
              <a:t>》</a:t>
            </a:r>
            <a:r>
              <a:rPr lang="zh-CN" altLang="en-US" sz="2400" dirty="0"/>
              <a:t>，提出了</a:t>
            </a:r>
            <a:r>
              <a:rPr lang="zh-CN" altLang="en-US" sz="2400" dirty="0">
                <a:latin typeface="宋体" pitchFamily="2" charset="-122"/>
              </a:rPr>
              <a:t>“</a:t>
            </a:r>
            <a:r>
              <a:rPr lang="zh-CN" altLang="en-US" sz="2400" dirty="0"/>
              <a:t>理想计算机</a:t>
            </a:r>
            <a:r>
              <a:rPr lang="zh-CN" altLang="en-US" sz="2400" dirty="0">
                <a:latin typeface="宋体" pitchFamily="2" charset="-122"/>
              </a:rPr>
              <a:t>”</a:t>
            </a:r>
            <a:r>
              <a:rPr lang="zh-CN" altLang="en-US" sz="2400" dirty="0"/>
              <a:t> </a:t>
            </a:r>
            <a:r>
              <a:rPr lang="zh-CN" altLang="en-US" sz="2400" b="1" dirty="0">
                <a:solidFill>
                  <a:srgbClr val="0E7C7F"/>
                </a:solidFill>
                <a:latin typeface="宋体" pitchFamily="2" charset="-122"/>
              </a:rPr>
              <a:t>“</a:t>
            </a:r>
            <a:r>
              <a:rPr lang="zh-CN" altLang="en-US" sz="2400" b="1" dirty="0">
                <a:solidFill>
                  <a:srgbClr val="0E7C7F"/>
                </a:solidFill>
              </a:rPr>
              <a:t>图林机</a:t>
            </a:r>
            <a:r>
              <a:rPr lang="zh-CN" altLang="en-US" sz="2400" b="1" dirty="0">
                <a:solidFill>
                  <a:srgbClr val="0E7C7F"/>
                </a:solidFill>
                <a:latin typeface="宋体" pitchFamily="2" charset="-122"/>
              </a:rPr>
              <a:t>”</a:t>
            </a:r>
            <a:r>
              <a:rPr lang="en-US" altLang="zh-CN" sz="2400" b="1" dirty="0">
                <a:solidFill>
                  <a:srgbClr val="0E7C7F"/>
                </a:solidFill>
                <a:latin typeface="宋体" pitchFamily="2" charset="-122"/>
              </a:rPr>
              <a:t>---</a:t>
            </a:r>
            <a:r>
              <a:rPr lang="zh-CN" altLang="en-US" sz="2400" dirty="0"/>
              <a:t>现代通用数字计算机的数学模型</a:t>
            </a:r>
          </a:p>
          <a:p>
            <a:pPr algn="just">
              <a:lnSpc>
                <a:spcPct val="150000"/>
              </a:lnSpc>
            </a:pPr>
            <a:r>
              <a:rPr lang="zh-CN" altLang="en-US" sz="2400" dirty="0"/>
              <a:t>图林通过数学证明得出理论上存在</a:t>
            </a:r>
            <a:r>
              <a:rPr lang="zh-CN" altLang="en-US" sz="2400" dirty="0">
                <a:latin typeface="宋体" pitchFamily="2" charset="-122"/>
              </a:rPr>
              <a:t>“</a:t>
            </a:r>
            <a:r>
              <a:rPr lang="zh-CN" altLang="en-US" sz="2400" dirty="0"/>
              <a:t>通用图林机</a:t>
            </a:r>
            <a:r>
              <a:rPr lang="zh-CN" altLang="en-US" sz="2400" dirty="0">
                <a:latin typeface="宋体" pitchFamily="2" charset="-122"/>
              </a:rPr>
              <a:t>”</a:t>
            </a:r>
            <a:r>
              <a:rPr lang="zh-CN" altLang="en-US" sz="2400" dirty="0"/>
              <a:t>，这为可计算性的概念提供了严格的数学定义，图林机成为现代通用数字计算机的数学模型，它证明通用数字计算机是可以制造出来的</a:t>
            </a:r>
          </a:p>
          <a:p>
            <a:pPr algn="just">
              <a:lnSpc>
                <a:spcPct val="150000"/>
              </a:lnSpc>
            </a:pPr>
            <a:r>
              <a:rPr lang="en-US" altLang="zh-CN" sz="2400" dirty="0"/>
              <a:t>1940</a:t>
            </a:r>
            <a:r>
              <a:rPr lang="zh-CN" altLang="en-US" sz="2400" dirty="0"/>
              <a:t>年著名论文</a:t>
            </a:r>
            <a:r>
              <a:rPr lang="en-US" altLang="zh-CN" sz="2400" dirty="0"/>
              <a:t>《</a:t>
            </a:r>
            <a:r>
              <a:rPr lang="zh-CN" altLang="en-US" sz="2400" dirty="0"/>
              <a:t>计算机能思考吗？</a:t>
            </a:r>
            <a:r>
              <a:rPr lang="en-US" altLang="zh-CN" sz="2400" dirty="0"/>
              <a:t>》</a:t>
            </a:r>
            <a:r>
              <a:rPr lang="zh-CN" altLang="en-US" sz="2400" dirty="0"/>
              <a:t>，对人工智能进行了探索，并设计了著名的</a:t>
            </a:r>
            <a:r>
              <a:rPr lang="zh-CN" altLang="en-US" sz="2400" dirty="0">
                <a:latin typeface="宋体" pitchFamily="2" charset="-122"/>
              </a:rPr>
              <a:t>“</a:t>
            </a:r>
            <a:r>
              <a:rPr lang="zh-CN" altLang="en-US" sz="2400" dirty="0"/>
              <a:t>图林测验</a:t>
            </a:r>
            <a:r>
              <a:rPr lang="zh-CN" altLang="en-US" sz="2400" dirty="0">
                <a:latin typeface="宋体" pitchFamily="2" charset="-122"/>
              </a:rPr>
              <a:t>”</a:t>
            </a:r>
            <a:r>
              <a:rPr lang="zh-CN" altLang="en-US" sz="2400" dirty="0"/>
              <a:t>。</a:t>
            </a:r>
            <a:endParaRPr lang="en-US" altLang="zh-CN" sz="2400" dirty="0"/>
          </a:p>
        </p:txBody>
      </p:sp>
      <p:pic>
        <p:nvPicPr>
          <p:cNvPr id="5" name="图片 4"/>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691092" y="4478773"/>
            <a:ext cx="3096344" cy="2101015"/>
          </a:xfrm>
          <a:prstGeom prst="rect">
            <a:avLst/>
          </a:prstGeom>
        </p:spPr>
      </p:pic>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27153" y="998866"/>
            <a:ext cx="2424223" cy="3273212"/>
          </a:xfrm>
          <a:prstGeom prst="rect">
            <a:avLst/>
          </a:prstGeom>
        </p:spPr>
      </p:pic>
    </p:spTree>
    <p:extLst>
      <p:ext uri="{BB962C8B-B14F-4D97-AF65-F5344CB8AC3E}">
        <p14:creationId xmlns:p14="http://schemas.microsoft.com/office/powerpoint/2010/main" val="952764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lstStyle/>
          <a:p>
            <a:r>
              <a:rPr lang="en-US" altLang="zh-CN" dirty="0"/>
              <a:t>Turing Machine, 1936</a:t>
            </a:r>
            <a:endParaRPr lang="zh-CN" altLang="en-US" dirty="0"/>
          </a:p>
        </p:txBody>
      </p:sp>
      <p:sp>
        <p:nvSpPr>
          <p:cNvPr id="3" name="内容占位符 2"/>
          <p:cNvSpPr>
            <a:spLocks noGrp="1"/>
          </p:cNvSpPr>
          <p:nvPr>
            <p:ph idx="1"/>
          </p:nvPr>
        </p:nvSpPr>
        <p:spPr/>
        <p:txBody>
          <a:bodyPr/>
          <a:lstStyle/>
          <a:p>
            <a:pPr>
              <a:lnSpc>
                <a:spcPct val="130000"/>
              </a:lnSpc>
            </a:pPr>
            <a:r>
              <a:rPr lang="en-US" altLang="zh-CN" sz="2000" dirty="0"/>
              <a:t>An abstract model of a computing machine</a:t>
            </a:r>
          </a:p>
          <a:p>
            <a:pPr lvl="1">
              <a:lnSpc>
                <a:spcPct val="130000"/>
              </a:lnSpc>
            </a:pPr>
            <a:r>
              <a:rPr lang="en-US" altLang="zh-CN" sz="1800" dirty="0"/>
              <a:t>- a finite state machine</a:t>
            </a:r>
          </a:p>
          <a:p>
            <a:pPr lvl="1">
              <a:lnSpc>
                <a:spcPct val="130000"/>
              </a:lnSpc>
            </a:pPr>
            <a:r>
              <a:rPr lang="en-US" altLang="zh-CN" sz="1800" dirty="0"/>
              <a:t>- a read/write head</a:t>
            </a:r>
          </a:p>
          <a:p>
            <a:pPr lvl="1">
              <a:lnSpc>
                <a:spcPct val="130000"/>
              </a:lnSpc>
            </a:pPr>
            <a:r>
              <a:rPr lang="en-US" altLang="zh-CN" sz="1800" dirty="0"/>
              <a:t>- an infinite </a:t>
            </a:r>
            <a:r>
              <a:rPr lang="en-US" altLang="zh-CN" sz="1800" dirty="0" err="1"/>
              <a:t>scannable</a:t>
            </a:r>
            <a:r>
              <a:rPr lang="en-US" altLang="zh-CN" sz="1800" dirty="0"/>
              <a:t> tape of symbols (e.g., 0s and 1s)</a:t>
            </a:r>
          </a:p>
          <a:p>
            <a:pPr>
              <a:lnSpc>
                <a:spcPct val="130000"/>
              </a:lnSpc>
              <a:buFont typeface="Wingdings" pitchFamily="2" charset="2"/>
              <a:buChar char="p"/>
            </a:pPr>
            <a:r>
              <a:rPr lang="en-US" altLang="zh-CN" sz="2000" dirty="0"/>
              <a:t>Any conceivable algorithm can be reduced to a Turing machine</a:t>
            </a:r>
          </a:p>
          <a:p>
            <a:pPr>
              <a:lnSpc>
                <a:spcPct val="130000"/>
              </a:lnSpc>
              <a:buFont typeface="Wingdings" pitchFamily="2" charset="2"/>
              <a:buChar char="p"/>
            </a:pPr>
            <a:r>
              <a:rPr lang="en-US" altLang="zh-CN" sz="2000" dirty="0"/>
              <a:t>A universal machine: can emulate any conceivable computing mechanism</a:t>
            </a:r>
          </a:p>
          <a:p>
            <a:pPr>
              <a:lnSpc>
                <a:spcPct val="100000"/>
              </a:lnSpc>
            </a:pPr>
            <a:endParaRPr lang="en-US" altLang="zh-CN" sz="1700" dirty="0"/>
          </a:p>
          <a:p>
            <a:endParaRPr lang="zh-CN" altLang="en-US" dirty="0"/>
          </a:p>
        </p:txBody>
      </p:sp>
      <p:pic>
        <p:nvPicPr>
          <p:cNvPr id="4" name="Picture 5"/>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1615086" y="3844622"/>
            <a:ext cx="9388335" cy="2481749"/>
          </a:xfrm>
          <a:prstGeom prst="rect">
            <a:avLst/>
          </a:prstGeom>
          <a:noFill/>
          <a:ln w="9525">
            <a:noFill/>
            <a:miter lim="800000"/>
            <a:headEnd/>
            <a:tailEnd/>
          </a:ln>
        </p:spPr>
      </p:pic>
    </p:spTree>
    <p:extLst>
      <p:ext uri="{BB962C8B-B14F-4D97-AF65-F5344CB8AC3E}">
        <p14:creationId xmlns:p14="http://schemas.microsoft.com/office/powerpoint/2010/main" val="597559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lstStyle/>
          <a:p>
            <a:r>
              <a:rPr lang="en-US" altLang="zh-CN" dirty="0"/>
              <a:t>1940</a:t>
            </a:r>
            <a:r>
              <a:rPr lang="zh-CN" altLang="en-US" dirty="0"/>
              <a:t>年 维纳现代计算机五原则</a:t>
            </a:r>
          </a:p>
        </p:txBody>
      </p:sp>
      <p:sp>
        <p:nvSpPr>
          <p:cNvPr id="3" name="内容占位符 2"/>
          <p:cNvSpPr>
            <a:spLocks noGrp="1"/>
          </p:cNvSpPr>
          <p:nvPr>
            <p:ph idx="1"/>
          </p:nvPr>
        </p:nvSpPr>
        <p:spPr>
          <a:xfrm>
            <a:off x="487822" y="942764"/>
            <a:ext cx="9953350" cy="5637024"/>
          </a:xfrm>
        </p:spPr>
        <p:txBody>
          <a:bodyPr/>
          <a:lstStyle/>
          <a:p>
            <a:pPr>
              <a:lnSpc>
                <a:spcPct val="150000"/>
              </a:lnSpc>
            </a:pPr>
            <a:r>
              <a:rPr lang="zh-CN" altLang="en-US" sz="2400" dirty="0"/>
              <a:t>美国科学家维纳阐述了现代计算机的五点设计原则</a:t>
            </a:r>
          </a:p>
          <a:p>
            <a:pPr lvl="1">
              <a:lnSpc>
                <a:spcPct val="150000"/>
              </a:lnSpc>
            </a:pPr>
            <a:r>
              <a:rPr lang="zh-CN" altLang="en-US" dirty="0"/>
              <a:t>数字式而不是模拟式</a:t>
            </a:r>
          </a:p>
          <a:p>
            <a:pPr lvl="1">
              <a:lnSpc>
                <a:spcPct val="150000"/>
              </a:lnSpc>
            </a:pPr>
            <a:r>
              <a:rPr lang="zh-CN" altLang="en-US" dirty="0"/>
              <a:t>以电子元件构成并尽量减少机械装置</a:t>
            </a:r>
          </a:p>
          <a:p>
            <a:pPr lvl="1">
              <a:lnSpc>
                <a:spcPct val="150000"/>
              </a:lnSpc>
            </a:pPr>
            <a:r>
              <a:rPr lang="zh-CN" altLang="en-US" dirty="0"/>
              <a:t>采用二进制而不是十进制</a:t>
            </a:r>
          </a:p>
          <a:p>
            <a:pPr lvl="1">
              <a:lnSpc>
                <a:spcPct val="150000"/>
              </a:lnSpc>
            </a:pPr>
            <a:r>
              <a:rPr lang="zh-CN" altLang="en-US" dirty="0"/>
              <a:t>内部存放计算表</a:t>
            </a:r>
          </a:p>
          <a:p>
            <a:pPr lvl="1">
              <a:lnSpc>
                <a:spcPct val="150000"/>
              </a:lnSpc>
            </a:pPr>
            <a:r>
              <a:rPr lang="zh-CN" altLang="en-US" dirty="0"/>
              <a:t>内部存储数据。</a:t>
            </a:r>
            <a:endParaRPr lang="en-US" altLang="zh-CN" dirty="0"/>
          </a:p>
          <a:p>
            <a:pPr>
              <a:lnSpc>
                <a:spcPct val="150000"/>
              </a:lnSpc>
            </a:pPr>
            <a:r>
              <a:rPr lang="en-US" altLang="zh-CN" sz="2400" dirty="0"/>
              <a:t>1948</a:t>
            </a:r>
            <a:r>
              <a:rPr lang="zh-CN" altLang="en-US" sz="2400" dirty="0"/>
              <a:t>年完成了著作</a:t>
            </a:r>
            <a:r>
              <a:rPr lang="en-US" altLang="zh-CN" sz="2400" dirty="0"/>
              <a:t>《</a:t>
            </a:r>
            <a:r>
              <a:rPr lang="zh-CN" altLang="en-US" sz="2400" dirty="0"/>
              <a:t>控制论</a:t>
            </a:r>
            <a:r>
              <a:rPr lang="en-US" altLang="zh-CN" sz="2400" dirty="0"/>
              <a:t>》</a:t>
            </a:r>
          </a:p>
          <a:p>
            <a:pPr>
              <a:lnSpc>
                <a:spcPct val="150000"/>
              </a:lnSpc>
            </a:pPr>
            <a:r>
              <a:rPr lang="zh-CN" altLang="en-US" sz="2400" dirty="0"/>
              <a:t>控制论的创始人，对计算机发展和人工智能的研究产生了深刻的影响。</a:t>
            </a:r>
          </a:p>
          <a:p>
            <a:pPr lvl="1">
              <a:lnSpc>
                <a:spcPct val="110000"/>
              </a:lnSpc>
            </a:pPr>
            <a:endParaRPr lang="zh-CN" altLang="en-US" sz="1900" dirty="0"/>
          </a:p>
          <a:p>
            <a:endParaRPr lang="zh-CN" altLang="en-US" dirty="0"/>
          </a:p>
        </p:txBody>
      </p:sp>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03040" y="1850065"/>
            <a:ext cx="4742462" cy="2891501"/>
          </a:xfrm>
          <a:prstGeom prst="rect">
            <a:avLst/>
          </a:prstGeom>
        </p:spPr>
      </p:pic>
    </p:spTree>
    <p:extLst>
      <p:ext uri="{BB962C8B-B14F-4D97-AF65-F5344CB8AC3E}">
        <p14:creationId xmlns:p14="http://schemas.microsoft.com/office/powerpoint/2010/main" val="17597747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440868-170B-4D87-A461-938071D4F5DB}"/>
              </a:ext>
            </a:extLst>
          </p:cNvPr>
          <p:cNvSpPr>
            <a:spLocks noGrp="1"/>
          </p:cNvSpPr>
          <p:nvPr>
            <p:ph type="title"/>
          </p:nvPr>
        </p:nvSpPr>
        <p:spPr>
          <a:xfrm>
            <a:off x="487822" y="257614"/>
            <a:ext cx="10515600" cy="617641"/>
          </a:xfrm>
        </p:spPr>
        <p:txBody>
          <a:bodyPr/>
          <a:lstStyle/>
          <a:p>
            <a:r>
              <a:rPr lang="zh-CN" altLang="en-US" dirty="0"/>
              <a:t>最古老的计算工具</a:t>
            </a:r>
          </a:p>
        </p:txBody>
      </p:sp>
      <p:sp>
        <p:nvSpPr>
          <p:cNvPr id="3" name="内容占位符 2">
            <a:extLst>
              <a:ext uri="{FF2B5EF4-FFF2-40B4-BE49-F238E27FC236}">
                <a16:creationId xmlns:a16="http://schemas.microsoft.com/office/drawing/2014/main" id="{B5CDCB6D-3A46-40E9-A3C1-6FC07D773EC7}"/>
              </a:ext>
            </a:extLst>
          </p:cNvPr>
          <p:cNvSpPr>
            <a:spLocks noGrp="1"/>
          </p:cNvSpPr>
          <p:nvPr>
            <p:ph idx="1"/>
          </p:nvPr>
        </p:nvSpPr>
        <p:spPr>
          <a:xfrm>
            <a:off x="5187319" y="1228767"/>
            <a:ext cx="6359634" cy="5204429"/>
          </a:xfrm>
        </p:spPr>
        <p:txBody>
          <a:bodyPr>
            <a:normAutofit/>
          </a:bodyPr>
          <a:lstStyle/>
          <a:p>
            <a:pPr algn="just">
              <a:lnSpc>
                <a:spcPct val="150000"/>
              </a:lnSpc>
            </a:pPr>
            <a:r>
              <a:rPr lang="zh-CN" altLang="en-US" sz="2400" dirty="0"/>
              <a:t>算筹春秋时期出现。纵式和横式表示自然数，可进行加减乘除、开方及其它的代数计算。</a:t>
            </a:r>
          </a:p>
          <a:p>
            <a:pPr algn="just">
              <a:lnSpc>
                <a:spcPct val="150000"/>
              </a:lnSpc>
            </a:pPr>
            <a:r>
              <a:rPr lang="zh-CN" altLang="en-US" sz="2400" dirty="0"/>
              <a:t>一纵十横，百立千僵 ，</a:t>
            </a:r>
            <a:r>
              <a:rPr lang="zh-CN" altLang="en-US" sz="2400" dirty="0">
                <a:latin typeface="宋体" pitchFamily="2" charset="-122"/>
              </a:rPr>
              <a:t>“</a:t>
            </a:r>
            <a:r>
              <a:rPr lang="zh-CN" altLang="en-US" sz="2400" b="1" dirty="0">
                <a:solidFill>
                  <a:srgbClr val="18978B"/>
                </a:solidFill>
              </a:rPr>
              <a:t>运筹帷幄</a:t>
            </a:r>
            <a:r>
              <a:rPr lang="zh-CN" altLang="en-US" sz="2400" dirty="0">
                <a:latin typeface="宋体" pitchFamily="2" charset="-122"/>
              </a:rPr>
              <a:t>”。</a:t>
            </a:r>
            <a:endParaRPr lang="zh-CN" altLang="en-US" sz="2400" dirty="0"/>
          </a:p>
          <a:p>
            <a:pPr algn="just">
              <a:lnSpc>
                <a:spcPct val="150000"/>
              </a:lnSpc>
            </a:pPr>
            <a:r>
              <a:rPr lang="zh-CN" altLang="en-US" sz="2400" dirty="0"/>
              <a:t>可表示负数，红筹表示正数，黑筹表示负数。这种运算工具和运算方法，在当时世界上是独一无二的。 </a:t>
            </a:r>
          </a:p>
          <a:p>
            <a:pPr algn="just">
              <a:lnSpc>
                <a:spcPct val="150000"/>
              </a:lnSpc>
            </a:pPr>
            <a:r>
              <a:rPr lang="zh-CN" altLang="en-US" sz="2400" dirty="0"/>
              <a:t>祖冲之用</a:t>
            </a:r>
            <a:r>
              <a:rPr lang="en-US" altLang="zh-CN" sz="2400" dirty="0"/>
              <a:t>15</a:t>
            </a:r>
            <a:r>
              <a:rPr lang="zh-CN" altLang="en-US" sz="2400" dirty="0"/>
              <a:t>年时间计算圆周率，精确到小数点后</a:t>
            </a:r>
            <a:r>
              <a:rPr lang="en-US" altLang="zh-CN" sz="2400" dirty="0"/>
              <a:t>7</a:t>
            </a:r>
            <a:r>
              <a:rPr lang="zh-CN" altLang="en-US" sz="2400" dirty="0"/>
              <a:t>位。</a:t>
            </a:r>
          </a:p>
          <a:p>
            <a:pPr algn="just"/>
            <a:endParaRPr lang="zh-CN" altLang="en-US" sz="2400" dirty="0"/>
          </a:p>
          <a:p>
            <a:pPr algn="just"/>
            <a:endParaRPr lang="zh-CN" altLang="en-US" sz="2400" dirty="0"/>
          </a:p>
        </p:txBody>
      </p:sp>
      <p:sp>
        <p:nvSpPr>
          <p:cNvPr id="8" name="文本占位符 8">
            <a:extLst>
              <a:ext uri="{FF2B5EF4-FFF2-40B4-BE49-F238E27FC236}">
                <a16:creationId xmlns:a16="http://schemas.microsoft.com/office/drawing/2014/main" id="{DE05C824-CD1D-49A9-8BF2-377C0D4A2D24}"/>
              </a:ext>
            </a:extLst>
          </p:cNvPr>
          <p:cNvSpPr txBox="1">
            <a:spLocks/>
          </p:cNvSpPr>
          <p:nvPr/>
        </p:nvSpPr>
        <p:spPr>
          <a:xfrm>
            <a:off x="382942" y="1111310"/>
            <a:ext cx="4662121" cy="520442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zh-CN" altLang="en-US" dirty="0"/>
          </a:p>
        </p:txBody>
      </p:sp>
      <p:pic>
        <p:nvPicPr>
          <p:cNvPr id="9" name="Picture 4" descr="1-04">
            <a:extLst>
              <a:ext uri="{FF2B5EF4-FFF2-40B4-BE49-F238E27FC236}">
                <a16:creationId xmlns:a16="http://schemas.microsoft.com/office/drawing/2014/main" id="{2BB8A1D9-BA41-490B-8529-60BE6BC5585C}"/>
              </a:ext>
            </a:extLst>
          </p:cNvPr>
          <p:cNvPicPr>
            <a:picLocks noChangeAspect="1" noChangeArrowheads="1"/>
          </p:cNvPicPr>
          <p:nvPr/>
        </p:nvPicPr>
        <p:blipFill>
          <a:blip r:embed="rId2" cstate="print"/>
          <a:stretch>
            <a:fillRect/>
          </a:stretch>
        </p:blipFill>
        <p:spPr>
          <a:xfrm>
            <a:off x="945785" y="1228767"/>
            <a:ext cx="3536434" cy="3783985"/>
          </a:xfrm>
          <a:prstGeom prst="rect">
            <a:avLst/>
          </a:prstGeom>
          <a:noFill/>
          <a:ln w="25400">
            <a:noFill/>
          </a:ln>
        </p:spPr>
      </p:pic>
      <p:pic>
        <p:nvPicPr>
          <p:cNvPr id="10" name="Picture 5" descr="1-2-3.jpg (17158 bytes)">
            <a:extLst>
              <a:ext uri="{FF2B5EF4-FFF2-40B4-BE49-F238E27FC236}">
                <a16:creationId xmlns:a16="http://schemas.microsoft.com/office/drawing/2014/main" id="{261BD5BF-F3E0-47FE-9E0C-A5DA0704ECCA}"/>
              </a:ext>
            </a:extLst>
          </p:cNvPr>
          <p:cNvPicPr>
            <a:picLocks noChangeAspect="1" noChangeArrowheads="1"/>
          </p:cNvPicPr>
          <p:nvPr/>
        </p:nvPicPr>
        <p:blipFill>
          <a:blip r:embed="rId3" cstate="print"/>
          <a:stretch>
            <a:fillRect/>
          </a:stretch>
        </p:blipFill>
        <p:spPr>
          <a:xfrm>
            <a:off x="892247" y="5130209"/>
            <a:ext cx="3589972" cy="907443"/>
          </a:xfrm>
          <a:prstGeom prst="rect">
            <a:avLst/>
          </a:prstGeom>
          <a:noFill/>
          <a:ln w="25400">
            <a:solidFill>
              <a:srgbClr val="FF6600"/>
            </a:solidFill>
          </a:ln>
        </p:spPr>
      </p:pic>
    </p:spTree>
    <p:extLst>
      <p:ext uri="{BB962C8B-B14F-4D97-AF65-F5344CB8AC3E}">
        <p14:creationId xmlns:p14="http://schemas.microsoft.com/office/powerpoint/2010/main" val="3699380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bg/>
                                          </p:spTgt>
                                        </p:tgtEl>
                                        <p:attrNameLst>
                                          <p:attrName>style.visibility</p:attrName>
                                        </p:attrNameLst>
                                      </p:cBhvr>
                                      <p:to>
                                        <p:strVal val="visible"/>
                                      </p:to>
                                    </p:set>
                                    <p:anim calcmode="lin" valueType="num">
                                      <p:cBhvr additive="base">
                                        <p:cTn id="7" dur="500" fill="hold"/>
                                        <p:tgtEl>
                                          <p:spTgt spid="9">
                                            <p:bg/>
                                          </p:spTgt>
                                        </p:tgtEl>
                                        <p:attrNameLst>
                                          <p:attrName>ppt_x</p:attrName>
                                        </p:attrNameLst>
                                      </p:cBhvr>
                                      <p:tavLst>
                                        <p:tav tm="0">
                                          <p:val>
                                            <p:strVal val="#ppt_x"/>
                                          </p:val>
                                        </p:tav>
                                        <p:tav tm="100000">
                                          <p:val>
                                            <p:strVal val="#ppt_x"/>
                                          </p:val>
                                        </p:tav>
                                      </p:tavLst>
                                    </p:anim>
                                    <p:anim calcmode="lin" valueType="num">
                                      <p:cBhvr additive="base">
                                        <p:cTn id="8" dur="500" fill="hold"/>
                                        <p:tgtEl>
                                          <p:spTgt spid="9">
                                            <p:bg/>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0">
                                            <p:bg/>
                                          </p:spTgt>
                                        </p:tgtEl>
                                        <p:attrNameLst>
                                          <p:attrName>style.visibility</p:attrName>
                                        </p:attrNameLst>
                                      </p:cBhvr>
                                      <p:to>
                                        <p:strVal val="visible"/>
                                      </p:to>
                                    </p:set>
                                    <p:anim calcmode="lin" valueType="num">
                                      <p:cBhvr additive="base">
                                        <p:cTn id="13" dur="500" fill="hold"/>
                                        <p:tgtEl>
                                          <p:spTgt spid="10">
                                            <p:bg/>
                                          </p:spTgt>
                                        </p:tgtEl>
                                        <p:attrNameLst>
                                          <p:attrName>ppt_x</p:attrName>
                                        </p:attrNameLst>
                                      </p:cBhvr>
                                      <p:tavLst>
                                        <p:tav tm="0">
                                          <p:val>
                                            <p:strVal val="#ppt_x"/>
                                          </p:val>
                                        </p:tav>
                                        <p:tav tm="100000">
                                          <p:val>
                                            <p:strVal val="#ppt_x"/>
                                          </p:val>
                                        </p:tav>
                                      </p:tavLst>
                                    </p:anim>
                                    <p:anim calcmode="lin" valueType="num">
                                      <p:cBhvr additive="base">
                                        <p:cTn id="14" dur="500" fill="hold"/>
                                        <p:tgtEl>
                                          <p:spTgt spid="10">
                                            <p:bg/>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1" fill="hold" grpId="0" nodeType="clickEffect">
                                  <p:stCondLst>
                                    <p:cond delay="0"/>
                                  </p:stCondLst>
                                  <p:childTnLst>
                                    <p:set>
                                      <p:cBhvr>
                                        <p:cTn id="18" dur="1" fill="hold">
                                          <p:stCondLst>
                                            <p:cond delay="0"/>
                                          </p:stCondLst>
                                        </p:cTn>
                                        <p:tgtEl>
                                          <p:spTgt spid="3">
                                            <p:txEl>
                                              <p:pRg st="0" end="0"/>
                                            </p:txEl>
                                          </p:spTgt>
                                        </p:tgtEl>
                                        <p:attrNameLst>
                                          <p:attrName>style.visibility</p:attrName>
                                        </p:attrNameLst>
                                      </p:cBhvr>
                                      <p:to>
                                        <p:strVal val="visible"/>
                                      </p:to>
                                    </p:set>
                                    <p:animEffect transition="in" filter="wipe(up)">
                                      <p:cBhvr>
                                        <p:cTn id="19" dur="500"/>
                                        <p:tgtEl>
                                          <p:spTgt spid="3">
                                            <p:txEl>
                                              <p:pRg st="0" end="0"/>
                                            </p:txEl>
                                          </p:spTgt>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3">
                                            <p:txEl>
                                              <p:pRg st="1" end="1"/>
                                            </p:txEl>
                                          </p:spTgt>
                                        </p:tgtEl>
                                        <p:attrNameLst>
                                          <p:attrName>style.visibility</p:attrName>
                                        </p:attrNameLst>
                                      </p:cBhvr>
                                      <p:to>
                                        <p:strVal val="visible"/>
                                      </p:to>
                                    </p:set>
                                    <p:animEffect transition="in" filter="wipe(left)">
                                      <p:cBhvr>
                                        <p:cTn id="22" dur="500"/>
                                        <p:tgtEl>
                                          <p:spTgt spid="3">
                                            <p:txEl>
                                              <p:pRg st="1" end="1"/>
                                            </p:txEl>
                                          </p:spTgt>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Effect transition="in" filter="wipe(left)">
                                      <p:cBhvr>
                                        <p:cTn id="25" dur="500"/>
                                        <p:tgtEl>
                                          <p:spTgt spid="3">
                                            <p:txEl>
                                              <p:pRg st="2" end="2"/>
                                            </p:txEl>
                                          </p:spTgt>
                                        </p:tgtEl>
                                      </p:cBhvr>
                                    </p:animEffect>
                                  </p:childTnLst>
                                </p:cTn>
                              </p:par>
                              <p:par>
                                <p:cTn id="26" presetID="22" presetClass="entr" presetSubtype="8" fill="hold" grpId="0" nodeType="with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wipe(left)">
                                      <p:cBhvr>
                                        <p:cTn id="28"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9" grpId="0" build="p" animBg="1"/>
      <p:bldP spid="10" grpId="0" build="p" animBg="1"/>
    </p:bldLst>
  </p:timing>
</p:sld>
</file>

<file path=ppt/slides/slide5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lstStyle/>
          <a:p>
            <a:r>
              <a:rPr lang="en-US" altLang="zh-CN" dirty="0"/>
              <a:t>1946-1959  </a:t>
            </a:r>
            <a:r>
              <a:rPr lang="zh-CN" altLang="en-US" dirty="0"/>
              <a:t>第一代电子管计算机时代</a:t>
            </a:r>
          </a:p>
        </p:txBody>
      </p:sp>
      <p:sp>
        <p:nvSpPr>
          <p:cNvPr id="3" name="内容占位符 2"/>
          <p:cNvSpPr>
            <a:spLocks noGrp="1"/>
          </p:cNvSpPr>
          <p:nvPr>
            <p:ph idx="1"/>
          </p:nvPr>
        </p:nvSpPr>
        <p:spPr>
          <a:xfrm>
            <a:off x="487822" y="942764"/>
            <a:ext cx="10846485" cy="5637024"/>
          </a:xfrm>
        </p:spPr>
        <p:txBody>
          <a:bodyPr>
            <a:normAutofit fontScale="92500" lnSpcReduction="10000"/>
          </a:bodyPr>
          <a:lstStyle/>
          <a:p>
            <a:pPr marL="449263" indent="-449263">
              <a:lnSpc>
                <a:spcPct val="130000"/>
              </a:lnSpc>
            </a:pPr>
            <a:r>
              <a:rPr lang="en-US" altLang="zh-CN" sz="2400" b="1" dirty="0"/>
              <a:t>UNIVAC   </a:t>
            </a:r>
            <a:r>
              <a:rPr lang="zh-CN" altLang="en-US" sz="2400" b="1" dirty="0"/>
              <a:t>埃克特和莫克利</a:t>
            </a:r>
          </a:p>
          <a:p>
            <a:pPr lvl="1">
              <a:lnSpc>
                <a:spcPct val="130000"/>
              </a:lnSpc>
            </a:pPr>
            <a:r>
              <a:rPr lang="zh-CN" altLang="en-US" dirty="0">
                <a:latin typeface="华文新魏" pitchFamily="2" charset="-122"/>
              </a:rPr>
              <a:t>第一个进行批量生产的计算机</a:t>
            </a:r>
            <a:endParaRPr lang="en-US" altLang="zh-CN" dirty="0">
              <a:latin typeface="华文新魏" pitchFamily="2" charset="-122"/>
            </a:endParaRPr>
          </a:p>
          <a:p>
            <a:pPr lvl="1">
              <a:lnSpc>
                <a:spcPct val="130000"/>
              </a:lnSpc>
            </a:pPr>
            <a:r>
              <a:rPr lang="en-US" altLang="zh-CN" dirty="0">
                <a:latin typeface="华文新魏" pitchFamily="2" charset="-122"/>
              </a:rPr>
              <a:t>1951</a:t>
            </a:r>
            <a:r>
              <a:rPr lang="zh-CN" altLang="en-US" dirty="0">
                <a:latin typeface="华文新魏" pitchFamily="2" charset="-122"/>
              </a:rPr>
              <a:t>年，电脑开始走出实验室服务于社会与公众</a:t>
            </a:r>
            <a:endParaRPr lang="en-US" altLang="zh-CN" dirty="0">
              <a:latin typeface="华文新魏" pitchFamily="2" charset="-122"/>
            </a:endParaRPr>
          </a:p>
          <a:p>
            <a:pPr lvl="1">
              <a:lnSpc>
                <a:spcPct val="130000"/>
              </a:lnSpc>
            </a:pPr>
            <a:r>
              <a:rPr lang="en-US" altLang="zh-CN" dirty="0">
                <a:latin typeface="华文新魏" pitchFamily="2" charset="-122"/>
              </a:rPr>
              <a:t>1952</a:t>
            </a:r>
            <a:r>
              <a:rPr lang="zh-CN" altLang="en-US" dirty="0">
                <a:latin typeface="华文新魏" pitchFamily="2" charset="-122"/>
              </a:rPr>
              <a:t>年，</a:t>
            </a:r>
            <a:r>
              <a:rPr lang="en-US" altLang="zh-CN" dirty="0">
                <a:latin typeface="华文新魏" pitchFamily="2" charset="-122"/>
              </a:rPr>
              <a:t>UNIVAC</a:t>
            </a:r>
            <a:r>
              <a:rPr lang="zh-CN" altLang="en-US" dirty="0">
                <a:latin typeface="华文新魏" pitchFamily="2" charset="-122"/>
              </a:rPr>
              <a:t>因准确地预测美国总统大选结果</a:t>
            </a:r>
          </a:p>
          <a:p>
            <a:pPr marL="449263" indent="-449263">
              <a:lnSpc>
                <a:spcPct val="130000"/>
              </a:lnSpc>
            </a:pPr>
            <a:r>
              <a:rPr lang="en-US" altLang="zh-CN" sz="2400" b="1" dirty="0"/>
              <a:t>EDVAC  </a:t>
            </a:r>
            <a:r>
              <a:rPr lang="zh-CN" altLang="en-US" sz="2400" b="1" dirty="0"/>
              <a:t>冯诺依曼</a:t>
            </a:r>
          </a:p>
          <a:p>
            <a:pPr lvl="1">
              <a:lnSpc>
                <a:spcPct val="130000"/>
              </a:lnSpc>
            </a:pPr>
            <a:r>
              <a:rPr lang="en-US" altLang="zh-CN" dirty="0">
                <a:latin typeface="华文新魏" pitchFamily="2" charset="-122"/>
              </a:rPr>
              <a:t>1950</a:t>
            </a:r>
            <a:r>
              <a:rPr lang="zh-CN" altLang="en-US" dirty="0">
                <a:latin typeface="华文新魏" pitchFamily="2" charset="-122"/>
              </a:rPr>
              <a:t>问世的第一台并行计算机</a:t>
            </a:r>
            <a:r>
              <a:rPr lang="en-US" altLang="zh-CN" dirty="0">
                <a:latin typeface="华文新魏" pitchFamily="2" charset="-122"/>
              </a:rPr>
              <a:t>EDVAC</a:t>
            </a:r>
          </a:p>
          <a:p>
            <a:pPr lvl="1">
              <a:lnSpc>
                <a:spcPct val="130000"/>
              </a:lnSpc>
            </a:pPr>
            <a:r>
              <a:rPr lang="zh-CN" altLang="en-US" dirty="0">
                <a:latin typeface="华文新魏" pitchFamily="2" charset="-122"/>
              </a:rPr>
              <a:t>首次实现了冯</a:t>
            </a:r>
            <a:r>
              <a:rPr lang="en-US" altLang="zh-CN" dirty="0">
                <a:latin typeface="华文新魏" pitchFamily="2" charset="-122"/>
              </a:rPr>
              <a:t>·</a:t>
            </a:r>
            <a:r>
              <a:rPr lang="zh-CN" altLang="en-US" dirty="0">
                <a:latin typeface="华文新魏" pitchFamily="2" charset="-122"/>
              </a:rPr>
              <a:t>诺依曼的两个重要设想：存储程序和采用二进制</a:t>
            </a:r>
          </a:p>
          <a:p>
            <a:pPr marL="449263" indent="-449263">
              <a:lnSpc>
                <a:spcPct val="130000"/>
              </a:lnSpc>
            </a:pPr>
            <a:r>
              <a:rPr lang="en-US" altLang="zh-CN" sz="2400" b="1" dirty="0"/>
              <a:t>IBM  701</a:t>
            </a:r>
          </a:p>
          <a:p>
            <a:pPr lvl="1">
              <a:lnSpc>
                <a:spcPct val="130000"/>
              </a:lnSpc>
            </a:pPr>
            <a:r>
              <a:rPr lang="en-US" altLang="zh-CN" dirty="0">
                <a:latin typeface="华文新魏" pitchFamily="2" charset="-122"/>
              </a:rPr>
              <a:t>1952</a:t>
            </a:r>
            <a:r>
              <a:rPr lang="zh-CN" altLang="en-US" dirty="0">
                <a:latin typeface="华文新魏" pitchFamily="2" charset="-122"/>
              </a:rPr>
              <a:t>年</a:t>
            </a:r>
            <a:r>
              <a:rPr lang="en-US" altLang="zh-CN" dirty="0">
                <a:latin typeface="华文新魏" pitchFamily="2" charset="-122"/>
              </a:rPr>
              <a:t>IBM 701</a:t>
            </a:r>
            <a:r>
              <a:rPr lang="zh-CN" altLang="en-US" dirty="0">
                <a:latin typeface="华文新魏" pitchFamily="2" charset="-122"/>
              </a:rPr>
              <a:t>在商战中击败</a:t>
            </a:r>
            <a:r>
              <a:rPr lang="en-US" altLang="zh-CN" dirty="0">
                <a:latin typeface="华文新魏" pitchFamily="2" charset="-122"/>
              </a:rPr>
              <a:t>UNIVAC</a:t>
            </a:r>
          </a:p>
          <a:p>
            <a:pPr lvl="1">
              <a:lnSpc>
                <a:spcPct val="130000"/>
              </a:lnSpc>
            </a:pPr>
            <a:r>
              <a:rPr lang="zh-CN" altLang="en-US" dirty="0">
                <a:latin typeface="华文新魏" pitchFamily="2" charset="-122"/>
              </a:rPr>
              <a:t>使</a:t>
            </a:r>
            <a:r>
              <a:rPr lang="en-US" altLang="zh-CN" dirty="0">
                <a:latin typeface="华文新魏" pitchFamily="2" charset="-122"/>
              </a:rPr>
              <a:t>IBM</a:t>
            </a:r>
            <a:r>
              <a:rPr lang="zh-CN" altLang="en-US" dirty="0">
                <a:latin typeface="华文新魏" pitchFamily="2" charset="-122"/>
              </a:rPr>
              <a:t>实现了全面的转型，奠定</a:t>
            </a:r>
            <a:r>
              <a:rPr lang="en-US" altLang="zh-CN" dirty="0">
                <a:latin typeface="华文新魏" pitchFamily="2" charset="-122"/>
              </a:rPr>
              <a:t>IBM</a:t>
            </a:r>
            <a:r>
              <a:rPr lang="zh-CN" altLang="en-US" dirty="0">
                <a:latin typeface="华文新魏" pitchFamily="2" charset="-122"/>
              </a:rPr>
              <a:t>产业霸主地位</a:t>
            </a:r>
            <a:endParaRPr lang="en-US" altLang="zh-CN" dirty="0">
              <a:latin typeface="华文新魏" pitchFamily="2" charset="-122"/>
            </a:endParaRPr>
          </a:p>
          <a:p>
            <a:pPr lvl="1">
              <a:lnSpc>
                <a:spcPct val="130000"/>
              </a:lnSpc>
            </a:pPr>
            <a:r>
              <a:rPr lang="zh-CN" altLang="en-US" dirty="0"/>
              <a:t>负责人杰里尔</a:t>
            </a:r>
            <a:r>
              <a:rPr lang="en-US" altLang="zh-CN" dirty="0"/>
              <a:t>.</a:t>
            </a:r>
            <a:r>
              <a:rPr lang="zh-CN" altLang="en-US" dirty="0"/>
              <a:t>哈达德   纳撒尼尔</a:t>
            </a:r>
            <a:r>
              <a:rPr lang="en-US" altLang="zh-CN" dirty="0"/>
              <a:t>.</a:t>
            </a:r>
            <a:r>
              <a:rPr lang="zh-CN" altLang="en-US" dirty="0"/>
              <a:t>罗切斯特  </a:t>
            </a:r>
            <a:r>
              <a:rPr lang="en-US" altLang="zh-CN" dirty="0"/>
              <a:t>IEEE</a:t>
            </a:r>
            <a:r>
              <a:rPr lang="zh-CN" altLang="en-US" dirty="0"/>
              <a:t>先驱奖</a:t>
            </a:r>
          </a:p>
          <a:p>
            <a:endParaRPr lang="zh-CN" altLang="en-US" dirty="0"/>
          </a:p>
        </p:txBody>
      </p:sp>
      <p:pic>
        <p:nvPicPr>
          <p:cNvPr id="4" name="图片 3"/>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007545" y="5148034"/>
            <a:ext cx="1199171" cy="1202118"/>
          </a:xfrm>
          <a:prstGeom prst="rect">
            <a:avLst/>
          </a:prstGeom>
        </p:spPr>
      </p:pic>
    </p:spTree>
    <p:extLst>
      <p:ext uri="{BB962C8B-B14F-4D97-AF65-F5344CB8AC3E}">
        <p14:creationId xmlns:p14="http://schemas.microsoft.com/office/powerpoint/2010/main" val="487898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wipe(down)">
                                      <p:cBhvr>
                                        <p:cTn id="10" dur="500"/>
                                        <p:tgtEl>
                                          <p:spTgt spid="3">
                                            <p:txEl>
                                              <p:pRg st="1" end="1"/>
                                            </p:txEl>
                                          </p:spTgt>
                                        </p:tgtEl>
                                      </p:cBhvr>
                                    </p:animEffect>
                                  </p:childTnLst>
                                </p:cTn>
                              </p:par>
                              <p:par>
                                <p:cTn id="11" presetID="22" presetClass="entr" presetSubtype="4"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wipe(down)">
                                      <p:cBhvr>
                                        <p:cTn id="13" dur="500"/>
                                        <p:tgtEl>
                                          <p:spTgt spid="3">
                                            <p:txEl>
                                              <p:pRg st="2" end="2"/>
                                            </p:txEl>
                                          </p:spTgt>
                                        </p:tgtEl>
                                      </p:cBhvr>
                                    </p:animEffect>
                                  </p:childTnLst>
                                </p:cTn>
                              </p:par>
                              <p:par>
                                <p:cTn id="14" presetID="22" presetClass="entr" presetSubtype="4"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wipe(down)">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wipe(down)">
                                      <p:cBhvr>
                                        <p:cTn id="21" dur="500"/>
                                        <p:tgtEl>
                                          <p:spTgt spid="3">
                                            <p:txEl>
                                              <p:pRg st="4" end="4"/>
                                            </p:txEl>
                                          </p:spTgt>
                                        </p:tgtEl>
                                      </p:cBhvr>
                                    </p:animEffect>
                                  </p:childTnLst>
                                </p:cTn>
                              </p:par>
                              <p:par>
                                <p:cTn id="22" presetID="22" presetClass="entr" presetSubtype="4" fill="hold"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wipe(down)">
                                      <p:cBhvr>
                                        <p:cTn id="24" dur="500"/>
                                        <p:tgtEl>
                                          <p:spTgt spid="3">
                                            <p:txEl>
                                              <p:pRg st="5" end="5"/>
                                            </p:txEl>
                                          </p:spTgt>
                                        </p:tgtEl>
                                      </p:cBhvr>
                                    </p:animEffect>
                                  </p:childTnLst>
                                </p:cTn>
                              </p:par>
                              <p:par>
                                <p:cTn id="25" presetID="22" presetClass="entr" presetSubtype="4"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wipe(down)">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wipe(down)">
                                      <p:cBhvr>
                                        <p:cTn id="32" dur="500"/>
                                        <p:tgtEl>
                                          <p:spTgt spid="3">
                                            <p:txEl>
                                              <p:pRg st="7" end="7"/>
                                            </p:txEl>
                                          </p:spTgt>
                                        </p:tgtEl>
                                      </p:cBhvr>
                                    </p:animEffect>
                                  </p:childTnLst>
                                </p:cTn>
                              </p:par>
                              <p:par>
                                <p:cTn id="33" presetID="22" presetClass="entr" presetSubtype="4" fill="hold"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wipe(down)">
                                      <p:cBhvr>
                                        <p:cTn id="35" dur="500"/>
                                        <p:tgtEl>
                                          <p:spTgt spid="3">
                                            <p:txEl>
                                              <p:pRg st="8" end="8"/>
                                            </p:txEl>
                                          </p:spTgt>
                                        </p:tgtEl>
                                      </p:cBhvr>
                                    </p:animEffect>
                                  </p:childTnLst>
                                </p:cTn>
                              </p:par>
                              <p:par>
                                <p:cTn id="36" presetID="22" presetClass="entr" presetSubtype="4" fill="hold" nodeType="withEffect">
                                  <p:stCondLst>
                                    <p:cond delay="0"/>
                                  </p:stCondLst>
                                  <p:childTnLst>
                                    <p:set>
                                      <p:cBhvr>
                                        <p:cTn id="37" dur="1" fill="hold">
                                          <p:stCondLst>
                                            <p:cond delay="0"/>
                                          </p:stCondLst>
                                        </p:cTn>
                                        <p:tgtEl>
                                          <p:spTgt spid="3">
                                            <p:txEl>
                                              <p:pRg st="9" end="9"/>
                                            </p:txEl>
                                          </p:spTgt>
                                        </p:tgtEl>
                                        <p:attrNameLst>
                                          <p:attrName>style.visibility</p:attrName>
                                        </p:attrNameLst>
                                      </p:cBhvr>
                                      <p:to>
                                        <p:strVal val="visible"/>
                                      </p:to>
                                    </p:set>
                                    <p:animEffect transition="in" filter="wipe(down)">
                                      <p:cBhvr>
                                        <p:cTn id="38" dur="500"/>
                                        <p:tgtEl>
                                          <p:spTgt spid="3">
                                            <p:txEl>
                                              <p:pRg st="9" end="9"/>
                                            </p:txEl>
                                          </p:spTgt>
                                        </p:tgtEl>
                                      </p:cBhvr>
                                    </p:animEffect>
                                  </p:childTnLst>
                                </p:cTn>
                              </p:par>
                              <p:par>
                                <p:cTn id="39" presetID="22" presetClass="entr" presetSubtype="4" fill="hold" nodeType="withEffect">
                                  <p:stCondLst>
                                    <p:cond delay="0"/>
                                  </p:stCondLst>
                                  <p:childTnLst>
                                    <p:set>
                                      <p:cBhvr>
                                        <p:cTn id="40" dur="1" fill="hold">
                                          <p:stCondLst>
                                            <p:cond delay="0"/>
                                          </p:stCondLst>
                                        </p:cTn>
                                        <p:tgtEl>
                                          <p:spTgt spid="3">
                                            <p:txEl>
                                              <p:pRg st="10" end="10"/>
                                            </p:txEl>
                                          </p:spTgt>
                                        </p:tgtEl>
                                        <p:attrNameLst>
                                          <p:attrName>style.visibility</p:attrName>
                                        </p:attrNameLst>
                                      </p:cBhvr>
                                      <p:to>
                                        <p:strVal val="visible"/>
                                      </p:to>
                                    </p:set>
                                    <p:animEffect transition="in" filter="wipe(down)">
                                      <p:cBhvr>
                                        <p:cTn id="41" dur="500"/>
                                        <p:tgtEl>
                                          <p:spTgt spid="3">
                                            <p:txEl>
                                              <p:pRg st="10" end="1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4" fill="hold" nodeType="clickEffect">
                                  <p:stCondLst>
                                    <p:cond delay="0"/>
                                  </p:stCondLst>
                                  <p:childTnLst>
                                    <p:set>
                                      <p:cBhvr>
                                        <p:cTn id="45" dur="1" fill="hold">
                                          <p:stCondLst>
                                            <p:cond delay="0"/>
                                          </p:stCondLst>
                                        </p:cTn>
                                        <p:tgtEl>
                                          <p:spTgt spid="4"/>
                                        </p:tgtEl>
                                        <p:attrNameLst>
                                          <p:attrName>style.visibility</p:attrName>
                                        </p:attrNameLst>
                                      </p:cBhvr>
                                      <p:to>
                                        <p:strVal val="visible"/>
                                      </p:to>
                                    </p:set>
                                    <p:animEffect transition="in" filter="wipe(down)">
                                      <p:cBhvr>
                                        <p:cTn id="4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7" name="Rectangle 2"/>
          <p:cNvSpPr>
            <a:spLocks noGrp="1" noChangeArrowheads="1"/>
          </p:cNvSpPr>
          <p:nvPr>
            <p:ph type="title"/>
          </p:nvPr>
        </p:nvSpPr>
        <p:spPr>
          <a:xfrm>
            <a:off x="487822" y="257614"/>
            <a:ext cx="10515600" cy="617641"/>
          </a:xfrm>
        </p:spPr>
        <p:txBody>
          <a:bodyPr/>
          <a:lstStyle/>
          <a:p>
            <a:pPr eaLnBrk="1" hangingPunct="1"/>
            <a:r>
              <a:rPr lang="zh-CN" altLang="en-US" dirty="0"/>
              <a:t>存储器的出现</a:t>
            </a:r>
          </a:p>
        </p:txBody>
      </p:sp>
      <p:sp>
        <p:nvSpPr>
          <p:cNvPr id="67588" name="Rectangle 3"/>
          <p:cNvSpPr>
            <a:spLocks noGrp="1" noChangeArrowheads="1"/>
          </p:cNvSpPr>
          <p:nvPr>
            <p:ph idx="1"/>
          </p:nvPr>
        </p:nvSpPr>
        <p:spPr>
          <a:xfrm>
            <a:off x="510700" y="1499355"/>
            <a:ext cx="11419256" cy="5637024"/>
          </a:xfrm>
        </p:spPr>
        <p:txBody>
          <a:bodyPr/>
          <a:lstStyle/>
          <a:p>
            <a:pPr eaLnBrk="1" hangingPunct="1"/>
            <a:r>
              <a:rPr lang="en-US" altLang="zh-CN" dirty="0"/>
              <a:t>1949</a:t>
            </a:r>
            <a:r>
              <a:rPr lang="zh-CN" altLang="en-US" dirty="0"/>
              <a:t>年，中国移民王安发明了</a:t>
            </a:r>
            <a:r>
              <a:rPr lang="zh-CN" altLang="en-US" b="1" dirty="0">
                <a:solidFill>
                  <a:srgbClr val="1387B7"/>
                </a:solidFill>
              </a:rPr>
              <a:t>磁芯存储器</a:t>
            </a:r>
            <a:r>
              <a:rPr lang="zh-CN" altLang="en-US" dirty="0"/>
              <a:t>，</a:t>
            </a:r>
            <a:r>
              <a:rPr lang="en-US" altLang="zh-CN" dirty="0"/>
              <a:t>IBM</a:t>
            </a:r>
            <a:r>
              <a:rPr lang="zh-CN" altLang="en-US" dirty="0"/>
              <a:t>于</a:t>
            </a:r>
            <a:r>
              <a:rPr lang="en-US" altLang="zh-CN" dirty="0"/>
              <a:t>1956</a:t>
            </a:r>
            <a:r>
              <a:rPr lang="zh-CN" altLang="en-US" dirty="0"/>
              <a:t>年购买该专利</a:t>
            </a:r>
          </a:p>
        </p:txBody>
      </p:sp>
      <p:pic>
        <p:nvPicPr>
          <p:cNvPr id="67595" name="Picture 6" descr="2-16"/>
          <p:cNvPicPr>
            <a:picLocks noChangeAspect="1" noChangeArrowheads="1"/>
          </p:cNvPicPr>
          <p:nvPr/>
        </p:nvPicPr>
        <p:blipFill>
          <a:blip r:embed="rId3" cstate="print"/>
          <a:srcRect/>
          <a:stretch>
            <a:fillRect/>
          </a:stretch>
        </p:blipFill>
        <p:spPr bwMode="auto">
          <a:xfrm>
            <a:off x="4541474" y="2314954"/>
            <a:ext cx="3409652" cy="2955219"/>
          </a:xfrm>
          <a:prstGeom prst="rect">
            <a:avLst/>
          </a:prstGeom>
          <a:solidFill>
            <a:schemeClr val="bg1"/>
          </a:solidFill>
          <a:ln w="25400">
            <a:solidFill>
              <a:schemeClr val="accent2">
                <a:lumMod val="75000"/>
              </a:schemeClr>
            </a:solidFill>
            <a:miter lim="800000"/>
            <a:headEnd/>
            <a:tailEnd/>
          </a:ln>
        </p:spPr>
      </p:pic>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88345" y="2276044"/>
            <a:ext cx="3592955" cy="2994129"/>
          </a:xfrm>
          <a:prstGeom prst="rect">
            <a:avLst/>
          </a:prstGeom>
        </p:spPr>
      </p:pic>
      <p:pic>
        <p:nvPicPr>
          <p:cNvPr id="3" name="图片 2">
            <a:extLst>
              <a:ext uri="{FF2B5EF4-FFF2-40B4-BE49-F238E27FC236}">
                <a16:creationId xmlns:a16="http://schemas.microsoft.com/office/drawing/2014/main" id="{E2C55D43-D4F8-4609-9FA3-1CCE59C9F9D4}"/>
              </a:ext>
            </a:extLst>
          </p:cNvPr>
          <p:cNvPicPr>
            <a:picLocks noChangeAspect="1"/>
          </p:cNvPicPr>
          <p:nvPr/>
        </p:nvPicPr>
        <p:blipFill>
          <a:blip r:embed="rId5"/>
          <a:stretch>
            <a:fillRect/>
          </a:stretch>
        </p:blipFill>
        <p:spPr>
          <a:xfrm>
            <a:off x="630517" y="2314954"/>
            <a:ext cx="3816352" cy="2995349"/>
          </a:xfrm>
          <a:prstGeom prst="rect">
            <a:avLst/>
          </a:prstGeom>
        </p:spPr>
      </p:pic>
      <p:sp>
        <p:nvSpPr>
          <p:cNvPr id="5" name="文本框 4">
            <a:extLst>
              <a:ext uri="{FF2B5EF4-FFF2-40B4-BE49-F238E27FC236}">
                <a16:creationId xmlns:a16="http://schemas.microsoft.com/office/drawing/2014/main" id="{DA6460CD-CBF0-48C8-AA9C-B7F2C6862B4D}"/>
              </a:ext>
            </a:extLst>
          </p:cNvPr>
          <p:cNvSpPr txBox="1"/>
          <p:nvPr/>
        </p:nvSpPr>
        <p:spPr>
          <a:xfrm>
            <a:off x="5494010" y="5369080"/>
            <a:ext cx="1723549" cy="461665"/>
          </a:xfrm>
          <a:prstGeom prst="rect">
            <a:avLst/>
          </a:prstGeom>
          <a:noFill/>
        </p:spPr>
        <p:txBody>
          <a:bodyPr wrap="none" rtlCol="0">
            <a:spAutoFit/>
          </a:bodyPr>
          <a:lstStyle/>
          <a:p>
            <a:r>
              <a:rPr lang="zh-CN" altLang="en-US" sz="2400" b="1" dirty="0">
                <a:solidFill>
                  <a:srgbClr val="18978B"/>
                </a:solidFill>
                <a:latin typeface="微软雅黑" panose="020B0503020204020204" pitchFamily="34" charset="-122"/>
                <a:ea typeface="微软雅黑" panose="020B0503020204020204" pitchFamily="34" charset="-122"/>
              </a:rPr>
              <a:t>磁芯存储器</a:t>
            </a:r>
          </a:p>
        </p:txBody>
      </p:sp>
      <p:sp>
        <p:nvSpPr>
          <p:cNvPr id="9" name="文本框 8">
            <a:extLst>
              <a:ext uri="{FF2B5EF4-FFF2-40B4-BE49-F238E27FC236}">
                <a16:creationId xmlns:a16="http://schemas.microsoft.com/office/drawing/2014/main" id="{C0021E0B-E01C-4668-8C52-B347EF7092F1}"/>
              </a:ext>
            </a:extLst>
          </p:cNvPr>
          <p:cNvSpPr txBox="1"/>
          <p:nvPr/>
        </p:nvSpPr>
        <p:spPr>
          <a:xfrm>
            <a:off x="1708150" y="5369080"/>
            <a:ext cx="1723549" cy="461665"/>
          </a:xfrm>
          <a:prstGeom prst="rect">
            <a:avLst/>
          </a:prstGeom>
          <a:noFill/>
        </p:spPr>
        <p:txBody>
          <a:bodyPr wrap="none" rtlCol="0">
            <a:spAutoFit/>
          </a:bodyPr>
          <a:lstStyle/>
          <a:p>
            <a:r>
              <a:rPr lang="zh-CN" altLang="en-US" sz="2400" b="1" dirty="0">
                <a:solidFill>
                  <a:srgbClr val="18978B"/>
                </a:solidFill>
                <a:latin typeface="微软雅黑" panose="020B0503020204020204" pitchFamily="34" charset="-122"/>
                <a:ea typeface="微软雅黑" panose="020B0503020204020204" pitchFamily="34" charset="-122"/>
              </a:rPr>
              <a:t>水银延迟线</a:t>
            </a:r>
          </a:p>
        </p:txBody>
      </p:sp>
      <p:sp>
        <p:nvSpPr>
          <p:cNvPr id="10" name="文本框 9">
            <a:extLst>
              <a:ext uri="{FF2B5EF4-FFF2-40B4-BE49-F238E27FC236}">
                <a16:creationId xmlns:a16="http://schemas.microsoft.com/office/drawing/2014/main" id="{C4CB2B8C-777D-4FB0-8069-6C62CBE37A73}"/>
              </a:ext>
            </a:extLst>
          </p:cNvPr>
          <p:cNvSpPr txBox="1"/>
          <p:nvPr/>
        </p:nvSpPr>
        <p:spPr>
          <a:xfrm>
            <a:off x="9686272" y="5369080"/>
            <a:ext cx="800219" cy="461665"/>
          </a:xfrm>
          <a:prstGeom prst="rect">
            <a:avLst/>
          </a:prstGeom>
          <a:noFill/>
        </p:spPr>
        <p:txBody>
          <a:bodyPr wrap="none" rtlCol="0">
            <a:spAutoFit/>
          </a:bodyPr>
          <a:lstStyle/>
          <a:p>
            <a:r>
              <a:rPr lang="zh-CN" altLang="en-US" sz="2400" b="1" dirty="0">
                <a:solidFill>
                  <a:srgbClr val="18978B"/>
                </a:solidFill>
                <a:latin typeface="微软雅黑" panose="020B0503020204020204" pitchFamily="34" charset="-122"/>
                <a:ea typeface="微软雅黑" panose="020B0503020204020204" pitchFamily="34" charset="-122"/>
              </a:rPr>
              <a:t>王安</a:t>
            </a:r>
          </a:p>
        </p:txBody>
      </p:sp>
    </p:spTree>
    <p:extLst>
      <p:ext uri="{BB962C8B-B14F-4D97-AF65-F5344CB8AC3E}">
        <p14:creationId xmlns:p14="http://schemas.microsoft.com/office/powerpoint/2010/main" val="96356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67595"/>
                                        </p:tgtEl>
                                        <p:attrNameLst>
                                          <p:attrName>style.visibility</p:attrName>
                                        </p:attrNameLst>
                                      </p:cBhvr>
                                      <p:to>
                                        <p:strVal val="visible"/>
                                      </p:to>
                                    </p:set>
                                    <p:animEffect transition="in" filter="wipe(down)">
                                      <p:cBhvr>
                                        <p:cTn id="12" dur="500"/>
                                        <p:tgtEl>
                                          <p:spTgt spid="675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8611" name="Rectangle 2"/>
          <p:cNvSpPr>
            <a:spLocks noGrp="1" noChangeArrowheads="1"/>
          </p:cNvSpPr>
          <p:nvPr>
            <p:ph type="title"/>
          </p:nvPr>
        </p:nvSpPr>
        <p:spPr>
          <a:xfrm>
            <a:off x="487822" y="257614"/>
            <a:ext cx="10515600" cy="617641"/>
          </a:xfrm>
        </p:spPr>
        <p:txBody>
          <a:bodyPr/>
          <a:lstStyle/>
          <a:p>
            <a:pPr eaLnBrk="1" hangingPunct="1"/>
            <a:r>
              <a:rPr lang="zh-CN" altLang="en-US"/>
              <a:t>比尔</a:t>
            </a:r>
            <a:r>
              <a:rPr lang="en-US" altLang="zh-CN">
                <a:latin typeface="Arial" charset="0"/>
              </a:rPr>
              <a:t>·</a:t>
            </a:r>
            <a:r>
              <a:rPr lang="zh-CN" altLang="en-US"/>
              <a:t>盖茨曾说过</a:t>
            </a:r>
          </a:p>
        </p:txBody>
      </p:sp>
      <p:sp>
        <p:nvSpPr>
          <p:cNvPr id="68612" name="Rectangle 3"/>
          <p:cNvSpPr>
            <a:spLocks noGrp="1" noChangeArrowheads="1"/>
          </p:cNvSpPr>
          <p:nvPr>
            <p:ph idx="1"/>
          </p:nvPr>
        </p:nvSpPr>
        <p:spPr>
          <a:xfrm>
            <a:off x="627321" y="1008112"/>
            <a:ext cx="11153553" cy="3429000"/>
          </a:xfrm>
        </p:spPr>
        <p:txBody>
          <a:bodyPr/>
          <a:lstStyle/>
          <a:p>
            <a:pPr eaLnBrk="1" hangingPunct="1"/>
            <a:r>
              <a:rPr lang="zh-CN" altLang="en-US" dirty="0"/>
              <a:t>如果在</a:t>
            </a:r>
            <a:r>
              <a:rPr lang="en-US" altLang="zh-CN" dirty="0"/>
              <a:t>80</a:t>
            </a:r>
            <a:r>
              <a:rPr lang="zh-CN" altLang="en-US" dirty="0"/>
              <a:t>年代那位</a:t>
            </a:r>
            <a:r>
              <a:rPr lang="zh-CN" altLang="en-US" dirty="0">
                <a:latin typeface="宋体" pitchFamily="2" charset="-122"/>
              </a:rPr>
              <a:t>“</a:t>
            </a:r>
            <a:r>
              <a:rPr lang="zh-CN" altLang="en-US" dirty="0">
                <a:solidFill>
                  <a:srgbClr val="18978B"/>
                </a:solidFill>
              </a:rPr>
              <a:t>眼光远大的工程师</a:t>
            </a:r>
            <a:r>
              <a:rPr lang="zh-CN" altLang="en-US" dirty="0">
                <a:latin typeface="宋体" pitchFamily="2" charset="-122"/>
              </a:rPr>
              <a:t>”</a:t>
            </a:r>
            <a:r>
              <a:rPr lang="zh-CN" altLang="en-US" dirty="0"/>
              <a:t>没有贻误战机的话，今天可能就没有什么微软公司了。</a:t>
            </a:r>
            <a:r>
              <a:rPr lang="zh-CN" altLang="en-US" dirty="0">
                <a:latin typeface="宋体" pitchFamily="2" charset="-122"/>
              </a:rPr>
              <a:t>“</a:t>
            </a:r>
            <a:r>
              <a:rPr lang="zh-CN" altLang="en-US" dirty="0"/>
              <a:t>我可能就在某个地方成了一位数学家，或一位律师，而我少年时代在个人计算机方面的迷恋 只会成为我个人的某种遥远的回忆。</a:t>
            </a:r>
            <a:r>
              <a:rPr lang="zh-CN" altLang="en-US" dirty="0">
                <a:latin typeface="宋体" pitchFamily="2" charset="-122"/>
              </a:rPr>
              <a:t>”</a:t>
            </a:r>
            <a:r>
              <a:rPr lang="zh-CN" altLang="en-US" dirty="0"/>
              <a:t> </a:t>
            </a: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64717" y="2807758"/>
            <a:ext cx="3462104" cy="3524422"/>
          </a:xfrm>
          <a:prstGeom prst="rect">
            <a:avLst/>
          </a:prstGeom>
        </p:spPr>
      </p:pic>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31262" y="3747310"/>
            <a:ext cx="4764738" cy="2584870"/>
          </a:xfrm>
          <a:prstGeom prst="rect">
            <a:avLst/>
          </a:prstGeom>
        </p:spPr>
      </p:pic>
    </p:spTree>
    <p:extLst>
      <p:ext uri="{BB962C8B-B14F-4D97-AF65-F5344CB8AC3E}">
        <p14:creationId xmlns:p14="http://schemas.microsoft.com/office/powerpoint/2010/main" val="2840666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par>
                                <p:cTn id="8" presetID="22" presetClass="entr" presetSubtype="4"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down)">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5" name="Rectangle 2"/>
          <p:cNvSpPr>
            <a:spLocks noGrp="1" noChangeArrowheads="1"/>
          </p:cNvSpPr>
          <p:nvPr>
            <p:ph type="title"/>
          </p:nvPr>
        </p:nvSpPr>
        <p:spPr>
          <a:xfrm>
            <a:off x="487822" y="257614"/>
            <a:ext cx="10515600" cy="617641"/>
          </a:xfrm>
        </p:spPr>
        <p:txBody>
          <a:bodyPr/>
          <a:lstStyle/>
          <a:p>
            <a:pPr eaLnBrk="1" hangingPunct="1"/>
            <a:r>
              <a:rPr lang="zh-CN" altLang="en-US" dirty="0"/>
              <a:t>高级语言的出现</a:t>
            </a:r>
          </a:p>
        </p:txBody>
      </p:sp>
      <p:sp>
        <p:nvSpPr>
          <p:cNvPr id="69636" name="Rectangle 3"/>
          <p:cNvSpPr>
            <a:spLocks noGrp="1" noChangeArrowheads="1"/>
          </p:cNvSpPr>
          <p:nvPr>
            <p:ph idx="1"/>
          </p:nvPr>
        </p:nvSpPr>
        <p:spPr/>
        <p:txBody>
          <a:bodyPr/>
          <a:lstStyle/>
          <a:p>
            <a:pPr eaLnBrk="1" hangingPunct="1"/>
            <a:r>
              <a:rPr lang="en-US" altLang="zh-CN" dirty="0"/>
              <a:t>1955</a:t>
            </a:r>
            <a:r>
              <a:rPr lang="zh-CN" altLang="en-US" dirty="0"/>
              <a:t>年，</a:t>
            </a:r>
            <a:r>
              <a:rPr lang="en-US" altLang="zh-CN" dirty="0"/>
              <a:t>IBM</a:t>
            </a:r>
            <a:r>
              <a:rPr lang="zh-CN" altLang="en-US" dirty="0"/>
              <a:t>公司的</a:t>
            </a:r>
            <a:r>
              <a:rPr lang="zh-CN" altLang="en-US" b="1" dirty="0">
                <a:solidFill>
                  <a:srgbClr val="0E7C7F"/>
                </a:solidFill>
              </a:rPr>
              <a:t>巴克斯</a:t>
            </a:r>
            <a:r>
              <a:rPr lang="zh-CN" altLang="en-US" dirty="0"/>
              <a:t>研制成功第一个高级程序语言</a:t>
            </a:r>
            <a:r>
              <a:rPr lang="en-US" altLang="zh-CN" b="1" dirty="0">
                <a:solidFill>
                  <a:srgbClr val="0E7C7F"/>
                </a:solidFill>
              </a:rPr>
              <a:t>FORTRAN</a:t>
            </a:r>
            <a:r>
              <a:rPr lang="zh-CN" altLang="en-US" dirty="0"/>
              <a:t>，它被广泛用于科学计算。</a:t>
            </a:r>
          </a:p>
        </p:txBody>
      </p:sp>
      <p:pic>
        <p:nvPicPr>
          <p:cNvPr id="8" name="图片 7"/>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567657" y="4387608"/>
            <a:ext cx="1523883" cy="1527628"/>
          </a:xfrm>
          <a:prstGeom prst="rect">
            <a:avLst/>
          </a:prstGeom>
        </p:spPr>
      </p:pic>
      <p:pic>
        <p:nvPicPr>
          <p:cNvPr id="9" name="图片 8"/>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341790" y="2572452"/>
            <a:ext cx="1975619" cy="1340549"/>
          </a:xfrm>
          <a:prstGeom prst="rect">
            <a:avLst/>
          </a:prstGeom>
        </p:spPr>
      </p:pic>
      <p:pic>
        <p:nvPicPr>
          <p:cNvPr id="3" name="图片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74591" y="2382514"/>
            <a:ext cx="2403810" cy="3760622"/>
          </a:xfrm>
          <a:prstGeom prst="rect">
            <a:avLst/>
          </a:prstGeom>
        </p:spPr>
      </p:pic>
      <p:pic>
        <p:nvPicPr>
          <p:cNvPr id="4" name="图片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49115" y="2382514"/>
            <a:ext cx="2688398" cy="3720112"/>
          </a:xfrm>
          <a:prstGeom prst="rect">
            <a:avLst/>
          </a:prstGeom>
        </p:spPr>
      </p:pic>
    </p:spTree>
    <p:extLst>
      <p:ext uri="{BB962C8B-B14F-4D97-AF65-F5344CB8AC3E}">
        <p14:creationId xmlns:p14="http://schemas.microsoft.com/office/powerpoint/2010/main" val="4057590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par>
                                <p:cTn id="8" presetID="22" presetClass="entr" presetSubtype="4"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down)">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ipe(down)">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8"/>
                                        </p:tgtEl>
                                        <p:attrNameLst>
                                          <p:attrName>style.visibility</p:attrName>
                                        </p:attrNameLst>
                                      </p:cBhvr>
                                      <p:to>
                                        <p:strVal val="visible"/>
                                      </p:to>
                                    </p:set>
                                    <p:anim calcmode="lin" valueType="num">
                                      <p:cBhvr additive="base">
                                        <p:cTn id="20" dur="500" fill="hold"/>
                                        <p:tgtEl>
                                          <p:spTgt spid="8"/>
                                        </p:tgtEl>
                                        <p:attrNameLst>
                                          <p:attrName>ppt_x</p:attrName>
                                        </p:attrNameLst>
                                      </p:cBhvr>
                                      <p:tavLst>
                                        <p:tav tm="0">
                                          <p:val>
                                            <p:strVal val="#ppt_x"/>
                                          </p:val>
                                        </p:tav>
                                        <p:tav tm="100000">
                                          <p:val>
                                            <p:strVal val="#ppt_x"/>
                                          </p:val>
                                        </p:tav>
                                      </p:tavLst>
                                    </p:anim>
                                    <p:anim calcmode="lin" valueType="num">
                                      <p:cBhvr additive="base">
                                        <p:cTn id="21"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9" name="Rectangle 2"/>
          <p:cNvSpPr>
            <a:spLocks noGrp="1" noChangeArrowheads="1"/>
          </p:cNvSpPr>
          <p:nvPr>
            <p:ph type="title"/>
          </p:nvPr>
        </p:nvSpPr>
        <p:spPr>
          <a:xfrm>
            <a:off x="487822" y="257614"/>
            <a:ext cx="10515600" cy="617641"/>
          </a:xfrm>
        </p:spPr>
        <p:txBody>
          <a:bodyPr/>
          <a:lstStyle/>
          <a:p>
            <a:pPr eaLnBrk="1" hangingPunct="1"/>
            <a:r>
              <a:rPr lang="en-US" altLang="zh-CN" dirty="0"/>
              <a:t>1959-1964 </a:t>
            </a:r>
            <a:r>
              <a:rPr lang="zh-CN" altLang="en-US" dirty="0"/>
              <a:t>晶体管造就第二代计算机</a:t>
            </a:r>
          </a:p>
        </p:txBody>
      </p:sp>
      <p:sp>
        <p:nvSpPr>
          <p:cNvPr id="70660" name="Rectangle 3"/>
          <p:cNvSpPr>
            <a:spLocks noGrp="1" noChangeArrowheads="1"/>
          </p:cNvSpPr>
          <p:nvPr>
            <p:ph idx="1"/>
          </p:nvPr>
        </p:nvSpPr>
        <p:spPr>
          <a:xfrm>
            <a:off x="487822" y="980729"/>
            <a:ext cx="11027238" cy="4530725"/>
          </a:xfrm>
        </p:spPr>
        <p:txBody>
          <a:bodyPr/>
          <a:lstStyle/>
          <a:p>
            <a:pPr eaLnBrk="1" hangingPunct="1"/>
            <a:r>
              <a:rPr lang="en-US" altLang="zh-CN" dirty="0">
                <a:latin typeface="华文新魏" pitchFamily="2" charset="-122"/>
              </a:rPr>
              <a:t>1947</a:t>
            </a:r>
            <a:r>
              <a:rPr lang="zh-CN" altLang="en-US" dirty="0">
                <a:latin typeface="华文新魏" pitchFamily="2" charset="-122"/>
              </a:rPr>
              <a:t>年，贝尔实验室肖克莱、巴丁、布拉顿发明</a:t>
            </a:r>
            <a:r>
              <a:rPr lang="zh-CN" altLang="en-US" dirty="0">
                <a:solidFill>
                  <a:srgbClr val="18978B"/>
                </a:solidFill>
                <a:latin typeface="华文新魏" pitchFamily="2" charset="-122"/>
              </a:rPr>
              <a:t>点触型晶体管</a:t>
            </a:r>
            <a:r>
              <a:rPr lang="zh-CN" altLang="en-US" dirty="0">
                <a:latin typeface="华文新魏" pitchFamily="2" charset="-122"/>
              </a:rPr>
              <a:t>；</a:t>
            </a:r>
            <a:r>
              <a:rPr lang="en-US" altLang="zh-CN" dirty="0">
                <a:latin typeface="华文新魏" pitchFamily="2" charset="-122"/>
              </a:rPr>
              <a:t>1950</a:t>
            </a:r>
            <a:r>
              <a:rPr lang="zh-CN" altLang="en-US" dirty="0">
                <a:latin typeface="华文新魏" pitchFamily="2" charset="-122"/>
              </a:rPr>
              <a:t>年又发明了</a:t>
            </a:r>
            <a:r>
              <a:rPr lang="zh-CN" altLang="en-US" dirty="0">
                <a:solidFill>
                  <a:srgbClr val="18978B"/>
                </a:solidFill>
                <a:latin typeface="华文新魏" pitchFamily="2" charset="-122"/>
              </a:rPr>
              <a:t>面结型晶体管</a:t>
            </a:r>
            <a:r>
              <a:rPr lang="zh-CN" altLang="en-US" dirty="0">
                <a:latin typeface="华文新魏" pitchFamily="2" charset="-122"/>
              </a:rPr>
              <a:t>。</a:t>
            </a:r>
          </a:p>
          <a:p>
            <a:pPr eaLnBrk="1" hangingPunct="1"/>
            <a:r>
              <a:rPr lang="zh-CN" altLang="en-US" dirty="0">
                <a:latin typeface="华文新魏" pitchFamily="2" charset="-122"/>
              </a:rPr>
              <a:t>晶体管体积小、重量轻、寿命长、发热少、功耗低，电子线路结构大大改观，运算速度大幅提高。</a:t>
            </a:r>
          </a:p>
          <a:p>
            <a:pPr eaLnBrk="1" hangingPunct="1"/>
            <a:r>
              <a:rPr lang="zh-CN" altLang="en-US" b="1" dirty="0">
                <a:solidFill>
                  <a:srgbClr val="18978B"/>
                </a:solidFill>
                <a:latin typeface="华文新魏" pitchFamily="2" charset="-122"/>
              </a:rPr>
              <a:t>肖克莱</a:t>
            </a:r>
            <a:r>
              <a:rPr lang="zh-CN" altLang="en-US" dirty="0">
                <a:latin typeface="华文新魏" pitchFamily="2" charset="-122"/>
              </a:rPr>
              <a:t>（左）、巴丁（中）、布拉顿（右）于</a:t>
            </a:r>
            <a:r>
              <a:rPr lang="en-US" altLang="zh-CN" dirty="0">
                <a:latin typeface="华文新魏" pitchFamily="2" charset="-122"/>
              </a:rPr>
              <a:t>1956</a:t>
            </a:r>
            <a:r>
              <a:rPr lang="zh-CN" altLang="en-US" dirty="0">
                <a:latin typeface="华文新魏" pitchFamily="2" charset="-122"/>
              </a:rPr>
              <a:t>年共同获得诺贝尔物理学奖。</a:t>
            </a:r>
          </a:p>
        </p:txBody>
      </p:sp>
      <p:pic>
        <p:nvPicPr>
          <p:cNvPr id="70661" name="Picture 4" descr="2-21"/>
          <p:cNvPicPr>
            <a:picLocks noChangeAspect="1" noChangeArrowheads="1"/>
          </p:cNvPicPr>
          <p:nvPr/>
        </p:nvPicPr>
        <p:blipFill>
          <a:blip r:embed="rId3" cstate="print"/>
          <a:srcRect/>
          <a:stretch>
            <a:fillRect/>
          </a:stretch>
        </p:blipFill>
        <p:spPr bwMode="auto">
          <a:xfrm>
            <a:off x="4792597" y="4351970"/>
            <a:ext cx="3240088" cy="1522413"/>
          </a:xfrm>
          <a:prstGeom prst="rect">
            <a:avLst/>
          </a:prstGeom>
          <a:noFill/>
          <a:ln w="25400">
            <a:solidFill>
              <a:srgbClr val="FF6600"/>
            </a:solidFill>
            <a:miter lim="800000"/>
            <a:headEnd/>
            <a:tailEnd/>
          </a:ln>
        </p:spPr>
      </p:pic>
      <p:grpSp>
        <p:nvGrpSpPr>
          <p:cNvPr id="2" name="Group 5"/>
          <p:cNvGrpSpPr>
            <a:grpSpLocks/>
          </p:cNvGrpSpPr>
          <p:nvPr/>
        </p:nvGrpSpPr>
        <p:grpSpPr bwMode="auto">
          <a:xfrm>
            <a:off x="2128301" y="4483434"/>
            <a:ext cx="2058988" cy="1295400"/>
            <a:chOff x="576" y="3024"/>
            <a:chExt cx="1297" cy="816"/>
          </a:xfrm>
        </p:grpSpPr>
        <p:pic>
          <p:nvPicPr>
            <p:cNvPr id="70663" name="Picture 6"/>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576" y="3024"/>
              <a:ext cx="447" cy="816"/>
            </a:xfrm>
            <a:prstGeom prst="rect">
              <a:avLst/>
            </a:prstGeom>
            <a:noFill/>
            <a:ln w="9525">
              <a:noFill/>
              <a:miter lim="800000"/>
              <a:headEnd/>
              <a:tailEnd/>
            </a:ln>
          </p:spPr>
        </p:pic>
        <p:pic>
          <p:nvPicPr>
            <p:cNvPr id="70664" name="Picture 7"/>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1536" y="3072"/>
              <a:ext cx="337" cy="768"/>
            </a:xfrm>
            <a:prstGeom prst="rect">
              <a:avLst/>
            </a:prstGeom>
            <a:noFill/>
            <a:ln w="9525">
              <a:noFill/>
              <a:miter lim="800000"/>
              <a:headEnd/>
              <a:tailEnd/>
            </a:ln>
          </p:spPr>
        </p:pic>
        <p:sp>
          <p:nvSpPr>
            <p:cNvPr id="70665" name="Line 8"/>
            <p:cNvSpPr>
              <a:spLocks noChangeShapeType="1"/>
            </p:cNvSpPr>
            <p:nvPr/>
          </p:nvSpPr>
          <p:spPr bwMode="auto">
            <a:xfrm>
              <a:off x="1056" y="3360"/>
              <a:ext cx="432" cy="0"/>
            </a:xfrm>
            <a:prstGeom prst="line">
              <a:avLst/>
            </a:prstGeom>
            <a:noFill/>
            <a:ln w="57150">
              <a:solidFill>
                <a:schemeClr val="tx1"/>
              </a:solidFill>
              <a:round/>
              <a:headEnd/>
              <a:tailEnd type="triangle" w="med" len="med"/>
            </a:ln>
          </p:spPr>
          <p:txBody>
            <a:bodyPr/>
            <a:lstStyle/>
            <a:p>
              <a:pPr algn="r" fontAlgn="base">
                <a:spcBef>
                  <a:spcPct val="0"/>
                </a:spcBef>
                <a:spcAft>
                  <a:spcPct val="0"/>
                </a:spcAft>
              </a:pPr>
              <a:endParaRPr lang="zh-CN" altLang="en-US" i="1">
                <a:solidFill>
                  <a:srgbClr val="000000"/>
                </a:solidFill>
                <a:latin typeface="Arial" pitchFamily="34" charset="0"/>
                <a:ea typeface="华文细黑" pitchFamily="2" charset="-122"/>
              </a:endParaRPr>
            </a:p>
          </p:txBody>
        </p:sp>
      </p:grpSp>
      <p:pic>
        <p:nvPicPr>
          <p:cNvPr id="10" name="图片 9"/>
          <p:cNvPicPr>
            <a:picLocks noChangeAspect="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492064" y="4351969"/>
            <a:ext cx="1522413" cy="1522413"/>
          </a:xfrm>
          <a:prstGeom prst="rect">
            <a:avLst/>
          </a:prstGeom>
        </p:spPr>
      </p:pic>
    </p:spTree>
    <p:extLst>
      <p:ext uri="{BB962C8B-B14F-4D97-AF65-F5344CB8AC3E}">
        <p14:creationId xmlns:p14="http://schemas.microsoft.com/office/powerpoint/2010/main" val="2343062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70661"/>
                                        </p:tgtEl>
                                        <p:attrNameLst>
                                          <p:attrName>style.visibility</p:attrName>
                                        </p:attrNameLst>
                                      </p:cBhvr>
                                      <p:to>
                                        <p:strVal val="visible"/>
                                      </p:to>
                                    </p:set>
                                    <p:animEffect transition="in" filter="wipe(down)">
                                      <p:cBhvr>
                                        <p:cTn id="7" dur="500"/>
                                        <p:tgtEl>
                                          <p:spTgt spid="70661"/>
                                        </p:tgtEl>
                                      </p:cBhvr>
                                    </p:animEffect>
                                  </p:childTnLst>
                                </p:cTn>
                              </p:par>
                              <p:par>
                                <p:cTn id="8" presetID="22" presetClass="entr" presetSubtype="4"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wipe(down)">
                                      <p:cBhvr>
                                        <p:cTn id="10" dur="500"/>
                                        <p:tgtEl>
                                          <p:spTgt spid="2"/>
                                        </p:tgtEl>
                                      </p:cBhvr>
                                    </p:animEffect>
                                  </p:childTnLst>
                                </p:cTn>
                              </p:par>
                              <p:par>
                                <p:cTn id="11" presetID="22" presetClass="entr" presetSubtype="4"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wipe(down)">
                                      <p:cBhvr>
                                        <p:cTn id="1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lstStyle/>
          <a:p>
            <a:r>
              <a:rPr lang="zh-CN" altLang="en-US" dirty="0"/>
              <a:t>八叛逆</a:t>
            </a:r>
          </a:p>
        </p:txBody>
      </p:sp>
      <p:pic>
        <p:nvPicPr>
          <p:cNvPr id="5" name="内容占位符 4"/>
          <p:cNvPicPr>
            <a:picLocks noGrp="1" noChangeAspect="1"/>
          </p:cNvPicPr>
          <p:nvPr>
            <p:ph idx="1"/>
          </p:nvPr>
        </p:nvPicPr>
        <p:blipFill rotWithShape="1">
          <a:blip r:embed="rId3">
            <a:extLst>
              <a:ext uri="{28A0092B-C50C-407E-A947-70E740481C1C}">
                <a14:useLocalDpi xmlns:a14="http://schemas.microsoft.com/office/drawing/2010/main" val="0"/>
              </a:ext>
            </a:extLst>
          </a:blip>
          <a:srcRect l="668" t="10658" b="2632"/>
          <a:stretch/>
        </p:blipFill>
        <p:spPr>
          <a:xfrm>
            <a:off x="487822" y="840468"/>
            <a:ext cx="7514500" cy="4912623"/>
          </a:xfrm>
        </p:spPr>
      </p:pic>
      <p:sp>
        <p:nvSpPr>
          <p:cNvPr id="3" name="矩形 2">
            <a:extLst>
              <a:ext uri="{FF2B5EF4-FFF2-40B4-BE49-F238E27FC236}">
                <a16:creationId xmlns:a16="http://schemas.microsoft.com/office/drawing/2014/main" id="{4B5F22C6-0703-495A-AC91-0BC996F91CA2}"/>
              </a:ext>
            </a:extLst>
          </p:cNvPr>
          <p:cNvSpPr/>
          <p:nvPr/>
        </p:nvSpPr>
        <p:spPr>
          <a:xfrm>
            <a:off x="487822" y="5753090"/>
            <a:ext cx="11275943" cy="923330"/>
          </a:xfrm>
          <a:prstGeom prst="rect">
            <a:avLst/>
          </a:prstGeom>
        </p:spPr>
        <p:txBody>
          <a:bodyPr wrap="square">
            <a:spAutoFit/>
          </a:bodyPr>
          <a:lstStyle/>
          <a:p>
            <a:r>
              <a:rPr lang="zh-CN" altLang="en-US" b="1" dirty="0">
                <a:solidFill>
                  <a:srgbClr val="18978B"/>
                </a:solidFill>
                <a:latin typeface="微软雅黑" panose="020B0503020204020204" pitchFamily="34" charset="-122"/>
                <a:ea typeface="微软雅黑" panose="020B0503020204020204" pitchFamily="34" charset="-122"/>
              </a:rPr>
              <a:t>罗伯特</a:t>
            </a:r>
            <a:r>
              <a:rPr lang="en-US" altLang="zh-CN" b="1" dirty="0">
                <a:solidFill>
                  <a:srgbClr val="18978B"/>
                </a:solidFill>
                <a:latin typeface="微软雅黑" panose="020B0503020204020204" pitchFamily="34" charset="-122"/>
                <a:ea typeface="微软雅黑" panose="020B0503020204020204" pitchFamily="34" charset="-122"/>
              </a:rPr>
              <a:t>·</a:t>
            </a:r>
            <a:r>
              <a:rPr lang="zh-CN" altLang="en-US" b="1" dirty="0">
                <a:solidFill>
                  <a:srgbClr val="18978B"/>
                </a:solidFill>
                <a:latin typeface="微软雅黑" panose="020B0503020204020204" pitchFamily="34" charset="-122"/>
                <a:ea typeface="微软雅黑" panose="020B0503020204020204" pitchFamily="34" charset="-122"/>
              </a:rPr>
              <a:t>诺伊斯</a:t>
            </a:r>
            <a:r>
              <a:rPr lang="zh-CN" altLang="en-US" dirty="0">
                <a:solidFill>
                  <a:srgbClr val="121212"/>
                </a:solidFill>
                <a:latin typeface="微软雅黑" panose="020B0503020204020204" pitchFamily="34" charset="-122"/>
                <a:ea typeface="微软雅黑" panose="020B0503020204020204" pitchFamily="34" charset="-122"/>
              </a:rPr>
              <a:t>（</a:t>
            </a:r>
            <a:r>
              <a:rPr lang="en-US" altLang="zh-CN" dirty="0">
                <a:solidFill>
                  <a:srgbClr val="121212"/>
                </a:solidFill>
                <a:latin typeface="微软雅黑" panose="020B0503020204020204" pitchFamily="34" charset="-122"/>
                <a:ea typeface="微软雅黑" panose="020B0503020204020204" pitchFamily="34" charset="-122"/>
              </a:rPr>
              <a:t>Robert Noyce</a:t>
            </a:r>
            <a:r>
              <a:rPr lang="zh-CN" altLang="en-US" dirty="0">
                <a:solidFill>
                  <a:srgbClr val="121212"/>
                </a:solidFill>
                <a:latin typeface="微软雅黑" panose="020B0503020204020204" pitchFamily="34" charset="-122"/>
                <a:ea typeface="微软雅黑" panose="020B0503020204020204" pitchFamily="34" charset="-122"/>
              </a:rPr>
              <a:t>）、</a:t>
            </a:r>
            <a:r>
              <a:rPr lang="zh-CN" altLang="en-US" b="1" dirty="0">
                <a:solidFill>
                  <a:srgbClr val="18978B"/>
                </a:solidFill>
                <a:latin typeface="微软雅黑" panose="020B0503020204020204" pitchFamily="34" charset="-122"/>
                <a:ea typeface="微软雅黑" panose="020B0503020204020204" pitchFamily="34" charset="-122"/>
              </a:rPr>
              <a:t>戈登</a:t>
            </a:r>
            <a:r>
              <a:rPr lang="en-US" altLang="zh-CN" b="1" dirty="0">
                <a:solidFill>
                  <a:srgbClr val="18978B"/>
                </a:solidFill>
                <a:latin typeface="微软雅黑" panose="020B0503020204020204" pitchFamily="34" charset="-122"/>
                <a:ea typeface="微软雅黑" panose="020B0503020204020204" pitchFamily="34" charset="-122"/>
              </a:rPr>
              <a:t>·</a:t>
            </a:r>
            <a:r>
              <a:rPr lang="zh-CN" altLang="en-US" b="1" dirty="0">
                <a:solidFill>
                  <a:srgbClr val="18978B"/>
                </a:solidFill>
                <a:latin typeface="微软雅黑" panose="020B0503020204020204" pitchFamily="34" charset="-122"/>
                <a:ea typeface="微软雅黑" panose="020B0503020204020204" pitchFamily="34" charset="-122"/>
              </a:rPr>
              <a:t>摩尔</a:t>
            </a:r>
            <a:r>
              <a:rPr lang="zh-CN" altLang="en-US" dirty="0">
                <a:solidFill>
                  <a:srgbClr val="121212"/>
                </a:solidFill>
                <a:latin typeface="微软雅黑" panose="020B0503020204020204" pitchFamily="34" charset="-122"/>
                <a:ea typeface="微软雅黑" panose="020B0503020204020204" pitchFamily="34" charset="-122"/>
              </a:rPr>
              <a:t>（</a:t>
            </a:r>
            <a:r>
              <a:rPr lang="en-US" altLang="zh-CN" dirty="0">
                <a:solidFill>
                  <a:srgbClr val="121212"/>
                </a:solidFill>
                <a:latin typeface="微软雅黑" panose="020B0503020204020204" pitchFamily="34" charset="-122"/>
                <a:ea typeface="微软雅黑" panose="020B0503020204020204" pitchFamily="34" charset="-122"/>
              </a:rPr>
              <a:t>Gordon Moore</a:t>
            </a:r>
            <a:r>
              <a:rPr lang="zh-CN" altLang="en-US" dirty="0">
                <a:solidFill>
                  <a:srgbClr val="121212"/>
                </a:solidFill>
                <a:latin typeface="微软雅黑" panose="020B0503020204020204" pitchFamily="34" charset="-122"/>
                <a:ea typeface="微软雅黑" panose="020B0503020204020204" pitchFamily="34" charset="-122"/>
              </a:rPr>
              <a:t>）、谢尔顿</a:t>
            </a:r>
            <a:r>
              <a:rPr lang="en-US" altLang="zh-CN" dirty="0">
                <a:solidFill>
                  <a:srgbClr val="121212"/>
                </a:solidFill>
                <a:latin typeface="微软雅黑" panose="020B0503020204020204" pitchFamily="34" charset="-122"/>
                <a:ea typeface="微软雅黑" panose="020B0503020204020204" pitchFamily="34" charset="-122"/>
              </a:rPr>
              <a:t>·</a:t>
            </a:r>
            <a:r>
              <a:rPr lang="zh-CN" altLang="en-US" dirty="0">
                <a:solidFill>
                  <a:srgbClr val="121212"/>
                </a:solidFill>
                <a:latin typeface="微软雅黑" panose="020B0503020204020204" pitchFamily="34" charset="-122"/>
                <a:ea typeface="微软雅黑" panose="020B0503020204020204" pitchFamily="34" charset="-122"/>
              </a:rPr>
              <a:t>罗伯茨（</a:t>
            </a:r>
            <a:r>
              <a:rPr lang="en-US" altLang="zh-CN" dirty="0">
                <a:solidFill>
                  <a:srgbClr val="121212"/>
                </a:solidFill>
                <a:latin typeface="微软雅黑" panose="020B0503020204020204" pitchFamily="34" charset="-122"/>
                <a:ea typeface="微软雅黑" panose="020B0503020204020204" pitchFamily="34" charset="-122"/>
              </a:rPr>
              <a:t>Sheldon Roberts</a:t>
            </a:r>
            <a:r>
              <a:rPr lang="zh-CN" altLang="en-US" dirty="0">
                <a:solidFill>
                  <a:srgbClr val="121212"/>
                </a:solidFill>
                <a:latin typeface="微软雅黑" panose="020B0503020204020204" pitchFamily="34" charset="-122"/>
                <a:ea typeface="微软雅黑" panose="020B0503020204020204" pitchFamily="34" charset="-122"/>
              </a:rPr>
              <a:t>）、朱利亚斯</a:t>
            </a:r>
            <a:r>
              <a:rPr lang="en-US" altLang="zh-CN" dirty="0">
                <a:solidFill>
                  <a:srgbClr val="121212"/>
                </a:solidFill>
                <a:latin typeface="微软雅黑" panose="020B0503020204020204" pitchFamily="34" charset="-122"/>
                <a:ea typeface="微软雅黑" panose="020B0503020204020204" pitchFamily="34" charset="-122"/>
              </a:rPr>
              <a:t>·</a:t>
            </a:r>
            <a:r>
              <a:rPr lang="zh-CN" altLang="en-US" dirty="0">
                <a:solidFill>
                  <a:srgbClr val="121212"/>
                </a:solidFill>
                <a:latin typeface="微软雅黑" panose="020B0503020204020204" pitchFamily="34" charset="-122"/>
                <a:ea typeface="微软雅黑" panose="020B0503020204020204" pitchFamily="34" charset="-122"/>
              </a:rPr>
              <a:t>布兰克（</a:t>
            </a:r>
            <a:r>
              <a:rPr lang="en-US" altLang="zh-CN" dirty="0">
                <a:solidFill>
                  <a:srgbClr val="121212"/>
                </a:solidFill>
                <a:latin typeface="微软雅黑" panose="020B0503020204020204" pitchFamily="34" charset="-122"/>
                <a:ea typeface="微软雅黑" panose="020B0503020204020204" pitchFamily="34" charset="-122"/>
              </a:rPr>
              <a:t>Julius Blank</a:t>
            </a:r>
            <a:r>
              <a:rPr lang="zh-CN" altLang="en-US" dirty="0">
                <a:solidFill>
                  <a:srgbClr val="121212"/>
                </a:solidFill>
                <a:latin typeface="微软雅黑" panose="020B0503020204020204" pitchFamily="34" charset="-122"/>
                <a:ea typeface="微软雅黑" panose="020B0503020204020204" pitchFamily="34" charset="-122"/>
              </a:rPr>
              <a:t>）、</a:t>
            </a:r>
            <a:r>
              <a:rPr lang="zh-CN" altLang="en-US" b="1" dirty="0">
                <a:solidFill>
                  <a:schemeClr val="accent6">
                    <a:lumMod val="75000"/>
                  </a:schemeClr>
                </a:solidFill>
                <a:latin typeface="微软雅黑" panose="020B0503020204020204" pitchFamily="34" charset="-122"/>
                <a:ea typeface="微软雅黑" panose="020B0503020204020204" pitchFamily="34" charset="-122"/>
              </a:rPr>
              <a:t>尤金</a:t>
            </a:r>
            <a:r>
              <a:rPr lang="en-US" altLang="zh-CN" b="1" dirty="0">
                <a:solidFill>
                  <a:schemeClr val="accent6">
                    <a:lumMod val="75000"/>
                  </a:schemeClr>
                </a:solidFill>
                <a:latin typeface="微软雅黑" panose="020B0503020204020204" pitchFamily="34" charset="-122"/>
                <a:ea typeface="微软雅黑" panose="020B0503020204020204" pitchFamily="34" charset="-122"/>
              </a:rPr>
              <a:t>·</a:t>
            </a:r>
            <a:r>
              <a:rPr lang="zh-CN" altLang="en-US" b="1" dirty="0">
                <a:solidFill>
                  <a:schemeClr val="accent6">
                    <a:lumMod val="75000"/>
                  </a:schemeClr>
                </a:solidFill>
                <a:latin typeface="微软雅黑" panose="020B0503020204020204" pitchFamily="34" charset="-122"/>
                <a:ea typeface="微软雅黑" panose="020B0503020204020204" pitchFamily="34" charset="-122"/>
              </a:rPr>
              <a:t>克莱纳</a:t>
            </a:r>
            <a:r>
              <a:rPr lang="zh-CN" altLang="en-US" dirty="0">
                <a:solidFill>
                  <a:srgbClr val="121212"/>
                </a:solidFill>
                <a:latin typeface="微软雅黑" panose="020B0503020204020204" pitchFamily="34" charset="-122"/>
                <a:ea typeface="微软雅黑" panose="020B0503020204020204" pitchFamily="34" charset="-122"/>
              </a:rPr>
              <a:t>（</a:t>
            </a:r>
            <a:r>
              <a:rPr lang="en-US" altLang="zh-CN" dirty="0">
                <a:solidFill>
                  <a:srgbClr val="121212"/>
                </a:solidFill>
                <a:latin typeface="微软雅黑" panose="020B0503020204020204" pitchFamily="34" charset="-122"/>
                <a:ea typeface="微软雅黑" panose="020B0503020204020204" pitchFamily="34" charset="-122"/>
              </a:rPr>
              <a:t>Eugene Kleiner</a:t>
            </a:r>
            <a:r>
              <a:rPr lang="zh-CN" altLang="en-US" dirty="0">
                <a:solidFill>
                  <a:srgbClr val="121212"/>
                </a:solidFill>
                <a:latin typeface="微软雅黑" panose="020B0503020204020204" pitchFamily="34" charset="-122"/>
                <a:ea typeface="微软雅黑" panose="020B0503020204020204" pitchFamily="34" charset="-122"/>
              </a:rPr>
              <a:t>）、</a:t>
            </a:r>
            <a:r>
              <a:rPr lang="zh-CN" altLang="en-US" b="1" dirty="0">
                <a:solidFill>
                  <a:srgbClr val="18978B"/>
                </a:solidFill>
                <a:latin typeface="微软雅黑" panose="020B0503020204020204" pitchFamily="34" charset="-122"/>
                <a:ea typeface="微软雅黑" panose="020B0503020204020204" pitchFamily="34" charset="-122"/>
              </a:rPr>
              <a:t>金</a:t>
            </a:r>
            <a:r>
              <a:rPr lang="en-US" altLang="zh-CN" b="1" dirty="0">
                <a:solidFill>
                  <a:srgbClr val="18978B"/>
                </a:solidFill>
                <a:latin typeface="微软雅黑" panose="020B0503020204020204" pitchFamily="34" charset="-122"/>
                <a:ea typeface="微软雅黑" panose="020B0503020204020204" pitchFamily="34" charset="-122"/>
              </a:rPr>
              <a:t>·</a:t>
            </a:r>
            <a:r>
              <a:rPr lang="zh-CN" altLang="en-US" b="1" dirty="0">
                <a:solidFill>
                  <a:srgbClr val="18978B"/>
                </a:solidFill>
                <a:latin typeface="微软雅黑" panose="020B0503020204020204" pitchFamily="34" charset="-122"/>
                <a:ea typeface="微软雅黑" panose="020B0503020204020204" pitchFamily="34" charset="-122"/>
              </a:rPr>
              <a:t>赫尔尼</a:t>
            </a:r>
            <a:r>
              <a:rPr lang="zh-CN" altLang="en-US" dirty="0">
                <a:solidFill>
                  <a:srgbClr val="121212"/>
                </a:solidFill>
                <a:latin typeface="微软雅黑" panose="020B0503020204020204" pitchFamily="34" charset="-122"/>
                <a:ea typeface="微软雅黑" panose="020B0503020204020204" pitchFamily="34" charset="-122"/>
              </a:rPr>
              <a:t>（</a:t>
            </a:r>
            <a:r>
              <a:rPr lang="en-US" altLang="zh-CN" dirty="0">
                <a:solidFill>
                  <a:srgbClr val="121212"/>
                </a:solidFill>
                <a:latin typeface="微软雅黑" panose="020B0503020204020204" pitchFamily="34" charset="-122"/>
                <a:ea typeface="微软雅黑" panose="020B0503020204020204" pitchFamily="34" charset="-122"/>
              </a:rPr>
              <a:t>Jean </a:t>
            </a:r>
            <a:r>
              <a:rPr lang="en-US" altLang="zh-CN" dirty="0" err="1">
                <a:solidFill>
                  <a:srgbClr val="121212"/>
                </a:solidFill>
                <a:latin typeface="微软雅黑" panose="020B0503020204020204" pitchFamily="34" charset="-122"/>
                <a:ea typeface="微软雅黑" panose="020B0503020204020204" pitchFamily="34" charset="-122"/>
              </a:rPr>
              <a:t>Hoerni</a:t>
            </a:r>
            <a:r>
              <a:rPr lang="zh-CN" altLang="en-US" dirty="0">
                <a:solidFill>
                  <a:srgbClr val="121212"/>
                </a:solidFill>
                <a:latin typeface="微软雅黑" panose="020B0503020204020204" pitchFamily="34" charset="-122"/>
                <a:ea typeface="微软雅黑" panose="020B0503020204020204" pitchFamily="34" charset="-122"/>
              </a:rPr>
              <a:t>）、杰</a:t>
            </a:r>
            <a:r>
              <a:rPr lang="en-US" altLang="zh-CN" dirty="0">
                <a:solidFill>
                  <a:srgbClr val="121212"/>
                </a:solidFill>
                <a:latin typeface="微软雅黑" panose="020B0503020204020204" pitchFamily="34" charset="-122"/>
                <a:ea typeface="微软雅黑" panose="020B0503020204020204" pitchFamily="34" charset="-122"/>
              </a:rPr>
              <a:t>·</a:t>
            </a:r>
            <a:r>
              <a:rPr lang="zh-CN" altLang="en-US" dirty="0">
                <a:solidFill>
                  <a:srgbClr val="121212"/>
                </a:solidFill>
                <a:latin typeface="微软雅黑" panose="020B0503020204020204" pitchFamily="34" charset="-122"/>
                <a:ea typeface="微软雅黑" panose="020B0503020204020204" pitchFamily="34" charset="-122"/>
              </a:rPr>
              <a:t>拉斯特（</a:t>
            </a:r>
            <a:r>
              <a:rPr lang="en-US" altLang="zh-CN" dirty="0">
                <a:solidFill>
                  <a:srgbClr val="121212"/>
                </a:solidFill>
                <a:latin typeface="微软雅黑" panose="020B0503020204020204" pitchFamily="34" charset="-122"/>
                <a:ea typeface="微软雅黑" panose="020B0503020204020204" pitchFamily="34" charset="-122"/>
              </a:rPr>
              <a:t>Jay </a:t>
            </a:r>
            <a:r>
              <a:rPr lang="en-US" altLang="zh-CN" dirty="0" err="1">
                <a:solidFill>
                  <a:srgbClr val="121212"/>
                </a:solidFill>
                <a:latin typeface="微软雅黑" panose="020B0503020204020204" pitchFamily="34" charset="-122"/>
                <a:ea typeface="微软雅黑" panose="020B0503020204020204" pitchFamily="34" charset="-122"/>
              </a:rPr>
              <a:t>Lsat</a:t>
            </a:r>
            <a:r>
              <a:rPr lang="zh-CN" altLang="en-US" dirty="0">
                <a:solidFill>
                  <a:srgbClr val="121212"/>
                </a:solidFill>
                <a:latin typeface="微软雅黑" panose="020B0503020204020204" pitchFamily="34" charset="-122"/>
                <a:ea typeface="微软雅黑" panose="020B0503020204020204" pitchFamily="34" charset="-122"/>
              </a:rPr>
              <a:t>）、维克多</a:t>
            </a:r>
            <a:r>
              <a:rPr lang="en-US" altLang="zh-CN" dirty="0">
                <a:solidFill>
                  <a:srgbClr val="121212"/>
                </a:solidFill>
                <a:latin typeface="微软雅黑" panose="020B0503020204020204" pitchFamily="34" charset="-122"/>
                <a:ea typeface="微软雅黑" panose="020B0503020204020204" pitchFamily="34" charset="-122"/>
              </a:rPr>
              <a:t>·</a:t>
            </a:r>
            <a:r>
              <a:rPr lang="zh-CN" altLang="en-US" dirty="0">
                <a:solidFill>
                  <a:srgbClr val="121212"/>
                </a:solidFill>
                <a:latin typeface="微软雅黑" panose="020B0503020204020204" pitchFamily="34" charset="-122"/>
                <a:ea typeface="微软雅黑" panose="020B0503020204020204" pitchFamily="34" charset="-122"/>
              </a:rPr>
              <a:t>格里尼克（</a:t>
            </a:r>
            <a:r>
              <a:rPr lang="en-US" altLang="zh-CN" dirty="0">
                <a:solidFill>
                  <a:srgbClr val="121212"/>
                </a:solidFill>
                <a:latin typeface="微软雅黑" panose="020B0503020204020204" pitchFamily="34" charset="-122"/>
                <a:ea typeface="微软雅黑" panose="020B0503020204020204" pitchFamily="34" charset="-122"/>
              </a:rPr>
              <a:t>Victor </a:t>
            </a:r>
            <a:r>
              <a:rPr lang="en-US" altLang="zh-CN" dirty="0" err="1">
                <a:solidFill>
                  <a:srgbClr val="121212"/>
                </a:solidFill>
                <a:latin typeface="微软雅黑" panose="020B0503020204020204" pitchFamily="34" charset="-122"/>
                <a:ea typeface="微软雅黑" panose="020B0503020204020204" pitchFamily="34" charset="-122"/>
              </a:rPr>
              <a:t>Grinnich</a:t>
            </a:r>
            <a:r>
              <a:rPr lang="zh-CN" altLang="en-US" dirty="0">
                <a:solidFill>
                  <a:srgbClr val="121212"/>
                </a:solidFill>
                <a:latin typeface="微软雅黑" panose="020B0503020204020204" pitchFamily="34" charset="-122"/>
                <a:ea typeface="微软雅黑" panose="020B0503020204020204" pitchFamily="34" charset="-122"/>
              </a:rPr>
              <a:t>）。</a:t>
            </a:r>
            <a:endParaRPr lang="zh-CN" altLang="en-US" dirty="0">
              <a:latin typeface="微软雅黑" panose="020B0503020204020204" pitchFamily="34" charset="-122"/>
              <a:ea typeface="微软雅黑" panose="020B0503020204020204" pitchFamily="34" charset="-122"/>
            </a:endParaRPr>
          </a:p>
        </p:txBody>
      </p:sp>
      <p:pic>
        <p:nvPicPr>
          <p:cNvPr id="7" name="图片 6">
            <a:extLst>
              <a:ext uri="{FF2B5EF4-FFF2-40B4-BE49-F238E27FC236}">
                <a16:creationId xmlns:a16="http://schemas.microsoft.com/office/drawing/2014/main" id="{609D9DA6-4B4E-462B-B612-A0F376C65F43}"/>
              </a:ext>
            </a:extLst>
          </p:cNvPr>
          <p:cNvPicPr>
            <a:picLocks noChangeAspect="1"/>
          </p:cNvPicPr>
          <p:nvPr/>
        </p:nvPicPr>
        <p:blipFill>
          <a:blip r:embed="rId4"/>
          <a:stretch>
            <a:fillRect/>
          </a:stretch>
        </p:blipFill>
        <p:spPr>
          <a:xfrm>
            <a:off x="8002322" y="840467"/>
            <a:ext cx="3801654" cy="4912623"/>
          </a:xfrm>
          <a:prstGeom prst="rect">
            <a:avLst/>
          </a:prstGeom>
        </p:spPr>
      </p:pic>
    </p:spTree>
    <p:extLst>
      <p:ext uri="{BB962C8B-B14F-4D97-AF65-F5344CB8AC3E}">
        <p14:creationId xmlns:p14="http://schemas.microsoft.com/office/powerpoint/2010/main" val="240382947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lstStyle/>
          <a:p>
            <a:r>
              <a:rPr lang="en-US" altLang="zh-CN" dirty="0"/>
              <a:t>1959-1964 </a:t>
            </a:r>
            <a:r>
              <a:rPr lang="zh-CN" altLang="en-US" dirty="0"/>
              <a:t>晶体管造就第二代计算机</a:t>
            </a:r>
          </a:p>
        </p:txBody>
      </p:sp>
      <p:sp>
        <p:nvSpPr>
          <p:cNvPr id="3" name="内容占位符 2"/>
          <p:cNvSpPr>
            <a:spLocks noGrp="1"/>
          </p:cNvSpPr>
          <p:nvPr>
            <p:ph idx="1"/>
          </p:nvPr>
        </p:nvSpPr>
        <p:spPr>
          <a:xfrm>
            <a:off x="3391541" y="1330859"/>
            <a:ext cx="2950736" cy="3406834"/>
          </a:xfrm>
        </p:spPr>
        <p:txBody>
          <a:bodyPr>
            <a:normAutofit/>
          </a:bodyPr>
          <a:lstStyle/>
          <a:p>
            <a:pPr algn="just"/>
            <a:r>
              <a:rPr lang="en-US" altLang="zh-CN" sz="2000" dirty="0">
                <a:solidFill>
                  <a:schemeClr val="tx1">
                    <a:lumMod val="65000"/>
                    <a:lumOff val="35000"/>
                  </a:schemeClr>
                </a:solidFill>
              </a:rPr>
              <a:t>1954</a:t>
            </a:r>
            <a:r>
              <a:rPr lang="zh-CN" altLang="en-US" sz="2000" dirty="0">
                <a:solidFill>
                  <a:schemeClr val="tx1">
                    <a:lumMod val="65000"/>
                    <a:lumOff val="35000"/>
                  </a:schemeClr>
                </a:solidFill>
              </a:rPr>
              <a:t>年美国贝尔实验室于研制成功第一台使用晶体管的第二代计算机</a:t>
            </a:r>
            <a:r>
              <a:rPr lang="en-US" altLang="zh-CN" sz="2000" dirty="0">
                <a:solidFill>
                  <a:schemeClr val="tx1">
                    <a:lumMod val="65000"/>
                    <a:lumOff val="35000"/>
                  </a:schemeClr>
                </a:solidFill>
              </a:rPr>
              <a:t>TRADIC</a:t>
            </a:r>
            <a:r>
              <a:rPr lang="zh-CN" altLang="en-US" sz="2000" dirty="0">
                <a:solidFill>
                  <a:schemeClr val="tx1">
                    <a:lumMod val="65000"/>
                    <a:lumOff val="35000"/>
                  </a:schemeClr>
                </a:solidFill>
              </a:rPr>
              <a:t>。相比采用定点运算的第一代计算机，第二代计算机普遍增加了浮点运算，计算能力实现了一次飞跃。</a:t>
            </a:r>
          </a:p>
          <a:p>
            <a:pPr algn="just"/>
            <a:endParaRPr lang="zh-CN" altLang="en-US" sz="2400" dirty="0"/>
          </a:p>
        </p:txBody>
      </p:sp>
      <p:sp>
        <p:nvSpPr>
          <p:cNvPr id="14" name="内容占位符 2">
            <a:extLst>
              <a:ext uri="{FF2B5EF4-FFF2-40B4-BE49-F238E27FC236}">
                <a16:creationId xmlns:a16="http://schemas.microsoft.com/office/drawing/2014/main" id="{15DBF8DB-F4B9-4FC8-A2A8-97A8F41D02DE}"/>
              </a:ext>
            </a:extLst>
          </p:cNvPr>
          <p:cNvSpPr txBox="1">
            <a:spLocks/>
          </p:cNvSpPr>
          <p:nvPr/>
        </p:nvSpPr>
        <p:spPr>
          <a:xfrm>
            <a:off x="6730544" y="3737191"/>
            <a:ext cx="4650241" cy="1143000"/>
          </a:xfrm>
          <a:prstGeom prst="rect">
            <a:avLst/>
          </a:prstGeom>
        </p:spPr>
        <p:txBody>
          <a:bodyPr vert="horz" lIns="91440" tIns="45720" rIns="91440" bIns="45720" rtlCol="0">
            <a:normAutofit fontScale="92500" lnSpcReduction="20000"/>
          </a:bodyPr>
          <a:lstStyle>
            <a:lvl1pPr marL="342900" indent="-342900" algn="l" defTabSz="914400" rtl="0" eaLnBrk="1" latinLnBrk="0" hangingPunct="1">
              <a:lnSpc>
                <a:spcPct val="120000"/>
              </a:lnSpc>
              <a:spcBef>
                <a:spcPts val="1000"/>
              </a:spcBef>
              <a:buClr>
                <a:srgbClr val="FFC000"/>
              </a:buClr>
              <a:buFont typeface="Wingdings" panose="05000000000000000000" pitchFamily="2" charset="2"/>
              <a:buChar char="n"/>
              <a:defRPr sz="2600" kern="1200">
                <a:solidFill>
                  <a:schemeClr val="tx1"/>
                </a:solidFill>
                <a:latin typeface="微软雅黑" panose="020B0503020204020204" pitchFamily="34" charset="-122"/>
                <a:ea typeface="微软雅黑" panose="020B0503020204020204" pitchFamily="34" charset="-122"/>
                <a:cs typeface="+mn-cs"/>
              </a:defRPr>
            </a:lvl1pPr>
            <a:lvl2pPr marL="812800" indent="-355600" algn="l" defTabSz="914400" rtl="0" eaLnBrk="1" latinLnBrk="0" hangingPunct="1">
              <a:lnSpc>
                <a:spcPct val="120000"/>
              </a:lnSpc>
              <a:spcBef>
                <a:spcPts val="500"/>
              </a:spcBef>
              <a:buClr>
                <a:srgbClr val="FFC000"/>
              </a:buClr>
              <a:buFont typeface="Wingdings" panose="05000000000000000000" pitchFamily="2" charset="2"/>
              <a:buChar char="p"/>
              <a:defRPr sz="2000" kern="1200">
                <a:solidFill>
                  <a:srgbClr val="C00000"/>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20000"/>
              </a:lnSpc>
              <a:spcBef>
                <a:spcPts val="500"/>
              </a:spcBef>
              <a:buClr>
                <a:srgbClr val="FFC000"/>
              </a:buClr>
              <a:buFont typeface="Wingdings" panose="05000000000000000000" pitchFamily="2" charset="2"/>
              <a:buChar char="u"/>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40000"/>
              </a:lnSpc>
            </a:pPr>
            <a:r>
              <a:rPr lang="en-US" altLang="zh-CN" sz="2000" dirty="0">
                <a:solidFill>
                  <a:schemeClr val="tx1">
                    <a:lumMod val="65000"/>
                    <a:lumOff val="35000"/>
                  </a:schemeClr>
                </a:solidFill>
              </a:rPr>
              <a:t>IBM1958</a:t>
            </a:r>
            <a:r>
              <a:rPr lang="zh-CN" altLang="en-US" sz="2000" dirty="0">
                <a:solidFill>
                  <a:schemeClr val="tx1">
                    <a:lumMod val="65000"/>
                    <a:lumOff val="35000"/>
                  </a:schemeClr>
                </a:solidFill>
              </a:rPr>
              <a:t>年制成的</a:t>
            </a:r>
            <a:r>
              <a:rPr lang="en-US" altLang="zh-CN" sz="2000" dirty="0">
                <a:solidFill>
                  <a:schemeClr val="tx1">
                    <a:lumMod val="65000"/>
                    <a:lumOff val="35000"/>
                  </a:schemeClr>
                </a:solidFill>
              </a:rPr>
              <a:t>1401</a:t>
            </a:r>
            <a:r>
              <a:rPr lang="zh-CN" altLang="en-US" sz="2000" dirty="0">
                <a:solidFill>
                  <a:schemeClr val="tx1">
                    <a:lumMod val="65000"/>
                    <a:lumOff val="35000"/>
                  </a:schemeClr>
                </a:solidFill>
              </a:rPr>
              <a:t>及后续的</a:t>
            </a:r>
            <a:r>
              <a:rPr lang="en-US" altLang="zh-CN" sz="2000" dirty="0">
                <a:solidFill>
                  <a:schemeClr val="tx1">
                    <a:lumMod val="65000"/>
                    <a:lumOff val="35000"/>
                  </a:schemeClr>
                </a:solidFill>
              </a:rPr>
              <a:t>1410/1440</a:t>
            </a:r>
            <a:r>
              <a:rPr lang="zh-CN" altLang="en-US" sz="2000" dirty="0">
                <a:solidFill>
                  <a:schemeClr val="tx1">
                    <a:lumMod val="65000"/>
                    <a:lumOff val="35000"/>
                  </a:schemeClr>
                </a:solidFill>
              </a:rPr>
              <a:t>系列计算机，是第二代计算机中的代表</a:t>
            </a:r>
          </a:p>
        </p:txBody>
      </p:sp>
      <p:sp>
        <p:nvSpPr>
          <p:cNvPr id="15" name="内容占位符 2">
            <a:extLst>
              <a:ext uri="{FF2B5EF4-FFF2-40B4-BE49-F238E27FC236}">
                <a16:creationId xmlns:a16="http://schemas.microsoft.com/office/drawing/2014/main" id="{ABCBAC53-2DC7-4BE5-A77D-5290146CF4B7}"/>
              </a:ext>
            </a:extLst>
          </p:cNvPr>
          <p:cNvSpPr txBox="1">
            <a:spLocks/>
          </p:cNvSpPr>
          <p:nvPr/>
        </p:nvSpPr>
        <p:spPr>
          <a:xfrm>
            <a:off x="677670" y="5022674"/>
            <a:ext cx="10986246" cy="1252835"/>
          </a:xfrm>
          <a:prstGeom prst="rect">
            <a:avLst/>
          </a:prstGeom>
          <a:solidFill>
            <a:schemeClr val="accent1">
              <a:lumMod val="40000"/>
              <a:lumOff val="60000"/>
            </a:schemeClr>
          </a:solidFill>
        </p:spPr>
        <p:txBody>
          <a:bodyPr vert="horz" lIns="91440" tIns="45720" rIns="91440" bIns="45720" rtlCol="0">
            <a:normAutofit/>
          </a:bodyPr>
          <a:lstStyle>
            <a:lvl1pPr marL="342900" indent="-342900" algn="l" defTabSz="914400" rtl="0" eaLnBrk="1" latinLnBrk="0" hangingPunct="1">
              <a:lnSpc>
                <a:spcPct val="120000"/>
              </a:lnSpc>
              <a:spcBef>
                <a:spcPts val="1000"/>
              </a:spcBef>
              <a:buClr>
                <a:srgbClr val="FFC000"/>
              </a:buClr>
              <a:buFont typeface="Wingdings" panose="05000000000000000000" pitchFamily="2" charset="2"/>
              <a:buChar char="n"/>
              <a:defRPr sz="2600" kern="1200">
                <a:solidFill>
                  <a:schemeClr val="tx1"/>
                </a:solidFill>
                <a:latin typeface="微软雅黑" panose="020B0503020204020204" pitchFamily="34" charset="-122"/>
                <a:ea typeface="微软雅黑" panose="020B0503020204020204" pitchFamily="34" charset="-122"/>
                <a:cs typeface="+mn-cs"/>
              </a:defRPr>
            </a:lvl1pPr>
            <a:lvl2pPr marL="812800" indent="-355600" algn="l" defTabSz="914400" rtl="0" eaLnBrk="1" latinLnBrk="0" hangingPunct="1">
              <a:lnSpc>
                <a:spcPct val="120000"/>
              </a:lnSpc>
              <a:spcBef>
                <a:spcPts val="500"/>
              </a:spcBef>
              <a:buClr>
                <a:srgbClr val="FFC000"/>
              </a:buClr>
              <a:buFont typeface="Wingdings" panose="05000000000000000000" pitchFamily="2" charset="2"/>
              <a:buChar char="p"/>
              <a:defRPr sz="2000" kern="1200">
                <a:solidFill>
                  <a:srgbClr val="C00000"/>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20000"/>
              </a:lnSpc>
              <a:spcBef>
                <a:spcPts val="500"/>
              </a:spcBef>
              <a:buClr>
                <a:srgbClr val="FFC000"/>
              </a:buClr>
              <a:buFont typeface="Wingdings" panose="05000000000000000000" pitchFamily="2" charset="2"/>
              <a:buChar char="u"/>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zh-CN" altLang="en-US" sz="2400" dirty="0"/>
              <a:t>二代计算机除了用于科学计算，还逐渐被工商企业用来进行商务处理</a:t>
            </a:r>
            <a:endParaRPr lang="en-US" altLang="zh-CN" sz="2400" dirty="0"/>
          </a:p>
          <a:p>
            <a:pPr algn="just"/>
            <a:r>
              <a:rPr lang="zh-CN" altLang="en-US" sz="2400" dirty="0"/>
              <a:t>高级语言</a:t>
            </a:r>
            <a:r>
              <a:rPr lang="en-US" altLang="zh-CN" sz="2400" dirty="0"/>
              <a:t>FORTRAN</a:t>
            </a:r>
            <a:r>
              <a:rPr lang="zh-CN" altLang="en-US" sz="2400" dirty="0"/>
              <a:t>和</a:t>
            </a:r>
            <a:r>
              <a:rPr lang="en-US" altLang="zh-CN" sz="2400" dirty="0"/>
              <a:t>COBOL</a:t>
            </a:r>
            <a:r>
              <a:rPr lang="zh-CN" altLang="en-US" sz="2400" dirty="0"/>
              <a:t>因此也得到了广泛应用。</a:t>
            </a:r>
          </a:p>
        </p:txBody>
      </p:sp>
      <p:grpSp>
        <p:nvGrpSpPr>
          <p:cNvPr id="4" name="组合 3">
            <a:extLst>
              <a:ext uri="{FF2B5EF4-FFF2-40B4-BE49-F238E27FC236}">
                <a16:creationId xmlns:a16="http://schemas.microsoft.com/office/drawing/2014/main" id="{5F8BFDDE-899D-4C3B-81AD-0DD6B557865B}"/>
              </a:ext>
            </a:extLst>
          </p:cNvPr>
          <p:cNvGrpSpPr/>
          <p:nvPr/>
        </p:nvGrpSpPr>
        <p:grpSpPr>
          <a:xfrm>
            <a:off x="811215" y="1278538"/>
            <a:ext cx="2571076" cy="3223227"/>
            <a:chOff x="811215" y="1097783"/>
            <a:chExt cx="2571076" cy="3223227"/>
          </a:xfrm>
        </p:grpSpPr>
        <p:pic>
          <p:nvPicPr>
            <p:cNvPr id="10" name="图片 9">
              <a:extLst>
                <a:ext uri="{FF2B5EF4-FFF2-40B4-BE49-F238E27FC236}">
                  <a16:creationId xmlns:a16="http://schemas.microsoft.com/office/drawing/2014/main" id="{F80255F8-A170-48A5-BB4B-46964FA63FCE}"/>
                </a:ext>
              </a:extLst>
            </p:cNvPr>
            <p:cNvPicPr>
              <a:picLocks noChangeAspect="1"/>
            </p:cNvPicPr>
            <p:nvPr/>
          </p:nvPicPr>
          <p:blipFill>
            <a:blip r:embed="rId2">
              <a:clrChange>
                <a:clrFrom>
                  <a:srgbClr val="FEFEFE"/>
                </a:clrFrom>
                <a:clrTo>
                  <a:srgbClr val="FEFEFE">
                    <a:alpha val="0"/>
                  </a:srgbClr>
                </a:clrTo>
              </a:clrChange>
            </a:blip>
            <a:stretch>
              <a:fillRect/>
            </a:stretch>
          </p:blipFill>
          <p:spPr>
            <a:xfrm>
              <a:off x="811215" y="1097783"/>
              <a:ext cx="2571076" cy="2853895"/>
            </a:xfrm>
            <a:prstGeom prst="rect">
              <a:avLst/>
            </a:prstGeom>
          </p:spPr>
        </p:pic>
        <p:sp>
          <p:nvSpPr>
            <p:cNvPr id="16" name="矩形 15">
              <a:extLst>
                <a:ext uri="{FF2B5EF4-FFF2-40B4-BE49-F238E27FC236}">
                  <a16:creationId xmlns:a16="http://schemas.microsoft.com/office/drawing/2014/main" id="{77C944BE-CA93-431D-81AD-DAF2B66E87D5}"/>
                </a:ext>
              </a:extLst>
            </p:cNvPr>
            <p:cNvSpPr/>
            <p:nvPr/>
          </p:nvSpPr>
          <p:spPr>
            <a:xfrm>
              <a:off x="1495727" y="3951678"/>
              <a:ext cx="1079142" cy="369332"/>
            </a:xfrm>
            <a:prstGeom prst="rect">
              <a:avLst/>
            </a:prstGeom>
          </p:spPr>
          <p:txBody>
            <a:bodyPr wrap="none">
              <a:spAutoFit/>
            </a:bodyPr>
            <a:lstStyle/>
            <a:p>
              <a:r>
                <a:rPr lang="en-US" altLang="zh-CN" b="1"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TRADIC</a:t>
              </a:r>
              <a:endParaRPr lang="zh-CN" altLang="en-US" b="1" dirty="0">
                <a:solidFill>
                  <a:srgbClr val="C00000"/>
                </a:solidFill>
                <a:latin typeface="Segoe UI Black" panose="020B0A02040204020203" pitchFamily="34" charset="0"/>
                <a:ea typeface="微软雅黑" panose="020B0503020204020204" pitchFamily="34" charset="-122"/>
                <a:cs typeface="Segoe UI Black" panose="020B0A02040204020203" pitchFamily="34" charset="0"/>
              </a:endParaRPr>
            </a:p>
          </p:txBody>
        </p:sp>
      </p:grpSp>
      <p:grpSp>
        <p:nvGrpSpPr>
          <p:cNvPr id="5" name="组合 4">
            <a:extLst>
              <a:ext uri="{FF2B5EF4-FFF2-40B4-BE49-F238E27FC236}">
                <a16:creationId xmlns:a16="http://schemas.microsoft.com/office/drawing/2014/main" id="{9956A098-EE1B-4B33-A4D7-03FEF76763CF}"/>
              </a:ext>
            </a:extLst>
          </p:cNvPr>
          <p:cNvGrpSpPr/>
          <p:nvPr/>
        </p:nvGrpSpPr>
        <p:grpSpPr>
          <a:xfrm>
            <a:off x="6892036" y="1146193"/>
            <a:ext cx="4296721" cy="2403011"/>
            <a:chOff x="6892036" y="965438"/>
            <a:chExt cx="4296721" cy="2403011"/>
          </a:xfrm>
        </p:grpSpPr>
        <p:pic>
          <p:nvPicPr>
            <p:cNvPr id="19" name="图片 18">
              <a:extLst>
                <a:ext uri="{FF2B5EF4-FFF2-40B4-BE49-F238E27FC236}">
                  <a16:creationId xmlns:a16="http://schemas.microsoft.com/office/drawing/2014/main" id="{380C3E1E-29FD-4B0B-B175-97A815606F1B}"/>
                </a:ext>
              </a:extLst>
            </p:cNvPr>
            <p:cNvPicPr>
              <a:picLocks noChangeAspect="1"/>
            </p:cNvPicPr>
            <p:nvPr/>
          </p:nvPicPr>
          <p:blipFill>
            <a:blip r:embed="rId3">
              <a:clrChange>
                <a:clrFrom>
                  <a:srgbClr val="FDFDFD"/>
                </a:clrFrom>
                <a:clrTo>
                  <a:srgbClr val="FDFDFD">
                    <a:alpha val="0"/>
                  </a:srgbClr>
                </a:clrTo>
              </a:clrChange>
            </a:blip>
            <a:stretch>
              <a:fillRect/>
            </a:stretch>
          </p:blipFill>
          <p:spPr>
            <a:xfrm>
              <a:off x="6892036" y="998539"/>
              <a:ext cx="4296721" cy="2369910"/>
            </a:xfrm>
            <a:prstGeom prst="rect">
              <a:avLst/>
            </a:prstGeom>
          </p:spPr>
        </p:pic>
        <p:sp>
          <p:nvSpPr>
            <p:cNvPr id="17" name="矩形 16">
              <a:extLst>
                <a:ext uri="{FF2B5EF4-FFF2-40B4-BE49-F238E27FC236}">
                  <a16:creationId xmlns:a16="http://schemas.microsoft.com/office/drawing/2014/main" id="{08C3781C-EAAF-4A44-995F-C0F1C66152D1}"/>
                </a:ext>
              </a:extLst>
            </p:cNvPr>
            <p:cNvSpPr/>
            <p:nvPr/>
          </p:nvSpPr>
          <p:spPr>
            <a:xfrm>
              <a:off x="6892036" y="965438"/>
              <a:ext cx="1220206" cy="369332"/>
            </a:xfrm>
            <a:prstGeom prst="rect">
              <a:avLst/>
            </a:prstGeom>
          </p:spPr>
          <p:txBody>
            <a:bodyPr wrap="none">
              <a:spAutoFit/>
            </a:bodyPr>
            <a:lstStyle/>
            <a:p>
              <a:r>
                <a:rPr lang="en-US" altLang="zh-CN" b="1"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IBM 1401</a:t>
              </a:r>
              <a:endParaRPr lang="zh-CN" altLang="en-US" b="1" dirty="0">
                <a:solidFill>
                  <a:srgbClr val="C00000"/>
                </a:solidFill>
                <a:latin typeface="Segoe UI Black" panose="020B0A02040204020203" pitchFamily="34" charset="0"/>
                <a:ea typeface="微软雅黑" panose="020B0503020204020204" pitchFamily="34" charset="-122"/>
                <a:cs typeface="Segoe UI Black" panose="020B0A02040204020203" pitchFamily="34" charset="0"/>
              </a:endParaRPr>
            </a:p>
          </p:txBody>
        </p:sp>
      </p:grpSp>
    </p:spTree>
    <p:extLst>
      <p:ext uri="{BB962C8B-B14F-4D97-AF65-F5344CB8AC3E}">
        <p14:creationId xmlns:p14="http://schemas.microsoft.com/office/powerpoint/2010/main" val="2870257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wipe(down)">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down)">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wipe(down)">
                                      <p:cBhvr>
                                        <p:cTn id="2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4" grpId="0"/>
    </p:bldLst>
  </p:timing>
</p:sld>
</file>

<file path=ppt/slides/slide5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lstStyle/>
          <a:p>
            <a:r>
              <a:rPr lang="en-US" altLang="zh-CN" dirty="0"/>
              <a:t>1964-1970  </a:t>
            </a:r>
            <a:r>
              <a:rPr lang="zh-CN" altLang="en-US" dirty="0"/>
              <a:t>第三代计算机</a:t>
            </a:r>
          </a:p>
        </p:txBody>
      </p:sp>
      <p:sp>
        <p:nvSpPr>
          <p:cNvPr id="3" name="内容占位符 2"/>
          <p:cNvSpPr>
            <a:spLocks noGrp="1"/>
          </p:cNvSpPr>
          <p:nvPr>
            <p:ph idx="1"/>
          </p:nvPr>
        </p:nvSpPr>
        <p:spPr/>
        <p:txBody>
          <a:bodyPr/>
          <a:lstStyle/>
          <a:p>
            <a:r>
              <a:rPr lang="en-US" altLang="zh-CN" dirty="0"/>
              <a:t>1958</a:t>
            </a:r>
            <a:r>
              <a:rPr lang="zh-CN" altLang="en-US" dirty="0"/>
              <a:t>年，美国物理学家</a:t>
            </a:r>
            <a:r>
              <a:rPr lang="zh-CN" altLang="en-US" b="1" dirty="0">
                <a:solidFill>
                  <a:srgbClr val="0E7C7F"/>
                </a:solidFill>
              </a:rPr>
              <a:t>基尔比</a:t>
            </a:r>
            <a:r>
              <a:rPr lang="zh-CN" altLang="en-US" dirty="0"/>
              <a:t>和</a:t>
            </a:r>
            <a:r>
              <a:rPr lang="zh-CN" altLang="en-US" b="1" dirty="0">
                <a:solidFill>
                  <a:srgbClr val="0E7C7F"/>
                </a:solidFill>
              </a:rPr>
              <a:t>诺伊斯</a:t>
            </a:r>
            <a:r>
              <a:rPr lang="zh-CN" altLang="en-US" dirty="0"/>
              <a:t>同时发明集成电路。</a:t>
            </a:r>
          </a:p>
          <a:p>
            <a:r>
              <a:rPr lang="zh-CN" altLang="en-US" dirty="0"/>
              <a:t>集成电路的出现使得计算机脱胎换骨     </a:t>
            </a:r>
            <a:endParaRPr lang="en-US" altLang="zh-CN" dirty="0"/>
          </a:p>
          <a:p>
            <a:r>
              <a:rPr lang="en-US" altLang="zh-CN" b="1" dirty="0">
                <a:solidFill>
                  <a:srgbClr val="0E7C7F"/>
                </a:solidFill>
              </a:rPr>
              <a:t>2000 Nobel Prize</a:t>
            </a:r>
            <a:endParaRPr lang="zh-CN" altLang="en-US" b="1" dirty="0">
              <a:solidFill>
                <a:srgbClr val="0E7C7F"/>
              </a:solidFill>
            </a:endParaRPr>
          </a:p>
          <a:p>
            <a:endParaRPr lang="zh-CN" altLang="en-US" dirty="0"/>
          </a:p>
        </p:txBody>
      </p:sp>
      <p:pic>
        <p:nvPicPr>
          <p:cNvPr id="4" name="Picture 4" descr="2-26"/>
          <p:cNvPicPr>
            <a:picLocks noChangeAspect="1" noChangeArrowheads="1"/>
          </p:cNvPicPr>
          <p:nvPr/>
        </p:nvPicPr>
        <p:blipFill>
          <a:blip r:embed="rId2" cstate="print"/>
          <a:srcRect/>
          <a:stretch>
            <a:fillRect/>
          </a:stretch>
        </p:blipFill>
        <p:spPr bwMode="auto">
          <a:xfrm>
            <a:off x="2673524" y="3104779"/>
            <a:ext cx="2952750" cy="1978025"/>
          </a:xfrm>
          <a:prstGeom prst="rect">
            <a:avLst/>
          </a:prstGeom>
          <a:noFill/>
          <a:ln w="25400">
            <a:solidFill>
              <a:srgbClr val="993300"/>
            </a:solidFill>
            <a:miter lim="800000"/>
            <a:headEnd/>
            <a:tailEnd/>
          </a:ln>
        </p:spPr>
      </p:pic>
      <p:pic>
        <p:nvPicPr>
          <p:cNvPr id="5" name="Picture 5" descr="2-27"/>
          <p:cNvPicPr>
            <a:picLocks noChangeAspect="1" noChangeArrowheads="1"/>
          </p:cNvPicPr>
          <p:nvPr/>
        </p:nvPicPr>
        <p:blipFill>
          <a:blip r:embed="rId3" cstate="print"/>
          <a:srcRect/>
          <a:stretch>
            <a:fillRect/>
          </a:stretch>
        </p:blipFill>
        <p:spPr bwMode="auto">
          <a:xfrm>
            <a:off x="6443551" y="2698379"/>
            <a:ext cx="2736850" cy="2009775"/>
          </a:xfrm>
          <a:prstGeom prst="rect">
            <a:avLst/>
          </a:prstGeom>
          <a:noFill/>
          <a:ln w="25400">
            <a:solidFill>
              <a:srgbClr val="993300"/>
            </a:solidFill>
            <a:miter lim="800000"/>
            <a:headEnd/>
            <a:tailEnd/>
          </a:ln>
        </p:spPr>
      </p:pic>
      <p:pic>
        <p:nvPicPr>
          <p:cNvPr id="6" name="图片 5"/>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991451" y="5022825"/>
            <a:ext cx="1440160" cy="1443699"/>
          </a:xfrm>
          <a:prstGeom prst="rect">
            <a:avLst/>
          </a:prstGeom>
        </p:spPr>
      </p:pic>
      <p:pic>
        <p:nvPicPr>
          <p:cNvPr id="7" name="图片 6"/>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240016" y="5022825"/>
            <a:ext cx="1452612" cy="1452612"/>
          </a:xfrm>
          <a:prstGeom prst="rect">
            <a:avLst/>
          </a:prstGeom>
        </p:spPr>
      </p:pic>
    </p:spTree>
    <p:extLst>
      <p:ext uri="{BB962C8B-B14F-4D97-AF65-F5344CB8AC3E}">
        <p14:creationId xmlns:p14="http://schemas.microsoft.com/office/powerpoint/2010/main" val="260282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Effect transition="in" filter="wipe(down)">
                                      <p:cBhvr>
                                        <p:cTn id="17" dur="500"/>
                                        <p:tgtEl>
                                          <p:spTgt spid="3">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3">
                                            <p:txEl>
                                              <p:pRg st="1" end="1"/>
                                            </p:txEl>
                                          </p:spTgt>
                                        </p:tgtEl>
                                        <p:attrNameLst>
                                          <p:attrName>style.visibility</p:attrName>
                                        </p:attrNameLst>
                                      </p:cBhvr>
                                      <p:to>
                                        <p:strVal val="visible"/>
                                      </p:to>
                                    </p:set>
                                    <p:animEffect transition="in" filter="wipe(down)">
                                      <p:cBhvr>
                                        <p:cTn id="22" dur="500"/>
                                        <p:tgtEl>
                                          <p:spTgt spid="3">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animEffect transition="in" filter="wipe(down)">
                                      <p:cBhvr>
                                        <p:cTn id="27" dur="500"/>
                                        <p:tgtEl>
                                          <p:spTgt spid="3">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6"/>
                                        </p:tgtEl>
                                        <p:attrNameLst>
                                          <p:attrName>style.visibility</p:attrName>
                                        </p:attrNameLst>
                                      </p:cBhvr>
                                      <p:to>
                                        <p:strVal val="visible"/>
                                      </p:to>
                                    </p:set>
                                    <p:anim calcmode="lin" valueType="num">
                                      <p:cBhvr additive="base">
                                        <p:cTn id="32" dur="500" fill="hold"/>
                                        <p:tgtEl>
                                          <p:spTgt spid="6"/>
                                        </p:tgtEl>
                                        <p:attrNameLst>
                                          <p:attrName>ppt_x</p:attrName>
                                        </p:attrNameLst>
                                      </p:cBhvr>
                                      <p:tavLst>
                                        <p:tav tm="0">
                                          <p:val>
                                            <p:strVal val="#ppt_x"/>
                                          </p:val>
                                        </p:tav>
                                        <p:tav tm="100000">
                                          <p:val>
                                            <p:strVal val="#ppt_x"/>
                                          </p:val>
                                        </p:tav>
                                      </p:tavLst>
                                    </p:anim>
                                    <p:anim calcmode="lin" valueType="num">
                                      <p:cBhvr additive="base">
                                        <p:cTn id="33"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2" presetClass="entr" presetSubtype="4" fill="hold" nodeType="clickEffect">
                                  <p:stCondLst>
                                    <p:cond delay="0"/>
                                  </p:stCondLst>
                                  <p:childTnLst>
                                    <p:set>
                                      <p:cBhvr>
                                        <p:cTn id="37" dur="1" fill="hold">
                                          <p:stCondLst>
                                            <p:cond delay="0"/>
                                          </p:stCondLst>
                                        </p:cTn>
                                        <p:tgtEl>
                                          <p:spTgt spid="7"/>
                                        </p:tgtEl>
                                        <p:attrNameLst>
                                          <p:attrName>style.visibility</p:attrName>
                                        </p:attrNameLst>
                                      </p:cBhvr>
                                      <p:to>
                                        <p:strVal val="visible"/>
                                      </p:to>
                                    </p:set>
                                    <p:animEffect transition="in" filter="wipe(down)">
                                      <p:cBhvr>
                                        <p:cTn id="3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lstStyle/>
          <a:p>
            <a:r>
              <a:rPr lang="zh-CN" altLang="en-US" dirty="0"/>
              <a:t>世纪豪赌 </a:t>
            </a:r>
            <a:r>
              <a:rPr lang="en-US" altLang="zh-CN" dirty="0"/>
              <a:t>IBM S/360</a:t>
            </a:r>
            <a:endParaRPr lang="zh-CN" altLang="en-US" dirty="0"/>
          </a:p>
        </p:txBody>
      </p:sp>
      <p:sp>
        <p:nvSpPr>
          <p:cNvPr id="3" name="内容占位符 2"/>
          <p:cNvSpPr>
            <a:spLocks noGrp="1"/>
          </p:cNvSpPr>
          <p:nvPr>
            <p:ph idx="1"/>
          </p:nvPr>
        </p:nvSpPr>
        <p:spPr>
          <a:xfrm>
            <a:off x="487822" y="854043"/>
            <a:ext cx="6802685" cy="5637024"/>
          </a:xfrm>
        </p:spPr>
        <p:txBody>
          <a:bodyPr/>
          <a:lstStyle/>
          <a:p>
            <a:r>
              <a:rPr lang="en-US" altLang="zh-CN" dirty="0"/>
              <a:t>S/360</a:t>
            </a:r>
            <a:r>
              <a:rPr lang="zh-CN" altLang="en-US" dirty="0"/>
              <a:t>极强的通用性适用于各方面的用户，它具有</a:t>
            </a:r>
            <a:r>
              <a:rPr lang="en-US" altLang="zh-CN" dirty="0"/>
              <a:t>360</a:t>
            </a:r>
            <a:r>
              <a:rPr lang="zh-CN" altLang="en-US" dirty="0"/>
              <a:t>度</a:t>
            </a:r>
            <a:r>
              <a:rPr lang="zh-CN" altLang="en-US" dirty="0">
                <a:latin typeface="宋体" pitchFamily="2" charset="-122"/>
              </a:rPr>
              <a:t>”</a:t>
            </a:r>
            <a:r>
              <a:rPr lang="zh-CN" altLang="en-US" dirty="0"/>
              <a:t>全方位的特点，因此得名。</a:t>
            </a:r>
          </a:p>
          <a:p>
            <a:r>
              <a:rPr lang="en-US" altLang="zh-CN" dirty="0"/>
              <a:t>IBM</a:t>
            </a:r>
            <a:r>
              <a:rPr lang="zh-CN" altLang="en-US" dirty="0"/>
              <a:t>投入了</a:t>
            </a:r>
            <a:r>
              <a:rPr lang="en-US" altLang="zh-CN" dirty="0"/>
              <a:t>50</a:t>
            </a:r>
            <a:r>
              <a:rPr lang="zh-CN" altLang="en-US" dirty="0"/>
              <a:t>亿美元的研发费用，远远过制造原子弹的</a:t>
            </a:r>
            <a:r>
              <a:rPr lang="zh-CN" altLang="en-US" dirty="0">
                <a:latin typeface="宋体" pitchFamily="2" charset="-122"/>
              </a:rPr>
              <a:t>“</a:t>
            </a:r>
            <a:r>
              <a:rPr lang="zh-CN" altLang="en-US" dirty="0"/>
              <a:t>曼哈顿计划</a:t>
            </a:r>
            <a:r>
              <a:rPr lang="zh-CN" altLang="en-US" dirty="0">
                <a:latin typeface="宋体" pitchFamily="2" charset="-122"/>
              </a:rPr>
              <a:t>”</a:t>
            </a:r>
            <a:r>
              <a:rPr lang="zh-CN" altLang="en-US" dirty="0"/>
              <a:t>的</a:t>
            </a:r>
            <a:r>
              <a:rPr lang="en-US" altLang="zh-CN" dirty="0"/>
              <a:t>20</a:t>
            </a:r>
            <a:r>
              <a:rPr lang="zh-CN" altLang="en-US" dirty="0"/>
              <a:t>亿美元。</a:t>
            </a:r>
          </a:p>
          <a:p>
            <a:endParaRPr lang="en-US" altLang="zh-CN" dirty="0"/>
          </a:p>
          <a:p>
            <a:endParaRPr lang="zh-CN" altLang="en-US" dirty="0"/>
          </a:p>
        </p:txBody>
      </p:sp>
      <p:pic>
        <p:nvPicPr>
          <p:cNvPr id="15" name="图片 14"/>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267348" y="5644719"/>
            <a:ext cx="775440" cy="777346"/>
          </a:xfrm>
          <a:prstGeom prst="rect">
            <a:avLst/>
          </a:prstGeom>
        </p:spPr>
      </p:pic>
      <p:pic>
        <p:nvPicPr>
          <p:cNvPr id="16" name="图片 15"/>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845511" y="5703120"/>
            <a:ext cx="655817" cy="657429"/>
          </a:xfrm>
          <a:prstGeom prst="rect">
            <a:avLst/>
          </a:prstGeom>
        </p:spPr>
      </p:pic>
      <p:pic>
        <p:nvPicPr>
          <p:cNvPr id="17" name="图片 16"/>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863438" y="5660678"/>
            <a:ext cx="775440" cy="777346"/>
          </a:xfrm>
          <a:prstGeom prst="rect">
            <a:avLst/>
          </a:prstGeom>
        </p:spPr>
      </p:pic>
      <p:pic>
        <p:nvPicPr>
          <p:cNvPr id="18" name="图片 17"/>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468323" y="5661821"/>
            <a:ext cx="775440" cy="777346"/>
          </a:xfrm>
          <a:prstGeom prst="rect">
            <a:avLst/>
          </a:prstGeom>
        </p:spPr>
      </p:pic>
      <p:pic>
        <p:nvPicPr>
          <p:cNvPr id="19" name="图片 18"/>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073208" y="5644401"/>
            <a:ext cx="775440" cy="777346"/>
          </a:xfrm>
          <a:prstGeom prst="rect">
            <a:avLst/>
          </a:prstGeom>
        </p:spPr>
      </p:pic>
      <p:pic>
        <p:nvPicPr>
          <p:cNvPr id="20" name="图片 19"/>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522928" y="5699510"/>
            <a:ext cx="954190" cy="647462"/>
          </a:xfrm>
          <a:prstGeom prst="rect">
            <a:avLst/>
          </a:prstGeom>
        </p:spPr>
      </p:pic>
      <p:grpSp>
        <p:nvGrpSpPr>
          <p:cNvPr id="22" name="组合 21"/>
          <p:cNvGrpSpPr/>
          <p:nvPr/>
        </p:nvGrpSpPr>
        <p:grpSpPr>
          <a:xfrm>
            <a:off x="2011714" y="3462697"/>
            <a:ext cx="8155410" cy="2261361"/>
            <a:chOff x="2011714" y="3373797"/>
            <a:chExt cx="8155410" cy="2261361"/>
          </a:xfrm>
        </p:grpSpPr>
        <p:pic>
          <p:nvPicPr>
            <p:cNvPr id="5" name="图片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435358" y="3390440"/>
              <a:ext cx="1420660" cy="1783836"/>
            </a:xfrm>
            <a:prstGeom prst="rect">
              <a:avLst/>
            </a:prstGeom>
            <a:ln>
              <a:noFill/>
            </a:ln>
            <a:effectLst>
              <a:outerShdw blurRad="292100" dist="139700" dir="2700000" algn="tl" rotWithShape="0">
                <a:srgbClr val="333333">
                  <a:alpha val="65000"/>
                </a:srgbClr>
              </a:outerShdw>
            </a:effectLst>
          </p:spPr>
        </p:pic>
        <p:pic>
          <p:nvPicPr>
            <p:cNvPr id="6" name="图片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134107" y="3385700"/>
              <a:ext cx="1414951" cy="1768689"/>
            </a:xfrm>
            <a:prstGeom prst="rect">
              <a:avLst/>
            </a:prstGeom>
            <a:ln>
              <a:noFill/>
            </a:ln>
            <a:effectLst>
              <a:outerShdw blurRad="292100" dist="139700" dir="2700000" algn="tl" rotWithShape="0">
                <a:srgbClr val="333333">
                  <a:alpha val="65000"/>
                </a:srgbClr>
              </a:outerShdw>
            </a:effectLst>
          </p:spPr>
        </p:pic>
        <p:sp>
          <p:nvSpPr>
            <p:cNvPr id="7" name="矩形 6"/>
            <p:cNvSpPr/>
            <p:nvPr/>
          </p:nvSpPr>
          <p:spPr>
            <a:xfrm>
              <a:off x="2011714" y="5237832"/>
              <a:ext cx="1286708" cy="369332"/>
            </a:xfrm>
            <a:prstGeom prst="rect">
              <a:avLst/>
            </a:prstGeom>
          </p:spPr>
          <p:txBody>
            <a:bodyPr wrap="square">
              <a:spAutoFit/>
            </a:bodyPr>
            <a:lstStyle/>
            <a:p>
              <a:pPr algn="r" fontAlgn="base">
                <a:spcBef>
                  <a:spcPct val="0"/>
                </a:spcBef>
                <a:spcAft>
                  <a:spcPct val="0"/>
                </a:spcAft>
              </a:pPr>
              <a:r>
                <a:rPr lang="en-US" altLang="zh-CN" dirty="0" err="1">
                  <a:solidFill>
                    <a:srgbClr val="000000"/>
                  </a:solidFill>
                  <a:latin typeface="Agency FB" panose="020B0503020202020204" pitchFamily="34" charset="0"/>
                  <a:ea typeface="华文细黑" pitchFamily="2" charset="-122"/>
                </a:rPr>
                <a:t>Robort</a:t>
              </a:r>
              <a:r>
                <a:rPr lang="en-US" altLang="zh-CN" dirty="0">
                  <a:solidFill>
                    <a:srgbClr val="000000"/>
                  </a:solidFill>
                  <a:latin typeface="Agency FB" panose="020B0503020202020204" pitchFamily="34" charset="0"/>
                  <a:ea typeface="华文细黑" pitchFamily="2" charset="-122"/>
                </a:rPr>
                <a:t> Evans</a:t>
              </a:r>
              <a:endParaRPr lang="zh-CN" altLang="en-US" dirty="0">
                <a:solidFill>
                  <a:srgbClr val="000000"/>
                </a:solidFill>
                <a:latin typeface="Agency FB" panose="020B0503020202020204" pitchFamily="34" charset="0"/>
                <a:ea typeface="华文细黑" pitchFamily="2" charset="-122"/>
              </a:endParaRPr>
            </a:p>
          </p:txBody>
        </p:sp>
        <p:sp>
          <p:nvSpPr>
            <p:cNvPr id="8" name="矩形 7"/>
            <p:cNvSpPr/>
            <p:nvPr/>
          </p:nvSpPr>
          <p:spPr>
            <a:xfrm>
              <a:off x="5236710" y="5265826"/>
              <a:ext cx="1747185" cy="369332"/>
            </a:xfrm>
            <a:prstGeom prst="rect">
              <a:avLst/>
            </a:prstGeom>
          </p:spPr>
          <p:txBody>
            <a:bodyPr wrap="square">
              <a:spAutoFit/>
            </a:bodyPr>
            <a:lstStyle/>
            <a:p>
              <a:pPr algn="r" fontAlgn="base">
                <a:spcBef>
                  <a:spcPct val="0"/>
                </a:spcBef>
                <a:spcAft>
                  <a:spcPct val="0"/>
                </a:spcAft>
              </a:pPr>
              <a:r>
                <a:rPr lang="en-US" altLang="zh-CN" dirty="0">
                  <a:solidFill>
                    <a:srgbClr val="000000"/>
                  </a:solidFill>
                  <a:latin typeface="Agency FB" panose="020B0503020202020204" pitchFamily="34" charset="0"/>
                  <a:ea typeface="华文细黑" pitchFamily="2" charset="-122"/>
                </a:rPr>
                <a:t>Gene Myron </a:t>
              </a:r>
              <a:r>
                <a:rPr lang="en-US" altLang="zh-CN" dirty="0">
                  <a:solidFill>
                    <a:schemeClr val="accent6">
                      <a:lumMod val="75000"/>
                    </a:schemeClr>
                  </a:solidFill>
                  <a:latin typeface="Agency FB" panose="020B0503020202020204" pitchFamily="34" charset="0"/>
                  <a:ea typeface="华文细黑" pitchFamily="2" charset="-122"/>
                </a:rPr>
                <a:t>Amdahl</a:t>
              </a:r>
              <a:endParaRPr lang="zh-CN" altLang="en-US" dirty="0">
                <a:solidFill>
                  <a:schemeClr val="accent6">
                    <a:lumMod val="75000"/>
                  </a:schemeClr>
                </a:solidFill>
                <a:latin typeface="Agency FB" panose="020B0503020202020204" pitchFamily="34" charset="0"/>
                <a:ea typeface="华文细黑" pitchFamily="2" charset="-122"/>
              </a:endParaRPr>
            </a:p>
          </p:txBody>
        </p:sp>
        <p:pic>
          <p:nvPicPr>
            <p:cNvPr id="9" name="图片 8"/>
            <p:cNvPicPr>
              <a:picLocks noChangeAspect="1"/>
            </p:cNvPicPr>
            <p:nvPr/>
          </p:nvPicPr>
          <p:blipFill>
            <a:blip r:embed="rId7"/>
            <a:stretch>
              <a:fillRect/>
            </a:stretch>
          </p:blipFill>
          <p:spPr>
            <a:xfrm>
              <a:off x="3800987" y="3379622"/>
              <a:ext cx="1435723" cy="1794654"/>
            </a:xfrm>
            <a:prstGeom prst="rect">
              <a:avLst/>
            </a:prstGeom>
            <a:ln>
              <a:noFill/>
            </a:ln>
            <a:effectLst>
              <a:outerShdw blurRad="292100" dist="139700" dir="2700000" algn="tl" rotWithShape="0">
                <a:srgbClr val="333333">
                  <a:alpha val="65000"/>
                </a:srgbClr>
              </a:outerShdw>
            </a:effectLst>
          </p:spPr>
        </p:pic>
        <p:sp>
          <p:nvSpPr>
            <p:cNvPr id="10" name="矩形 9"/>
            <p:cNvSpPr/>
            <p:nvPr/>
          </p:nvSpPr>
          <p:spPr>
            <a:xfrm>
              <a:off x="3774107" y="5247243"/>
              <a:ext cx="1307835" cy="369332"/>
            </a:xfrm>
            <a:prstGeom prst="rect">
              <a:avLst/>
            </a:prstGeom>
          </p:spPr>
          <p:txBody>
            <a:bodyPr wrap="square">
              <a:spAutoFit/>
            </a:bodyPr>
            <a:lstStyle/>
            <a:p>
              <a:pPr algn="r" fontAlgn="base">
                <a:spcBef>
                  <a:spcPct val="0"/>
                </a:spcBef>
                <a:spcAft>
                  <a:spcPct val="0"/>
                </a:spcAft>
              </a:pPr>
              <a:r>
                <a:rPr lang="en-US" altLang="zh-CN" dirty="0" err="1">
                  <a:solidFill>
                    <a:srgbClr val="000000"/>
                  </a:solidFill>
                  <a:latin typeface="Agency FB" panose="020B0503020202020204" pitchFamily="34" charset="0"/>
                  <a:ea typeface="华文细黑" pitchFamily="2" charset="-122"/>
                </a:rPr>
                <a:t>F.P.Brooks,Jr</a:t>
              </a:r>
              <a:r>
                <a:rPr lang="en-US" altLang="zh-CN" dirty="0">
                  <a:solidFill>
                    <a:srgbClr val="000000"/>
                  </a:solidFill>
                  <a:latin typeface="Agency FB" panose="020B0503020202020204" pitchFamily="34" charset="0"/>
                  <a:ea typeface="华文细黑" pitchFamily="2" charset="-122"/>
                </a:rPr>
                <a:t>.</a:t>
              </a:r>
              <a:endParaRPr lang="zh-CN" altLang="en-US" dirty="0">
                <a:solidFill>
                  <a:srgbClr val="000000"/>
                </a:solidFill>
                <a:latin typeface="Agency FB" panose="020B0503020202020204" pitchFamily="34" charset="0"/>
                <a:ea typeface="华文细黑" pitchFamily="2" charset="-122"/>
              </a:endParaRPr>
            </a:p>
          </p:txBody>
        </p:sp>
        <p:pic>
          <p:nvPicPr>
            <p:cNvPr id="11" name="图片 1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054667" y="3373797"/>
              <a:ext cx="1445044" cy="1806305"/>
            </a:xfrm>
            <a:prstGeom prst="rect">
              <a:avLst/>
            </a:prstGeom>
            <a:ln>
              <a:noFill/>
            </a:ln>
            <a:effectLst>
              <a:outerShdw blurRad="292100" dist="139700" dir="2700000" algn="tl" rotWithShape="0">
                <a:srgbClr val="333333">
                  <a:alpha val="65000"/>
                </a:srgbClr>
              </a:outerShdw>
            </a:effectLst>
          </p:spPr>
        </p:pic>
        <p:sp>
          <p:nvSpPr>
            <p:cNvPr id="12" name="矩形 11"/>
            <p:cNvSpPr/>
            <p:nvPr/>
          </p:nvSpPr>
          <p:spPr>
            <a:xfrm>
              <a:off x="7243169" y="5263486"/>
              <a:ext cx="1000594" cy="369332"/>
            </a:xfrm>
            <a:prstGeom prst="rect">
              <a:avLst/>
            </a:prstGeom>
          </p:spPr>
          <p:txBody>
            <a:bodyPr wrap="none">
              <a:spAutoFit/>
            </a:bodyPr>
            <a:lstStyle/>
            <a:p>
              <a:pPr algn="r" fontAlgn="base">
                <a:spcBef>
                  <a:spcPct val="0"/>
                </a:spcBef>
                <a:spcAft>
                  <a:spcPct val="0"/>
                </a:spcAft>
              </a:pPr>
              <a:r>
                <a:rPr lang="en-US" altLang="zh-CN" dirty="0">
                  <a:solidFill>
                    <a:srgbClr val="000000"/>
                  </a:solidFill>
                  <a:latin typeface="Agency FB" panose="020B0503020202020204" pitchFamily="34" charset="0"/>
                  <a:ea typeface="华文细黑" pitchFamily="2" charset="-122"/>
                </a:rPr>
                <a:t>Erich Bloch</a:t>
              </a:r>
              <a:endParaRPr lang="zh-CN" altLang="en-US" dirty="0">
                <a:solidFill>
                  <a:srgbClr val="000000"/>
                </a:solidFill>
                <a:latin typeface="Agency FB" panose="020B0503020202020204" pitchFamily="34" charset="0"/>
                <a:ea typeface="华文细黑" pitchFamily="2" charset="-122"/>
              </a:endParaRPr>
            </a:p>
          </p:txBody>
        </p:sp>
        <p:sp>
          <p:nvSpPr>
            <p:cNvPr id="14" name="矩形 13"/>
            <p:cNvSpPr/>
            <p:nvPr/>
          </p:nvSpPr>
          <p:spPr>
            <a:xfrm>
              <a:off x="8583037" y="5263486"/>
              <a:ext cx="1584087" cy="369332"/>
            </a:xfrm>
            <a:prstGeom prst="rect">
              <a:avLst/>
            </a:prstGeom>
          </p:spPr>
          <p:txBody>
            <a:bodyPr wrap="none">
              <a:spAutoFit/>
            </a:bodyPr>
            <a:lstStyle/>
            <a:p>
              <a:pPr algn="r" fontAlgn="base">
                <a:spcBef>
                  <a:spcPct val="0"/>
                </a:spcBef>
                <a:spcAft>
                  <a:spcPct val="0"/>
                </a:spcAft>
              </a:pPr>
              <a:r>
                <a:rPr lang="en-US" altLang="zh-CN" dirty="0" err="1">
                  <a:solidFill>
                    <a:srgbClr val="000000"/>
                  </a:solidFill>
                  <a:latin typeface="Agency FB" panose="020B0503020202020204" pitchFamily="34" charset="0"/>
                  <a:ea typeface="华文细黑" pitchFamily="2" charset="-122"/>
                </a:rPr>
                <a:t>Gerrit</a:t>
              </a:r>
              <a:r>
                <a:rPr lang="en-US" altLang="zh-CN" dirty="0">
                  <a:solidFill>
                    <a:srgbClr val="000000"/>
                  </a:solidFill>
                  <a:latin typeface="Agency FB" panose="020B0503020202020204" pitchFamily="34" charset="0"/>
                  <a:ea typeface="华文细黑" pitchFamily="2" charset="-122"/>
                </a:rPr>
                <a:t> Anne </a:t>
              </a:r>
              <a:r>
                <a:rPr lang="en-US" altLang="zh-CN" dirty="0" err="1">
                  <a:solidFill>
                    <a:srgbClr val="000000"/>
                  </a:solidFill>
                  <a:latin typeface="Agency FB" panose="020B0503020202020204" pitchFamily="34" charset="0"/>
                  <a:ea typeface="华文细黑" pitchFamily="2" charset="-122"/>
                </a:rPr>
                <a:t>Blaauw</a:t>
              </a:r>
              <a:endParaRPr lang="zh-CN" altLang="en-US" dirty="0">
                <a:solidFill>
                  <a:srgbClr val="000000"/>
                </a:solidFill>
                <a:latin typeface="Agency FB" panose="020B0503020202020204" pitchFamily="34" charset="0"/>
                <a:ea typeface="华文细黑" pitchFamily="2" charset="-122"/>
              </a:endParaRPr>
            </a:p>
          </p:txBody>
        </p:sp>
        <p:pic>
          <p:nvPicPr>
            <p:cNvPr id="21" name="图片 20"/>
            <p:cNvPicPr>
              <a:picLocks noChangeAspect="1"/>
            </p:cNvPicPr>
            <p:nvPr/>
          </p:nvPicPr>
          <p:blipFill rotWithShape="1">
            <a:blip r:embed="rId9">
              <a:extLst>
                <a:ext uri="{28A0092B-C50C-407E-A947-70E740481C1C}">
                  <a14:useLocalDpi xmlns:a14="http://schemas.microsoft.com/office/drawing/2010/main" val="0"/>
                </a:ext>
              </a:extLst>
            </a:blip>
            <a:srcRect l="20417" t="1195" r="15651" b="36328"/>
            <a:stretch/>
          </p:blipFill>
          <p:spPr>
            <a:xfrm>
              <a:off x="8677527" y="3375067"/>
              <a:ext cx="1442124" cy="1793626"/>
            </a:xfrm>
            <a:prstGeom prst="rect">
              <a:avLst/>
            </a:prstGeom>
          </p:spPr>
        </p:pic>
      </p:grpSp>
      <p:pic>
        <p:nvPicPr>
          <p:cNvPr id="23" name="图片 22">
            <a:extLst>
              <a:ext uri="{FF2B5EF4-FFF2-40B4-BE49-F238E27FC236}">
                <a16:creationId xmlns:a16="http://schemas.microsoft.com/office/drawing/2014/main" id="{2136E1C0-68ED-4EF5-837A-B22F2DB23E5F}"/>
              </a:ext>
            </a:extLst>
          </p:cNvPr>
          <p:cNvPicPr>
            <a:picLocks noChangeAspect="1"/>
          </p:cNvPicPr>
          <p:nvPr/>
        </p:nvPicPr>
        <p:blipFill rotWithShape="1">
          <a:blip r:embed="rId10"/>
          <a:srcRect t="21662" b="12230"/>
          <a:stretch/>
        </p:blipFill>
        <p:spPr>
          <a:xfrm>
            <a:off x="7243169" y="886838"/>
            <a:ext cx="4619190" cy="2290232"/>
          </a:xfrm>
          <a:prstGeom prst="rect">
            <a:avLst/>
          </a:prstGeom>
        </p:spPr>
      </p:pic>
    </p:spTree>
    <p:extLst>
      <p:ext uri="{BB962C8B-B14F-4D97-AF65-F5344CB8AC3E}">
        <p14:creationId xmlns:p14="http://schemas.microsoft.com/office/powerpoint/2010/main" val="1307076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down)">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 calcmode="lin" valueType="num">
                                      <p:cBhvr additive="base">
                                        <p:cTn id="12" dur="500" fill="hold"/>
                                        <p:tgtEl>
                                          <p:spTgt spid="15"/>
                                        </p:tgtEl>
                                        <p:attrNameLst>
                                          <p:attrName>ppt_x</p:attrName>
                                        </p:attrNameLst>
                                      </p:cBhvr>
                                      <p:tavLst>
                                        <p:tav tm="0">
                                          <p:val>
                                            <p:strVal val="#ppt_x"/>
                                          </p:val>
                                        </p:tav>
                                        <p:tav tm="100000">
                                          <p:val>
                                            <p:strVal val="#ppt_x"/>
                                          </p:val>
                                        </p:tav>
                                      </p:tavLst>
                                    </p:anim>
                                    <p:anim calcmode="lin" valueType="num">
                                      <p:cBhvr additive="base">
                                        <p:cTn id="13"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16"/>
                                        </p:tgtEl>
                                        <p:attrNameLst>
                                          <p:attrName>style.visibility</p:attrName>
                                        </p:attrNameLst>
                                      </p:cBhvr>
                                      <p:to>
                                        <p:strVal val="visible"/>
                                      </p:to>
                                    </p:set>
                                    <p:anim calcmode="lin" valueType="num">
                                      <p:cBhvr additive="base">
                                        <p:cTn id="18" dur="500" fill="hold"/>
                                        <p:tgtEl>
                                          <p:spTgt spid="16"/>
                                        </p:tgtEl>
                                        <p:attrNameLst>
                                          <p:attrName>ppt_x</p:attrName>
                                        </p:attrNameLst>
                                      </p:cBhvr>
                                      <p:tavLst>
                                        <p:tav tm="0">
                                          <p:val>
                                            <p:strVal val="#ppt_x"/>
                                          </p:val>
                                        </p:tav>
                                        <p:tav tm="100000">
                                          <p:val>
                                            <p:strVal val="#ppt_x"/>
                                          </p:val>
                                        </p:tav>
                                      </p:tavLst>
                                    </p:anim>
                                    <p:anim calcmode="lin" valueType="num">
                                      <p:cBhvr additive="base">
                                        <p:cTn id="19"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nodeType="click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wipe(down)">
                                      <p:cBhvr>
                                        <p:cTn id="24" dur="500"/>
                                        <p:tgtEl>
                                          <p:spTgt spid="20"/>
                                        </p:tgtEl>
                                      </p:cBhvr>
                                    </p:animEffec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17"/>
                                        </p:tgtEl>
                                        <p:attrNameLst>
                                          <p:attrName>style.visibility</p:attrName>
                                        </p:attrNameLst>
                                      </p:cBhvr>
                                      <p:to>
                                        <p:strVal val="visible"/>
                                      </p:to>
                                    </p:set>
                                    <p:anim calcmode="lin" valueType="num">
                                      <p:cBhvr additive="base">
                                        <p:cTn id="29" dur="500" fill="hold"/>
                                        <p:tgtEl>
                                          <p:spTgt spid="17"/>
                                        </p:tgtEl>
                                        <p:attrNameLst>
                                          <p:attrName>ppt_x</p:attrName>
                                        </p:attrNameLst>
                                      </p:cBhvr>
                                      <p:tavLst>
                                        <p:tav tm="0">
                                          <p:val>
                                            <p:strVal val="#ppt_x"/>
                                          </p:val>
                                        </p:tav>
                                        <p:tav tm="100000">
                                          <p:val>
                                            <p:strVal val="#ppt_x"/>
                                          </p:val>
                                        </p:tav>
                                      </p:tavLst>
                                    </p:anim>
                                    <p:anim calcmode="lin" valueType="num">
                                      <p:cBhvr additive="base">
                                        <p:cTn id="30"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18"/>
                                        </p:tgtEl>
                                        <p:attrNameLst>
                                          <p:attrName>style.visibility</p:attrName>
                                        </p:attrNameLst>
                                      </p:cBhvr>
                                      <p:to>
                                        <p:strVal val="visible"/>
                                      </p:to>
                                    </p:set>
                                    <p:anim calcmode="lin" valueType="num">
                                      <p:cBhvr additive="base">
                                        <p:cTn id="35" dur="500" fill="hold"/>
                                        <p:tgtEl>
                                          <p:spTgt spid="18"/>
                                        </p:tgtEl>
                                        <p:attrNameLst>
                                          <p:attrName>ppt_x</p:attrName>
                                        </p:attrNameLst>
                                      </p:cBhvr>
                                      <p:tavLst>
                                        <p:tav tm="0">
                                          <p:val>
                                            <p:strVal val="#ppt_x"/>
                                          </p:val>
                                        </p:tav>
                                        <p:tav tm="100000">
                                          <p:val>
                                            <p:strVal val="#ppt_x"/>
                                          </p:val>
                                        </p:tav>
                                      </p:tavLst>
                                    </p:anim>
                                    <p:anim calcmode="lin" valueType="num">
                                      <p:cBhvr additive="base">
                                        <p:cTn id="36"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19"/>
                                        </p:tgtEl>
                                        <p:attrNameLst>
                                          <p:attrName>style.visibility</p:attrName>
                                        </p:attrNameLst>
                                      </p:cBhvr>
                                      <p:to>
                                        <p:strVal val="visible"/>
                                      </p:to>
                                    </p:set>
                                    <p:anim calcmode="lin" valueType="num">
                                      <p:cBhvr additive="base">
                                        <p:cTn id="41" dur="500" fill="hold"/>
                                        <p:tgtEl>
                                          <p:spTgt spid="19"/>
                                        </p:tgtEl>
                                        <p:attrNameLst>
                                          <p:attrName>ppt_x</p:attrName>
                                        </p:attrNameLst>
                                      </p:cBhvr>
                                      <p:tavLst>
                                        <p:tav tm="0">
                                          <p:val>
                                            <p:strVal val="#ppt_x"/>
                                          </p:val>
                                        </p:tav>
                                        <p:tav tm="100000">
                                          <p:val>
                                            <p:strVal val="#ppt_x"/>
                                          </p:val>
                                        </p:tav>
                                      </p:tavLst>
                                    </p:anim>
                                    <p:anim calcmode="lin" valueType="num">
                                      <p:cBhvr additive="base">
                                        <p:cTn id="42"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6804" name="Rectangle 3"/>
          <p:cNvSpPr>
            <a:spLocks noGrp="1" noChangeArrowheads="1"/>
          </p:cNvSpPr>
          <p:nvPr>
            <p:ph type="title"/>
          </p:nvPr>
        </p:nvSpPr>
        <p:spPr>
          <a:xfrm>
            <a:off x="487822" y="257614"/>
            <a:ext cx="10515600" cy="617641"/>
          </a:xfrm>
        </p:spPr>
        <p:txBody>
          <a:bodyPr/>
          <a:lstStyle/>
          <a:p>
            <a:pPr eaLnBrk="1" hangingPunct="1"/>
            <a:r>
              <a:rPr lang="zh-CN" altLang="en-US" dirty="0"/>
              <a:t>霍夫和</a:t>
            </a:r>
            <a:r>
              <a:rPr lang="en-US" altLang="zh-CN" dirty="0"/>
              <a:t>Intel 4004 </a:t>
            </a:r>
          </a:p>
        </p:txBody>
      </p:sp>
      <p:sp>
        <p:nvSpPr>
          <p:cNvPr id="76805" name="Rectangle 4"/>
          <p:cNvSpPr>
            <a:spLocks noGrp="1" noChangeArrowheads="1"/>
          </p:cNvSpPr>
          <p:nvPr>
            <p:ph idx="1"/>
          </p:nvPr>
        </p:nvSpPr>
        <p:spPr/>
        <p:txBody>
          <a:bodyPr/>
          <a:lstStyle/>
          <a:p>
            <a:pPr algn="just" eaLnBrk="1" hangingPunct="1"/>
            <a:r>
              <a:rPr lang="en-US" altLang="zh-CN" dirty="0"/>
              <a:t>1971</a:t>
            </a:r>
            <a:r>
              <a:rPr lang="zh-CN" altLang="en-US" dirty="0"/>
              <a:t>年</a:t>
            </a:r>
            <a:r>
              <a:rPr lang="en-US" altLang="zh-CN" dirty="0"/>
              <a:t>1</a:t>
            </a:r>
            <a:r>
              <a:rPr lang="zh-CN" altLang="en-US" dirty="0"/>
              <a:t>月，</a:t>
            </a:r>
            <a:r>
              <a:rPr lang="en-US" altLang="zh-CN" dirty="0"/>
              <a:t>Intel</a:t>
            </a:r>
            <a:r>
              <a:rPr lang="zh-CN" altLang="en-US" dirty="0"/>
              <a:t>公司的</a:t>
            </a:r>
            <a:r>
              <a:rPr lang="zh-CN" altLang="en-US" b="1" dirty="0">
                <a:solidFill>
                  <a:srgbClr val="C00000"/>
                </a:solidFill>
              </a:rPr>
              <a:t>霍夫</a:t>
            </a:r>
            <a:r>
              <a:rPr lang="zh-CN" altLang="en-US" dirty="0"/>
              <a:t>研制成功世界上第一块</a:t>
            </a:r>
            <a:r>
              <a:rPr lang="en-US" altLang="zh-CN" dirty="0"/>
              <a:t>4</a:t>
            </a:r>
            <a:r>
              <a:rPr lang="zh-CN" altLang="en-US" dirty="0"/>
              <a:t>位微处理器芯片</a:t>
            </a:r>
            <a:r>
              <a:rPr lang="en-US" altLang="zh-CN" dirty="0"/>
              <a:t>Intel 4004</a:t>
            </a:r>
            <a:r>
              <a:rPr lang="zh-CN" altLang="en-US" dirty="0"/>
              <a:t>，标志着</a:t>
            </a:r>
            <a:r>
              <a:rPr lang="zh-CN" altLang="en-US" dirty="0">
                <a:solidFill>
                  <a:srgbClr val="18978B"/>
                </a:solidFill>
              </a:rPr>
              <a:t>第一代微处理器</a:t>
            </a:r>
            <a:r>
              <a:rPr lang="zh-CN" altLang="en-US" dirty="0"/>
              <a:t>问世，微处理器和微机时代从此开始。</a:t>
            </a:r>
          </a:p>
          <a:p>
            <a:pPr algn="just" eaLnBrk="1" hangingPunct="1"/>
            <a:r>
              <a:rPr lang="en-US" altLang="zh-CN" dirty="0"/>
              <a:t>1971</a:t>
            </a:r>
            <a:r>
              <a:rPr lang="zh-CN" altLang="en-US" dirty="0"/>
              <a:t>年</a:t>
            </a:r>
            <a:r>
              <a:rPr lang="en-US" altLang="zh-CN" dirty="0"/>
              <a:t>11</a:t>
            </a:r>
            <a:r>
              <a:rPr lang="zh-CN" altLang="en-US" dirty="0"/>
              <a:t>月，</a:t>
            </a:r>
            <a:r>
              <a:rPr lang="en-US" altLang="zh-CN" dirty="0"/>
              <a:t>Intel</a:t>
            </a:r>
            <a:r>
              <a:rPr lang="zh-CN" altLang="en-US" dirty="0"/>
              <a:t>推出</a:t>
            </a:r>
            <a:r>
              <a:rPr lang="en-US" altLang="zh-CN" dirty="0"/>
              <a:t>MCS-4</a:t>
            </a:r>
            <a:r>
              <a:rPr lang="zh-CN" altLang="en-US" dirty="0"/>
              <a:t>微型计算机系统其包括</a:t>
            </a:r>
            <a:r>
              <a:rPr lang="en-US" altLang="zh-CN" dirty="0"/>
              <a:t>4001 ROM</a:t>
            </a:r>
            <a:r>
              <a:rPr lang="zh-CN" altLang="en-US" dirty="0"/>
              <a:t>芯片、</a:t>
            </a:r>
            <a:r>
              <a:rPr lang="en-US" altLang="zh-CN" dirty="0"/>
              <a:t>4002 RAM</a:t>
            </a:r>
            <a:r>
              <a:rPr lang="zh-CN" altLang="en-US" dirty="0"/>
              <a:t>芯片、</a:t>
            </a:r>
            <a:r>
              <a:rPr lang="en-US" altLang="zh-CN" dirty="0"/>
              <a:t>4003</a:t>
            </a:r>
            <a:r>
              <a:rPr lang="zh-CN" altLang="en-US" dirty="0"/>
              <a:t>移位寄存器芯片和</a:t>
            </a:r>
            <a:r>
              <a:rPr lang="en-US" altLang="zh-CN" dirty="0"/>
              <a:t>4004</a:t>
            </a:r>
            <a:r>
              <a:rPr lang="zh-CN" altLang="en-US" dirty="0"/>
              <a:t>微处理器。</a:t>
            </a:r>
          </a:p>
        </p:txBody>
      </p:sp>
      <p:pic>
        <p:nvPicPr>
          <p:cNvPr id="6" name="图片 5"/>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955630" y="4574463"/>
            <a:ext cx="1562659" cy="1566499"/>
          </a:xfrm>
          <a:prstGeom prst="rect">
            <a:avLst/>
          </a:prstGeom>
        </p:spPr>
      </p:pic>
      <p:pic>
        <p:nvPicPr>
          <p:cNvPr id="4" name="图片 3">
            <a:extLst>
              <a:ext uri="{FF2B5EF4-FFF2-40B4-BE49-F238E27FC236}">
                <a16:creationId xmlns:a16="http://schemas.microsoft.com/office/drawing/2014/main" id="{ACDF051C-960D-4144-87C4-B3262CFC1407}"/>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978298" y="4118085"/>
            <a:ext cx="3094377" cy="2022877"/>
          </a:xfrm>
          <a:prstGeom prst="rect">
            <a:avLst/>
          </a:prstGeom>
        </p:spPr>
      </p:pic>
      <p:pic>
        <p:nvPicPr>
          <p:cNvPr id="7" name="图片 6">
            <a:extLst>
              <a:ext uri="{FF2B5EF4-FFF2-40B4-BE49-F238E27FC236}">
                <a16:creationId xmlns:a16="http://schemas.microsoft.com/office/drawing/2014/main" id="{C77BB29E-ACC0-493A-9634-02F597116B41}"/>
              </a:ext>
            </a:extLst>
          </p:cNvPr>
          <p:cNvPicPr>
            <a:picLocks noChangeAspect="1"/>
          </p:cNvPicPr>
          <p:nvPr/>
        </p:nvPicPr>
        <p:blipFill>
          <a:blip r:embed="rId5"/>
          <a:stretch>
            <a:fillRect/>
          </a:stretch>
        </p:blipFill>
        <p:spPr>
          <a:xfrm>
            <a:off x="7401244" y="4141181"/>
            <a:ext cx="3520756" cy="2053774"/>
          </a:xfrm>
          <a:prstGeom prst="rect">
            <a:avLst/>
          </a:prstGeom>
        </p:spPr>
      </p:pic>
    </p:spTree>
    <p:extLst>
      <p:ext uri="{BB962C8B-B14F-4D97-AF65-F5344CB8AC3E}">
        <p14:creationId xmlns:p14="http://schemas.microsoft.com/office/powerpoint/2010/main" val="2749324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6805">
                                            <p:txEl>
                                              <p:pRg st="0" end="0"/>
                                            </p:txEl>
                                          </p:spTgt>
                                        </p:tgtEl>
                                        <p:attrNameLst>
                                          <p:attrName>style.visibility</p:attrName>
                                        </p:attrNameLst>
                                      </p:cBhvr>
                                      <p:to>
                                        <p:strVal val="visible"/>
                                      </p:to>
                                    </p:set>
                                    <p:animEffect transition="in" filter="wipe(down)">
                                      <p:cBhvr>
                                        <p:cTn id="7" dur="500"/>
                                        <p:tgtEl>
                                          <p:spTgt spid="7680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down)">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76805">
                                            <p:txEl>
                                              <p:pRg st="1" end="1"/>
                                            </p:txEl>
                                          </p:spTgt>
                                        </p:tgtEl>
                                        <p:attrNameLst>
                                          <p:attrName>style.visibility</p:attrName>
                                        </p:attrNameLst>
                                      </p:cBhvr>
                                      <p:to>
                                        <p:strVal val="visible"/>
                                      </p:to>
                                    </p:set>
                                    <p:animEffect transition="in" filter="wipe(down)">
                                      <p:cBhvr>
                                        <p:cTn id="22" dur="500"/>
                                        <p:tgtEl>
                                          <p:spTgt spid="76805">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 calcmode="lin" valueType="num">
                                      <p:cBhvr additive="base">
                                        <p:cTn id="27" dur="500" fill="hold"/>
                                        <p:tgtEl>
                                          <p:spTgt spid="6"/>
                                        </p:tgtEl>
                                        <p:attrNameLst>
                                          <p:attrName>ppt_x</p:attrName>
                                        </p:attrNameLst>
                                      </p:cBhvr>
                                      <p:tavLst>
                                        <p:tav tm="0">
                                          <p:val>
                                            <p:strVal val="#ppt_x"/>
                                          </p:val>
                                        </p:tav>
                                        <p:tav tm="100000">
                                          <p:val>
                                            <p:strVal val="#ppt_x"/>
                                          </p:val>
                                        </p:tav>
                                      </p:tavLst>
                                    </p:anim>
                                    <p:anim calcmode="lin" valueType="num">
                                      <p:cBhvr additive="base">
                                        <p:cTn id="2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805"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CFC88-5023-4FC0-A1EA-5162A68A9245}"/>
              </a:ext>
            </a:extLst>
          </p:cNvPr>
          <p:cNvSpPr>
            <a:spLocks noGrp="1"/>
          </p:cNvSpPr>
          <p:nvPr>
            <p:ph type="title"/>
          </p:nvPr>
        </p:nvSpPr>
        <p:spPr>
          <a:xfrm>
            <a:off x="487822" y="257614"/>
            <a:ext cx="10515600" cy="617641"/>
          </a:xfrm>
        </p:spPr>
        <p:txBody>
          <a:bodyPr/>
          <a:lstStyle/>
          <a:p>
            <a:r>
              <a:rPr lang="zh-CN" altLang="en-US" dirty="0"/>
              <a:t>最古老的计算器</a:t>
            </a:r>
          </a:p>
        </p:txBody>
      </p:sp>
      <p:sp>
        <p:nvSpPr>
          <p:cNvPr id="3" name="内容占位符 2">
            <a:extLst>
              <a:ext uri="{FF2B5EF4-FFF2-40B4-BE49-F238E27FC236}">
                <a16:creationId xmlns:a16="http://schemas.microsoft.com/office/drawing/2014/main" id="{00747412-DF47-4CFF-BE97-2FAE8DA687C3}"/>
              </a:ext>
            </a:extLst>
          </p:cNvPr>
          <p:cNvSpPr>
            <a:spLocks noGrp="1"/>
          </p:cNvSpPr>
          <p:nvPr>
            <p:ph idx="1"/>
          </p:nvPr>
        </p:nvSpPr>
        <p:spPr>
          <a:xfrm>
            <a:off x="487822" y="3859618"/>
            <a:ext cx="11481928" cy="2720169"/>
          </a:xfrm>
        </p:spPr>
        <p:txBody>
          <a:bodyPr>
            <a:normAutofit/>
          </a:bodyPr>
          <a:lstStyle/>
          <a:p>
            <a:r>
              <a:rPr lang="zh-CN" altLang="en-US" sz="2800" dirty="0"/>
              <a:t>算盘被誉作中国</a:t>
            </a:r>
            <a:r>
              <a:rPr lang="zh-CN" altLang="en-US" sz="2800" dirty="0">
                <a:latin typeface="宋体" pitchFamily="2" charset="-122"/>
              </a:rPr>
              <a:t>“</a:t>
            </a:r>
            <a:r>
              <a:rPr lang="zh-CN" altLang="en-US" sz="2800" dirty="0"/>
              <a:t>第五大发明</a:t>
            </a:r>
            <a:r>
              <a:rPr lang="zh-CN" altLang="en-US" sz="2800" dirty="0">
                <a:latin typeface="宋体" pitchFamily="2" charset="-122"/>
              </a:rPr>
              <a:t>”</a:t>
            </a:r>
            <a:r>
              <a:rPr lang="zh-CN" altLang="en-US" sz="2800" dirty="0"/>
              <a:t>。</a:t>
            </a:r>
          </a:p>
          <a:p>
            <a:r>
              <a:rPr lang="zh-CN" altLang="en-US" sz="2800" dirty="0"/>
              <a:t>陕西岐山西周宫室遗址中出土了</a:t>
            </a:r>
            <a:r>
              <a:rPr lang="en-US" altLang="zh-CN" sz="2800" dirty="0"/>
              <a:t>90</a:t>
            </a:r>
            <a:r>
              <a:rPr lang="zh-CN" altLang="en-US" sz="2800" dirty="0"/>
              <a:t>粒青黄两色陶丸，青色</a:t>
            </a:r>
            <a:r>
              <a:rPr lang="en-US" altLang="zh-CN" sz="2800" dirty="0"/>
              <a:t>20</a:t>
            </a:r>
            <a:r>
              <a:rPr lang="zh-CN" altLang="en-US" sz="2800" dirty="0"/>
              <a:t>粒，黄色</a:t>
            </a:r>
            <a:r>
              <a:rPr lang="en-US" altLang="zh-CN" sz="2800" dirty="0"/>
              <a:t>70</a:t>
            </a:r>
            <a:r>
              <a:rPr lang="zh-CN" altLang="en-US" sz="2800" dirty="0"/>
              <a:t>粒，将算盘的发明时间提前到</a:t>
            </a:r>
            <a:r>
              <a:rPr lang="en-US" altLang="zh-CN" sz="2800" dirty="0"/>
              <a:t>2000</a:t>
            </a:r>
            <a:r>
              <a:rPr lang="zh-CN" altLang="en-US" sz="2800" dirty="0"/>
              <a:t>多年前的西周时期。</a:t>
            </a:r>
          </a:p>
          <a:p>
            <a:r>
              <a:rPr lang="zh-CN" altLang="en-US" sz="2800" dirty="0">
                <a:solidFill>
                  <a:schemeClr val="accent6">
                    <a:lumMod val="75000"/>
                  </a:schemeClr>
                </a:solidFill>
                <a:latin typeface="宋体" pitchFamily="2" charset="-122"/>
              </a:rPr>
              <a:t>“</a:t>
            </a:r>
            <a:r>
              <a:rPr lang="zh-CN" altLang="en-US" sz="2800" dirty="0">
                <a:solidFill>
                  <a:schemeClr val="accent6">
                    <a:lumMod val="75000"/>
                  </a:schemeClr>
                </a:solidFill>
              </a:rPr>
              <a:t>价格低廉，绝无故障，节约能源，十年中无需任何保养的计算机</a:t>
            </a:r>
            <a:r>
              <a:rPr lang="zh-CN" altLang="en-US" sz="2800" dirty="0">
                <a:solidFill>
                  <a:schemeClr val="accent6">
                    <a:lumMod val="75000"/>
                  </a:schemeClr>
                </a:solidFill>
                <a:latin typeface="宋体" pitchFamily="2" charset="-122"/>
              </a:rPr>
              <a:t>”</a:t>
            </a:r>
            <a:r>
              <a:rPr lang="zh-CN" altLang="en-US" sz="2800" dirty="0">
                <a:solidFill>
                  <a:schemeClr val="accent6">
                    <a:lumMod val="75000"/>
                  </a:schemeClr>
                </a:solidFill>
              </a:rPr>
              <a:t> </a:t>
            </a:r>
          </a:p>
          <a:p>
            <a:endParaRPr lang="zh-CN" altLang="en-US" dirty="0"/>
          </a:p>
        </p:txBody>
      </p:sp>
      <p:pic>
        <p:nvPicPr>
          <p:cNvPr id="4" name="Picture 3" descr="3-1">
            <a:extLst>
              <a:ext uri="{FF2B5EF4-FFF2-40B4-BE49-F238E27FC236}">
                <a16:creationId xmlns:a16="http://schemas.microsoft.com/office/drawing/2014/main" id="{F276850B-1D99-49E5-8DB8-79E1218008F4}"/>
              </a:ext>
            </a:extLst>
          </p:cNvPr>
          <p:cNvPicPr>
            <a:picLocks noChangeAspect="1" noChangeArrowheads="1"/>
          </p:cNvPicPr>
          <p:nvPr/>
        </p:nvPicPr>
        <p:blipFill>
          <a:blip r:embed="rId2" cstate="print"/>
          <a:srcRect/>
          <a:stretch>
            <a:fillRect/>
          </a:stretch>
        </p:blipFill>
        <p:spPr>
          <a:xfrm>
            <a:off x="1733943" y="1268760"/>
            <a:ext cx="3844078" cy="2160240"/>
          </a:xfrm>
          <a:prstGeom prst="rect">
            <a:avLst/>
          </a:prstGeom>
          <a:noFill/>
          <a:ln>
            <a:solidFill>
              <a:schemeClr val="accent1"/>
            </a:solidFill>
          </a:ln>
        </p:spPr>
      </p:pic>
      <p:pic>
        <p:nvPicPr>
          <p:cNvPr id="5" name="Picture 4" descr="abacus">
            <a:extLst>
              <a:ext uri="{FF2B5EF4-FFF2-40B4-BE49-F238E27FC236}">
                <a16:creationId xmlns:a16="http://schemas.microsoft.com/office/drawing/2014/main" id="{6D6E4396-9174-4623-B61D-08472AE42962}"/>
              </a:ext>
            </a:extLst>
          </p:cNvPr>
          <p:cNvPicPr>
            <a:picLocks noChangeAspect="1" noChangeArrowheads="1"/>
          </p:cNvPicPr>
          <p:nvPr/>
        </p:nvPicPr>
        <p:blipFill>
          <a:blip r:embed="rId3" cstate="print"/>
          <a:srcRect/>
          <a:stretch>
            <a:fillRect/>
          </a:stretch>
        </p:blipFill>
        <p:spPr>
          <a:xfrm>
            <a:off x="6758592" y="1287316"/>
            <a:ext cx="3995821" cy="2160240"/>
          </a:xfrm>
          <a:prstGeom prst="rect">
            <a:avLst/>
          </a:prstGeom>
          <a:solidFill>
            <a:srgbClr val="FF6600"/>
          </a:solidFill>
        </p:spPr>
      </p:pic>
    </p:spTree>
    <p:extLst>
      <p:ext uri="{BB962C8B-B14F-4D97-AF65-F5344CB8AC3E}">
        <p14:creationId xmlns:p14="http://schemas.microsoft.com/office/powerpoint/2010/main" val="4150608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Effect transition="in" filter="wipe(down)">
                                      <p:cBhvr>
                                        <p:cTn id="17" dur="500"/>
                                        <p:tgtEl>
                                          <p:spTgt spid="3">
                                            <p:txEl>
                                              <p:pRg st="0" end="0"/>
                                            </p:txEl>
                                          </p:spTgt>
                                        </p:tgtEl>
                                      </p:cBhvr>
                                    </p:animEffect>
                                  </p:childTnLst>
                                </p:cTn>
                              </p:par>
                              <p:par>
                                <p:cTn id="18" presetID="22" presetClass="entr" presetSubtype="4" fill="hold" grpId="0" nodeType="withEffect">
                                  <p:stCondLst>
                                    <p:cond delay="0"/>
                                  </p:stCondLst>
                                  <p:childTnLst>
                                    <p:set>
                                      <p:cBhvr>
                                        <p:cTn id="19" dur="1" fill="hold">
                                          <p:stCondLst>
                                            <p:cond delay="0"/>
                                          </p:stCondLst>
                                        </p:cTn>
                                        <p:tgtEl>
                                          <p:spTgt spid="3">
                                            <p:txEl>
                                              <p:pRg st="1" end="1"/>
                                            </p:txEl>
                                          </p:spTgt>
                                        </p:tgtEl>
                                        <p:attrNameLst>
                                          <p:attrName>style.visibility</p:attrName>
                                        </p:attrNameLst>
                                      </p:cBhvr>
                                      <p:to>
                                        <p:strVal val="visible"/>
                                      </p:to>
                                    </p:set>
                                    <p:animEffect transition="in" filter="wipe(down)">
                                      <p:cBhvr>
                                        <p:cTn id="20" dur="500"/>
                                        <p:tgtEl>
                                          <p:spTgt spid="3">
                                            <p:txEl>
                                              <p:pRg st="1" end="1"/>
                                            </p:txEl>
                                          </p:spTgt>
                                        </p:tgtEl>
                                      </p:cBhvr>
                                    </p:animEffect>
                                  </p:childTnLst>
                                </p:cTn>
                              </p:par>
                              <p:par>
                                <p:cTn id="21" presetID="22" presetClass="entr" presetSubtype="4" fill="hold" grpId="0" nodeType="with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Effect transition="in" filter="wipe(down)">
                                      <p:cBhvr>
                                        <p:cTn id="23"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lstStyle/>
          <a:p>
            <a:r>
              <a:rPr lang="en-US" altLang="zh-CN" dirty="0"/>
              <a:t>Intel 4004</a:t>
            </a:r>
            <a:endParaRPr lang="zh-CN" altLang="en-US" dirty="0"/>
          </a:p>
        </p:txBody>
      </p:sp>
      <p:sp>
        <p:nvSpPr>
          <p:cNvPr id="7" name="Rectangle 5"/>
          <p:cNvSpPr>
            <a:spLocks noChangeArrowheads="1"/>
          </p:cNvSpPr>
          <p:nvPr/>
        </p:nvSpPr>
        <p:spPr bwMode="auto">
          <a:xfrm>
            <a:off x="686681" y="5152586"/>
            <a:ext cx="4876800" cy="1447800"/>
          </a:xfrm>
          <a:prstGeom prst="rect">
            <a:avLst/>
          </a:prstGeom>
          <a:noFill/>
          <a:ln w="9525">
            <a:noFill/>
            <a:miter lim="800000"/>
            <a:headEnd/>
            <a:tailEnd/>
          </a:ln>
        </p:spPr>
        <p:txBody>
          <a:bodyPr/>
          <a:lstStyle/>
          <a:p>
            <a:pPr marL="342900" indent="-342900" algn="just" fontAlgn="base">
              <a:lnSpc>
                <a:spcPct val="120000"/>
              </a:lnSpc>
              <a:spcBef>
                <a:spcPct val="20000"/>
              </a:spcBef>
              <a:spcAft>
                <a:spcPct val="0"/>
              </a:spcAft>
              <a:buClr>
                <a:srgbClr val="FFC000"/>
              </a:buClr>
              <a:buFont typeface="Wingdings" pitchFamily="2" charset="2"/>
              <a:buChar char="n"/>
            </a:pPr>
            <a:r>
              <a:rPr lang="en-US" altLang="zh-CN" sz="2400" dirty="0">
                <a:solidFill>
                  <a:srgbClr val="000000"/>
                </a:solidFill>
                <a:latin typeface="微软雅黑"/>
                <a:ea typeface="微软雅黑"/>
              </a:rPr>
              <a:t>2300</a:t>
            </a:r>
            <a:r>
              <a:rPr lang="zh-CN" altLang="en-US" sz="2400" dirty="0">
                <a:solidFill>
                  <a:srgbClr val="000000"/>
                </a:solidFill>
                <a:latin typeface="微软雅黑"/>
                <a:ea typeface="微软雅黑"/>
              </a:rPr>
              <a:t>个晶体管，性能远超当年的</a:t>
            </a:r>
            <a:r>
              <a:rPr lang="en-US" altLang="zh-CN" sz="2400" dirty="0">
                <a:solidFill>
                  <a:srgbClr val="000000"/>
                </a:solidFill>
                <a:latin typeface="微软雅黑"/>
                <a:ea typeface="微软雅黑"/>
              </a:rPr>
              <a:t>ENIAC</a:t>
            </a:r>
            <a:r>
              <a:rPr lang="zh-CN" altLang="en-US" sz="2400" dirty="0">
                <a:solidFill>
                  <a:srgbClr val="000000"/>
                </a:solidFill>
                <a:latin typeface="微软雅黑"/>
                <a:ea typeface="微软雅黑"/>
              </a:rPr>
              <a:t>，售价</a:t>
            </a:r>
            <a:r>
              <a:rPr lang="en-US" altLang="zh-CN" sz="2400" dirty="0">
                <a:solidFill>
                  <a:srgbClr val="000000"/>
                </a:solidFill>
                <a:latin typeface="微软雅黑"/>
                <a:ea typeface="微软雅黑"/>
              </a:rPr>
              <a:t>200</a:t>
            </a:r>
            <a:r>
              <a:rPr lang="zh-CN" altLang="en-US" sz="2400" dirty="0">
                <a:solidFill>
                  <a:srgbClr val="000000"/>
                </a:solidFill>
                <a:latin typeface="微软雅黑"/>
                <a:ea typeface="微软雅黑"/>
              </a:rPr>
              <a:t>美元。 </a:t>
            </a:r>
          </a:p>
        </p:txBody>
      </p:sp>
      <p:pic>
        <p:nvPicPr>
          <p:cNvPr id="10" name="图片 9">
            <a:extLst>
              <a:ext uri="{FF2B5EF4-FFF2-40B4-BE49-F238E27FC236}">
                <a16:creationId xmlns:a16="http://schemas.microsoft.com/office/drawing/2014/main" id="{016312DD-F93C-41AD-834B-A0CD4F5E6FF5}"/>
              </a:ext>
            </a:extLst>
          </p:cNvPr>
          <p:cNvPicPr>
            <a:picLocks noChangeAspect="1"/>
          </p:cNvPicPr>
          <p:nvPr/>
        </p:nvPicPr>
        <p:blipFill>
          <a:blip r:embed="rId2"/>
          <a:stretch>
            <a:fillRect/>
          </a:stretch>
        </p:blipFill>
        <p:spPr>
          <a:xfrm>
            <a:off x="5745622" y="1213445"/>
            <a:ext cx="5715000" cy="5172075"/>
          </a:xfrm>
          <a:prstGeom prst="rect">
            <a:avLst/>
          </a:prstGeom>
        </p:spPr>
      </p:pic>
      <p:pic>
        <p:nvPicPr>
          <p:cNvPr id="14" name="图片 13">
            <a:extLst>
              <a:ext uri="{FF2B5EF4-FFF2-40B4-BE49-F238E27FC236}">
                <a16:creationId xmlns:a16="http://schemas.microsoft.com/office/drawing/2014/main" id="{99504D9F-2B62-4E2F-97A6-B1C248462941}"/>
              </a:ext>
            </a:extLst>
          </p:cNvPr>
          <p:cNvPicPr>
            <a:picLocks noChangeAspect="1"/>
          </p:cNvPicPr>
          <p:nvPr/>
        </p:nvPicPr>
        <p:blipFill>
          <a:blip r:embed="rId3"/>
          <a:stretch>
            <a:fillRect/>
          </a:stretch>
        </p:blipFill>
        <p:spPr>
          <a:xfrm>
            <a:off x="731378" y="1378566"/>
            <a:ext cx="4706218" cy="3422034"/>
          </a:xfrm>
          <a:prstGeom prst="rect">
            <a:avLst/>
          </a:prstGeom>
        </p:spPr>
      </p:pic>
    </p:spTree>
    <p:extLst>
      <p:ext uri="{BB962C8B-B14F-4D97-AF65-F5344CB8AC3E}">
        <p14:creationId xmlns:p14="http://schemas.microsoft.com/office/powerpoint/2010/main" val="210884397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lstStyle/>
          <a:p>
            <a:r>
              <a:rPr lang="en-US" altLang="zh-CN" dirty="0"/>
              <a:t>Intel 8008</a:t>
            </a:r>
            <a:endParaRPr lang="zh-CN" altLang="en-US" dirty="0"/>
          </a:p>
        </p:txBody>
      </p:sp>
      <p:sp>
        <p:nvSpPr>
          <p:cNvPr id="3" name="内容占位符 2"/>
          <p:cNvSpPr>
            <a:spLocks noGrp="1"/>
          </p:cNvSpPr>
          <p:nvPr>
            <p:ph idx="1"/>
          </p:nvPr>
        </p:nvSpPr>
        <p:spPr/>
        <p:txBody>
          <a:bodyPr/>
          <a:lstStyle/>
          <a:p>
            <a:r>
              <a:rPr lang="en-US" altLang="zh-CN" dirty="0"/>
              <a:t>1972</a:t>
            </a:r>
            <a:r>
              <a:rPr lang="zh-CN" altLang="en-US" dirty="0"/>
              <a:t>年</a:t>
            </a:r>
            <a:r>
              <a:rPr lang="en-US" altLang="zh-CN" dirty="0"/>
              <a:t>4</a:t>
            </a:r>
            <a:r>
              <a:rPr lang="zh-CN" altLang="en-US" dirty="0"/>
              <a:t>月，霍夫等人开发出第一个</a:t>
            </a:r>
            <a:r>
              <a:rPr lang="en-US" altLang="zh-CN" dirty="0"/>
              <a:t>8</a:t>
            </a:r>
            <a:r>
              <a:rPr lang="zh-CN" altLang="en-US" dirty="0"/>
              <a:t>位微处理器</a:t>
            </a:r>
            <a:r>
              <a:rPr lang="en-US" altLang="zh-CN" dirty="0"/>
              <a:t>Intel 8008</a:t>
            </a:r>
            <a:r>
              <a:rPr lang="zh-CN" altLang="en-US" dirty="0"/>
              <a:t>。</a:t>
            </a:r>
            <a:r>
              <a:rPr lang="en-US" altLang="zh-CN" dirty="0"/>
              <a:t>8008</a:t>
            </a:r>
            <a:r>
              <a:rPr lang="zh-CN" altLang="en-US" dirty="0"/>
              <a:t>采用的是</a:t>
            </a:r>
            <a:r>
              <a:rPr lang="en-US" altLang="zh-CN" dirty="0"/>
              <a:t>P</a:t>
            </a:r>
            <a:r>
              <a:rPr lang="zh-CN" altLang="en-US" dirty="0"/>
              <a:t>沟道</a:t>
            </a:r>
            <a:r>
              <a:rPr lang="en-US" altLang="zh-CN" dirty="0"/>
              <a:t>MOS</a:t>
            </a:r>
            <a:r>
              <a:rPr lang="zh-CN" altLang="en-US" dirty="0"/>
              <a:t>微处理器，属第一代微处理器。 </a:t>
            </a:r>
          </a:p>
          <a:p>
            <a:endParaRPr lang="zh-CN" altLang="en-US" dirty="0"/>
          </a:p>
        </p:txBody>
      </p:sp>
      <p:pic>
        <p:nvPicPr>
          <p:cNvPr id="4" name="Picture 4" descr="Intellec-8 front view"/>
          <p:cNvPicPr>
            <a:picLocks noChangeAspect="1" noChangeArrowheads="1"/>
          </p:cNvPicPr>
          <p:nvPr/>
        </p:nvPicPr>
        <p:blipFill>
          <a:blip r:embed="rId3" cstate="print"/>
          <a:srcRect/>
          <a:stretch>
            <a:fillRect/>
          </a:stretch>
        </p:blipFill>
        <p:spPr>
          <a:xfrm>
            <a:off x="4423139" y="3339763"/>
            <a:ext cx="3876035" cy="2069481"/>
          </a:xfrm>
          <a:prstGeom prst="rect">
            <a:avLst/>
          </a:prstGeom>
        </p:spPr>
      </p:pic>
      <p:pic>
        <p:nvPicPr>
          <p:cNvPr id="5" name="Picture 5" descr="Intellec-8 top view"/>
          <p:cNvPicPr>
            <a:picLocks noChangeAspect="1" noChangeArrowheads="1"/>
          </p:cNvPicPr>
          <p:nvPr/>
        </p:nvPicPr>
        <p:blipFill>
          <a:blip r:embed="rId4" cstate="print"/>
          <a:srcRect/>
          <a:stretch>
            <a:fillRect/>
          </a:stretch>
        </p:blipFill>
        <p:spPr>
          <a:xfrm>
            <a:off x="8668353" y="3325097"/>
            <a:ext cx="2498260" cy="2092599"/>
          </a:xfrm>
          <a:prstGeom prst="rect">
            <a:avLst/>
          </a:prstGeom>
        </p:spPr>
      </p:pic>
      <p:pic>
        <p:nvPicPr>
          <p:cNvPr id="7" name="图片 6">
            <a:extLst>
              <a:ext uri="{FF2B5EF4-FFF2-40B4-BE49-F238E27FC236}">
                <a16:creationId xmlns:a16="http://schemas.microsoft.com/office/drawing/2014/main" id="{BCED36A2-B581-46A4-9EAD-487B13628CCF}"/>
              </a:ext>
            </a:extLst>
          </p:cNvPr>
          <p:cNvPicPr>
            <a:picLocks noChangeAspect="1"/>
          </p:cNvPicPr>
          <p:nvPr/>
        </p:nvPicPr>
        <p:blipFill>
          <a:blip r:embed="rId5"/>
          <a:stretch>
            <a:fillRect/>
          </a:stretch>
        </p:blipFill>
        <p:spPr>
          <a:xfrm>
            <a:off x="772860" y="3325097"/>
            <a:ext cx="3435658" cy="2084147"/>
          </a:xfrm>
          <a:prstGeom prst="rect">
            <a:avLst/>
          </a:prstGeom>
        </p:spPr>
      </p:pic>
    </p:spTree>
    <p:extLst>
      <p:ext uri="{BB962C8B-B14F-4D97-AF65-F5344CB8AC3E}">
        <p14:creationId xmlns:p14="http://schemas.microsoft.com/office/powerpoint/2010/main" val="676715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lstStyle/>
          <a:p>
            <a:r>
              <a:rPr lang="en-US" altLang="zh-CN" dirty="0"/>
              <a:t>8080 </a:t>
            </a:r>
            <a:r>
              <a:rPr lang="zh-CN" altLang="en-US" dirty="0"/>
              <a:t>第二代微处理器</a:t>
            </a:r>
          </a:p>
        </p:txBody>
      </p:sp>
      <p:sp>
        <p:nvSpPr>
          <p:cNvPr id="3" name="内容占位符 2"/>
          <p:cNvSpPr>
            <a:spLocks noGrp="1"/>
          </p:cNvSpPr>
          <p:nvPr>
            <p:ph idx="1"/>
          </p:nvPr>
        </p:nvSpPr>
        <p:spPr/>
        <p:txBody>
          <a:bodyPr/>
          <a:lstStyle/>
          <a:p>
            <a:pPr algn="just"/>
            <a:r>
              <a:rPr lang="en-US" altLang="zh-CN" dirty="0"/>
              <a:t>1973</a:t>
            </a:r>
            <a:r>
              <a:rPr lang="zh-CN" altLang="en-US" dirty="0"/>
              <a:t>年，霍夫等人研制出</a:t>
            </a:r>
            <a:r>
              <a:rPr lang="en-US" altLang="zh-CN" dirty="0"/>
              <a:t>8</a:t>
            </a:r>
            <a:r>
              <a:rPr lang="zh-CN" altLang="en-US" dirty="0"/>
              <a:t>位微处理器</a:t>
            </a:r>
            <a:r>
              <a:rPr lang="en-US" altLang="zh-CN" dirty="0"/>
              <a:t>Intel 8080</a:t>
            </a:r>
          </a:p>
          <a:p>
            <a:pPr algn="just"/>
            <a:r>
              <a:rPr lang="en-US" altLang="zh-CN" dirty="0"/>
              <a:t>NMOS</a:t>
            </a:r>
            <a:r>
              <a:rPr lang="zh-CN" altLang="en-US" dirty="0"/>
              <a:t>电路取代了</a:t>
            </a:r>
            <a:r>
              <a:rPr lang="en-US" altLang="zh-CN" dirty="0"/>
              <a:t>P</a:t>
            </a:r>
            <a:r>
              <a:rPr lang="zh-CN" altLang="en-US" dirty="0"/>
              <a:t>沟道 </a:t>
            </a:r>
          </a:p>
          <a:p>
            <a:pPr algn="just"/>
            <a:r>
              <a:rPr lang="zh-CN" altLang="en-US" dirty="0"/>
              <a:t>主频</a:t>
            </a:r>
            <a:r>
              <a:rPr lang="en-US" altLang="zh-CN" dirty="0"/>
              <a:t>2MHz</a:t>
            </a:r>
            <a:r>
              <a:rPr lang="zh-CN" altLang="en-US" dirty="0"/>
              <a:t>，比</a:t>
            </a:r>
            <a:r>
              <a:rPr lang="en-US" altLang="zh-CN" dirty="0"/>
              <a:t>8008</a:t>
            </a:r>
            <a:r>
              <a:rPr lang="zh-CN" altLang="en-US" dirty="0"/>
              <a:t>快</a:t>
            </a:r>
            <a:r>
              <a:rPr lang="en-US" altLang="zh-CN" dirty="0"/>
              <a:t>10</a:t>
            </a:r>
            <a:r>
              <a:rPr lang="zh-CN" altLang="en-US" dirty="0"/>
              <a:t>倍</a:t>
            </a:r>
            <a:endParaRPr lang="en-US" altLang="zh-CN" dirty="0"/>
          </a:p>
          <a:p>
            <a:pPr algn="just"/>
            <a:r>
              <a:rPr lang="zh-CN" altLang="en-US" dirty="0"/>
              <a:t>可存取</a:t>
            </a:r>
            <a:r>
              <a:rPr lang="en-US" altLang="zh-CN" dirty="0"/>
              <a:t>64KB</a:t>
            </a:r>
            <a:r>
              <a:rPr lang="zh-CN" altLang="en-US" dirty="0"/>
              <a:t>存储器，</a:t>
            </a:r>
            <a:r>
              <a:rPr lang="en-US" altLang="zh-CN" dirty="0"/>
              <a:t>6</a:t>
            </a:r>
            <a:r>
              <a:rPr lang="zh-CN" altLang="en-US" dirty="0"/>
              <a:t>微米技术，</a:t>
            </a:r>
            <a:r>
              <a:rPr lang="en-US" altLang="zh-CN" dirty="0"/>
              <a:t>6000</a:t>
            </a:r>
            <a:r>
              <a:rPr lang="zh-CN" altLang="en-US" dirty="0"/>
              <a:t>个晶体管</a:t>
            </a:r>
            <a:endParaRPr lang="en-US" altLang="zh-CN" dirty="0"/>
          </a:p>
          <a:p>
            <a:pPr algn="just"/>
            <a:r>
              <a:rPr lang="en-US" altLang="zh-CN" dirty="0"/>
              <a:t>0.64MIPS</a:t>
            </a:r>
            <a:endParaRPr lang="zh-CN" altLang="en-US" dirty="0"/>
          </a:p>
        </p:txBody>
      </p:sp>
      <p:pic>
        <p:nvPicPr>
          <p:cNvPr id="8" name="Picture 5" descr="Photo of Computer"/>
          <p:cNvPicPr>
            <a:picLocks noChangeAspect="1" noChangeArrowheads="1"/>
          </p:cNvPicPr>
          <p:nvPr/>
        </p:nvPicPr>
        <p:blipFill>
          <a:blip r:embed="rId2" cstate="print"/>
          <a:srcRect/>
          <a:stretch>
            <a:fillRect/>
          </a:stretch>
        </p:blipFill>
        <p:spPr>
          <a:xfrm>
            <a:off x="6977036" y="4118285"/>
            <a:ext cx="3260725" cy="2051050"/>
          </a:xfrm>
          <a:prstGeom prst="rect">
            <a:avLst/>
          </a:prstGeom>
          <a:noFill/>
        </p:spPr>
      </p:pic>
      <p:pic>
        <p:nvPicPr>
          <p:cNvPr id="5" name="图片 4">
            <a:extLst>
              <a:ext uri="{FF2B5EF4-FFF2-40B4-BE49-F238E27FC236}">
                <a16:creationId xmlns:a16="http://schemas.microsoft.com/office/drawing/2014/main" id="{84CC1337-ABCD-4C6B-8A17-125C0A093328}"/>
              </a:ext>
            </a:extLst>
          </p:cNvPr>
          <p:cNvPicPr>
            <a:picLocks noChangeAspect="1"/>
          </p:cNvPicPr>
          <p:nvPr/>
        </p:nvPicPr>
        <p:blipFill rotWithShape="1">
          <a:blip r:embed="rId3">
            <a:clrChange>
              <a:clrFrom>
                <a:srgbClr val="FFFFFF"/>
              </a:clrFrom>
              <a:clrTo>
                <a:srgbClr val="FFFFFF">
                  <a:alpha val="0"/>
                </a:srgbClr>
              </a:clrTo>
            </a:clrChange>
          </a:blip>
          <a:srcRect t="13453" b="10356"/>
          <a:stretch/>
        </p:blipFill>
        <p:spPr>
          <a:xfrm rot="20797146">
            <a:off x="1694079" y="4497365"/>
            <a:ext cx="4076700" cy="1632863"/>
          </a:xfrm>
          <a:prstGeom prst="rect">
            <a:avLst/>
          </a:prstGeom>
        </p:spPr>
      </p:pic>
    </p:spTree>
    <p:extLst>
      <p:ext uri="{BB962C8B-B14F-4D97-AF65-F5344CB8AC3E}">
        <p14:creationId xmlns:p14="http://schemas.microsoft.com/office/powerpoint/2010/main" val="1068773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1923" name="Rectangle 2"/>
          <p:cNvSpPr>
            <a:spLocks noGrp="1" noChangeArrowheads="1"/>
          </p:cNvSpPr>
          <p:nvPr>
            <p:ph type="title"/>
          </p:nvPr>
        </p:nvSpPr>
        <p:spPr>
          <a:xfrm>
            <a:off x="487822" y="257614"/>
            <a:ext cx="10515600" cy="617641"/>
          </a:xfrm>
        </p:spPr>
        <p:txBody>
          <a:bodyPr/>
          <a:lstStyle/>
          <a:p>
            <a:pPr eaLnBrk="1" hangingPunct="1"/>
            <a:r>
              <a:rPr lang="zh-CN" altLang="en-US"/>
              <a:t>第一台微型计算机：</a:t>
            </a:r>
            <a:r>
              <a:rPr lang="en-US" altLang="zh-CN"/>
              <a:t>Altair 8800 </a:t>
            </a:r>
          </a:p>
        </p:txBody>
      </p:sp>
      <p:sp>
        <p:nvSpPr>
          <p:cNvPr id="537603" name="Rectangle 3"/>
          <p:cNvSpPr>
            <a:spLocks noGrp="1" noChangeArrowheads="1"/>
          </p:cNvSpPr>
          <p:nvPr>
            <p:ph idx="1"/>
          </p:nvPr>
        </p:nvSpPr>
        <p:spPr>
          <a:xfrm>
            <a:off x="6004912" y="1580672"/>
            <a:ext cx="5247456" cy="4704767"/>
          </a:xfrm>
        </p:spPr>
        <p:txBody>
          <a:bodyPr>
            <a:normAutofit fontScale="92500"/>
          </a:bodyPr>
          <a:lstStyle/>
          <a:p>
            <a:pPr algn="just" eaLnBrk="1" hangingPunct="1">
              <a:lnSpc>
                <a:spcPct val="150000"/>
              </a:lnSpc>
            </a:pPr>
            <a:r>
              <a:rPr lang="en-US" altLang="zh-CN" dirty="0">
                <a:latin typeface="华文新魏" pitchFamily="2" charset="-122"/>
              </a:rPr>
              <a:t>1975</a:t>
            </a:r>
            <a:r>
              <a:rPr lang="zh-CN" altLang="en-US" dirty="0">
                <a:latin typeface="华文新魏" pitchFamily="2" charset="-122"/>
              </a:rPr>
              <a:t>年</a:t>
            </a:r>
            <a:r>
              <a:rPr lang="en-US" altLang="zh-CN" dirty="0">
                <a:latin typeface="华文新魏" pitchFamily="2" charset="-122"/>
              </a:rPr>
              <a:t>4</a:t>
            </a:r>
            <a:r>
              <a:rPr lang="zh-CN" altLang="en-US" dirty="0">
                <a:latin typeface="华文新魏" pitchFamily="2" charset="-122"/>
              </a:rPr>
              <a:t>月，</a:t>
            </a:r>
            <a:r>
              <a:rPr lang="en-US" altLang="zh-CN" dirty="0">
                <a:latin typeface="华文新魏" pitchFamily="2" charset="-122"/>
              </a:rPr>
              <a:t>MITS</a:t>
            </a:r>
            <a:r>
              <a:rPr lang="zh-CN" altLang="en-US" dirty="0">
                <a:latin typeface="华文新魏" pitchFamily="2" charset="-122"/>
              </a:rPr>
              <a:t>发布第一个通用型</a:t>
            </a:r>
            <a:r>
              <a:rPr lang="en-US" altLang="zh-CN" dirty="0">
                <a:latin typeface="华文新魏" pitchFamily="2" charset="-122"/>
              </a:rPr>
              <a:t>Altair 8800</a:t>
            </a:r>
            <a:r>
              <a:rPr lang="zh-CN" altLang="en-US" dirty="0">
                <a:latin typeface="华文新魏" pitchFamily="2" charset="-122"/>
              </a:rPr>
              <a:t>，售价</a:t>
            </a:r>
            <a:r>
              <a:rPr lang="en-US" altLang="zh-CN" dirty="0">
                <a:latin typeface="华文新魏" pitchFamily="2" charset="-122"/>
              </a:rPr>
              <a:t>375</a:t>
            </a:r>
            <a:r>
              <a:rPr lang="zh-CN" altLang="en-US" dirty="0">
                <a:latin typeface="华文新魏" pitchFamily="2" charset="-122"/>
              </a:rPr>
              <a:t>美元，带有</a:t>
            </a:r>
            <a:r>
              <a:rPr lang="en-US" altLang="zh-CN" dirty="0">
                <a:latin typeface="华文新魏" pitchFamily="2" charset="-122"/>
              </a:rPr>
              <a:t>1KB</a:t>
            </a:r>
            <a:r>
              <a:rPr lang="zh-CN" altLang="en-US" dirty="0">
                <a:latin typeface="华文新魏" pitchFamily="2" charset="-122"/>
              </a:rPr>
              <a:t>存储器。这是世界上第一台微型计算机。 </a:t>
            </a:r>
          </a:p>
          <a:p>
            <a:pPr eaLnBrk="1" hangingPunct="1">
              <a:lnSpc>
                <a:spcPct val="150000"/>
              </a:lnSpc>
            </a:pPr>
            <a:r>
              <a:rPr lang="en-US" altLang="zh-CN" dirty="0">
                <a:latin typeface="华文新魏" pitchFamily="2" charset="-122"/>
              </a:rPr>
              <a:t>Altair</a:t>
            </a:r>
            <a:r>
              <a:rPr lang="zh-CN" altLang="en-US" dirty="0">
                <a:latin typeface="华文新魏" pitchFamily="2" charset="-122"/>
              </a:rPr>
              <a:t>定位在青年电脑迷市场 </a:t>
            </a:r>
          </a:p>
          <a:p>
            <a:pPr eaLnBrk="1" hangingPunct="1">
              <a:lnSpc>
                <a:spcPct val="150000"/>
              </a:lnSpc>
            </a:pPr>
            <a:r>
              <a:rPr lang="en-US" altLang="zh-CN" b="1" dirty="0">
                <a:solidFill>
                  <a:srgbClr val="C00000"/>
                </a:solidFill>
                <a:latin typeface="华文新魏" pitchFamily="2" charset="-122"/>
              </a:rPr>
              <a:t>Paul Allen</a:t>
            </a:r>
            <a:r>
              <a:rPr lang="zh-CN" altLang="en-US" dirty="0">
                <a:latin typeface="华文新魏" pitchFamily="2" charset="-122"/>
              </a:rPr>
              <a:t>和</a:t>
            </a:r>
            <a:r>
              <a:rPr lang="en-US" altLang="zh-CN" b="1" dirty="0">
                <a:solidFill>
                  <a:srgbClr val="C00000"/>
                </a:solidFill>
                <a:latin typeface="华文新魏" pitchFamily="2" charset="-122"/>
              </a:rPr>
              <a:t>Bill Gates</a:t>
            </a:r>
            <a:r>
              <a:rPr lang="zh-CN" altLang="en-US" dirty="0">
                <a:latin typeface="华文新魏" pitchFamily="2" charset="-122"/>
              </a:rPr>
              <a:t>在三周内为</a:t>
            </a:r>
            <a:r>
              <a:rPr lang="en-US" altLang="zh-CN" dirty="0">
                <a:latin typeface="华文新魏" pitchFamily="2" charset="-122"/>
              </a:rPr>
              <a:t>Altair</a:t>
            </a:r>
            <a:r>
              <a:rPr lang="zh-CN" altLang="en-US" dirty="0">
                <a:latin typeface="华文新魏" pitchFamily="2" charset="-122"/>
              </a:rPr>
              <a:t>开发出</a:t>
            </a:r>
            <a:r>
              <a:rPr lang="en-US" altLang="zh-CN" dirty="0">
                <a:latin typeface="华文新魏" pitchFamily="2" charset="-122"/>
              </a:rPr>
              <a:t>BASIC</a:t>
            </a:r>
            <a:r>
              <a:rPr lang="zh-CN" altLang="en-US" dirty="0">
                <a:latin typeface="华文新魏" pitchFamily="2" charset="-122"/>
              </a:rPr>
              <a:t>语言，</a:t>
            </a:r>
            <a:r>
              <a:rPr lang="en-US" altLang="zh-CN" dirty="0">
                <a:latin typeface="华文新魏" pitchFamily="2" charset="-122"/>
              </a:rPr>
              <a:t>MITS</a:t>
            </a:r>
            <a:r>
              <a:rPr lang="zh-CN" altLang="en-US" dirty="0">
                <a:latin typeface="华文新魏" pitchFamily="2" charset="-122"/>
              </a:rPr>
              <a:t>成为两个未来富翁的第一个客户 。</a:t>
            </a:r>
          </a:p>
        </p:txBody>
      </p:sp>
      <p:pic>
        <p:nvPicPr>
          <p:cNvPr id="537604" name="Picture 4"/>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1775521" y="1412776"/>
            <a:ext cx="3431225" cy="2016224"/>
          </a:xfrm>
          <a:prstGeom prst="rect">
            <a:avLst/>
          </a:prstGeom>
          <a:noFill/>
          <a:ln w="25400">
            <a:noFill/>
            <a:miter lim="800000"/>
            <a:headEnd/>
            <a:tailEnd/>
          </a:ln>
        </p:spPr>
      </p:pic>
      <p:pic>
        <p:nvPicPr>
          <p:cNvPr id="2" name="图片 1"/>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810945" y="3933056"/>
            <a:ext cx="3360375" cy="2016224"/>
          </a:xfrm>
          <a:prstGeom prst="rect">
            <a:avLst/>
          </a:prstGeom>
        </p:spPr>
      </p:pic>
      <p:sp>
        <p:nvSpPr>
          <p:cNvPr id="3" name="矩形 2"/>
          <p:cNvSpPr/>
          <p:nvPr/>
        </p:nvSpPr>
        <p:spPr>
          <a:xfrm>
            <a:off x="2062891" y="6237312"/>
            <a:ext cx="2538452" cy="369332"/>
          </a:xfrm>
          <a:prstGeom prst="rect">
            <a:avLst/>
          </a:prstGeom>
        </p:spPr>
        <p:txBody>
          <a:bodyPr wrap="none">
            <a:spAutoFit/>
          </a:bodyPr>
          <a:lstStyle/>
          <a:p>
            <a:pPr algn="just" fontAlgn="base">
              <a:spcBef>
                <a:spcPct val="0"/>
              </a:spcBef>
            </a:pPr>
            <a:r>
              <a:rPr lang="en-US" altLang="zh-CN" i="1" kern="100" dirty="0">
                <a:solidFill>
                  <a:srgbClr val="000000"/>
                </a:solidFill>
                <a:latin typeface="Calibri" panose="020F0502020204030204" pitchFamily="34" charset="0"/>
                <a:ea typeface="宋体" panose="02010600030101010101" pitchFamily="2" charset="-122"/>
                <a:cs typeface="Times New Roman" panose="02020603050405020304" pitchFamily="18" charset="0"/>
              </a:rPr>
              <a:t>http://oldcomputers.net/</a:t>
            </a:r>
            <a:endParaRPr lang="zh-CN" altLang="zh-CN" i="1" kern="100" dirty="0">
              <a:solidFill>
                <a:srgbClr val="000000"/>
              </a:solidFill>
              <a:latin typeface="Calibri" panose="020F0502020204030204" pitchFamily="34"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84328544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37603">
                                            <p:txEl>
                                              <p:pRg st="0" end="0"/>
                                            </p:txEl>
                                          </p:spTgt>
                                        </p:tgtEl>
                                        <p:attrNameLst>
                                          <p:attrName>style.visibility</p:attrName>
                                        </p:attrNameLst>
                                      </p:cBhvr>
                                      <p:to>
                                        <p:strVal val="visible"/>
                                      </p:to>
                                    </p:set>
                                    <p:anim calcmode="lin" valueType="num">
                                      <p:cBhvr additive="base">
                                        <p:cTn id="7" dur="500" fill="hold"/>
                                        <p:tgtEl>
                                          <p:spTgt spid="53760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3760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37603">
                                            <p:txEl>
                                              <p:pRg st="1" end="1"/>
                                            </p:txEl>
                                          </p:spTgt>
                                        </p:tgtEl>
                                        <p:attrNameLst>
                                          <p:attrName>style.visibility</p:attrName>
                                        </p:attrNameLst>
                                      </p:cBhvr>
                                      <p:to>
                                        <p:strVal val="visible"/>
                                      </p:to>
                                    </p:set>
                                    <p:anim calcmode="lin" valueType="num">
                                      <p:cBhvr additive="base">
                                        <p:cTn id="13" dur="500" fill="hold"/>
                                        <p:tgtEl>
                                          <p:spTgt spid="53760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3760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37603">
                                            <p:txEl>
                                              <p:pRg st="2" end="2"/>
                                            </p:txEl>
                                          </p:spTgt>
                                        </p:tgtEl>
                                        <p:attrNameLst>
                                          <p:attrName>style.visibility</p:attrName>
                                        </p:attrNameLst>
                                      </p:cBhvr>
                                      <p:to>
                                        <p:strVal val="visible"/>
                                      </p:to>
                                    </p:set>
                                    <p:anim calcmode="lin" valueType="num">
                                      <p:cBhvr additive="base">
                                        <p:cTn id="19" dur="500" fill="hold"/>
                                        <p:tgtEl>
                                          <p:spTgt spid="53760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3760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7603" grpId="0" build="p"/>
    </p:bldLst>
  </p:timing>
</p:sld>
</file>

<file path=ppt/slides/slide6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lstStyle/>
          <a:p>
            <a:r>
              <a:rPr lang="en-US" altLang="zh-CN" dirty="0"/>
              <a:t>Altair 8800</a:t>
            </a:r>
            <a:endParaRPr lang="zh-CN" altLang="en-US" dirty="0"/>
          </a:p>
        </p:txBody>
      </p:sp>
      <p:pic>
        <p:nvPicPr>
          <p:cNvPr id="5" name="内容占位符 4"/>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2063552" y="975321"/>
            <a:ext cx="3888432" cy="5500117"/>
          </a:xfrm>
        </p:spPr>
      </p:pic>
      <p:sp>
        <p:nvSpPr>
          <p:cNvPr id="4" name="灯片编号占位符 3"/>
          <p:cNvSpPr>
            <a:spLocks noGrp="1"/>
          </p:cNvSpPr>
          <p:nvPr>
            <p:ph type="sldNum" sz="quarter" idx="4294967295"/>
          </p:nvPr>
        </p:nvSpPr>
        <p:spPr/>
        <p:txBody>
          <a:bodyPr/>
          <a:lstStyle/>
          <a:p>
            <a:pPr algn="r" fontAlgn="base">
              <a:spcBef>
                <a:spcPct val="0"/>
              </a:spcBef>
              <a:spcAft>
                <a:spcPct val="0"/>
              </a:spcAft>
              <a:defRPr/>
            </a:pPr>
            <a:r>
              <a:rPr lang="en-US" altLang="zh-CN" sz="1400" i="1">
                <a:solidFill>
                  <a:srgbClr val="0D7157"/>
                </a:solidFill>
                <a:latin typeface="Arial" pitchFamily="34" charset="0"/>
                <a:ea typeface="华文细黑" pitchFamily="2" charset="-122"/>
              </a:rPr>
              <a:t> -</a:t>
            </a:r>
            <a:fld id="{01D71506-0713-46DD-9483-17E15EDE737E}" type="slidenum">
              <a:rPr lang="en-US" altLang="zh-CN" sz="1400" i="1">
                <a:solidFill>
                  <a:srgbClr val="0D7157"/>
                </a:solidFill>
                <a:latin typeface="Arial" pitchFamily="34" charset="0"/>
                <a:ea typeface="华文细黑" pitchFamily="2" charset="-122"/>
              </a:rPr>
              <a:pPr algn="r" fontAlgn="base">
                <a:spcBef>
                  <a:spcPct val="0"/>
                </a:spcBef>
                <a:spcAft>
                  <a:spcPct val="0"/>
                </a:spcAft>
                <a:defRPr/>
              </a:pPr>
              <a:t>64</a:t>
            </a:fld>
            <a:r>
              <a:rPr lang="en-US" altLang="zh-CN" sz="1400" i="1">
                <a:solidFill>
                  <a:srgbClr val="0D7157"/>
                </a:solidFill>
                <a:latin typeface="Arial" pitchFamily="34" charset="0"/>
                <a:ea typeface="华文细黑" pitchFamily="2" charset="-122"/>
              </a:rPr>
              <a:t>- </a:t>
            </a:r>
            <a:endParaRPr lang="en-US" altLang="zh-CN" sz="1400" i="1" dirty="0">
              <a:solidFill>
                <a:srgbClr val="0D7157"/>
              </a:solidFill>
              <a:latin typeface="Arial" pitchFamily="34" charset="0"/>
              <a:ea typeface="华文细黑" pitchFamily="2" charset="-122"/>
            </a:endParaRPr>
          </a:p>
        </p:txBody>
      </p:sp>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68008" y="995411"/>
            <a:ext cx="4176464" cy="5480027"/>
          </a:xfrm>
          <a:prstGeom prst="rect">
            <a:avLst/>
          </a:prstGeom>
        </p:spPr>
      </p:pic>
    </p:spTree>
    <p:extLst>
      <p:ext uri="{BB962C8B-B14F-4D97-AF65-F5344CB8AC3E}">
        <p14:creationId xmlns:p14="http://schemas.microsoft.com/office/powerpoint/2010/main" val="2381961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9" name="Rectangle 2"/>
          <p:cNvSpPr>
            <a:spLocks noGrp="1" noChangeArrowheads="1"/>
          </p:cNvSpPr>
          <p:nvPr>
            <p:ph type="title"/>
          </p:nvPr>
        </p:nvSpPr>
        <p:spPr>
          <a:xfrm>
            <a:off x="487822" y="257614"/>
            <a:ext cx="10515600" cy="617641"/>
          </a:xfrm>
        </p:spPr>
        <p:txBody>
          <a:bodyPr/>
          <a:lstStyle/>
          <a:p>
            <a:pPr eaLnBrk="1" hangingPunct="1"/>
            <a:r>
              <a:rPr lang="en-US" altLang="zh-CN"/>
              <a:t>Z80</a:t>
            </a:r>
            <a:r>
              <a:rPr lang="zh-CN" altLang="en-US"/>
              <a:t>微处理器 </a:t>
            </a:r>
          </a:p>
        </p:txBody>
      </p:sp>
      <p:sp>
        <p:nvSpPr>
          <p:cNvPr id="80900" name="Rectangle 3"/>
          <p:cNvSpPr>
            <a:spLocks noGrp="1" noChangeArrowheads="1"/>
          </p:cNvSpPr>
          <p:nvPr>
            <p:ph idx="1"/>
          </p:nvPr>
        </p:nvSpPr>
        <p:spPr>
          <a:xfrm>
            <a:off x="574158" y="980728"/>
            <a:ext cx="9636642" cy="4267200"/>
          </a:xfrm>
        </p:spPr>
        <p:txBody>
          <a:bodyPr/>
          <a:lstStyle/>
          <a:p>
            <a:pPr eaLnBrk="1" hangingPunct="1"/>
            <a:r>
              <a:rPr lang="en-US" altLang="zh-CN" dirty="0" err="1"/>
              <a:t>Zilog</a:t>
            </a:r>
            <a:r>
              <a:rPr lang="zh-CN" altLang="en-US" dirty="0"/>
              <a:t>公司于</a:t>
            </a:r>
            <a:r>
              <a:rPr lang="en-US" altLang="zh-CN" dirty="0"/>
              <a:t>1976</a:t>
            </a:r>
            <a:r>
              <a:rPr lang="zh-CN" altLang="en-US" dirty="0"/>
              <a:t>年开发的</a:t>
            </a:r>
            <a:r>
              <a:rPr lang="en-US" altLang="zh-CN" dirty="0"/>
              <a:t>Z80</a:t>
            </a:r>
            <a:r>
              <a:rPr lang="zh-CN" altLang="en-US" dirty="0"/>
              <a:t>微处理器，广泛用于微型计算机和工业自动控制设备。</a:t>
            </a:r>
            <a:endParaRPr lang="en-US" altLang="zh-CN" dirty="0"/>
          </a:p>
          <a:p>
            <a:pPr eaLnBrk="1" hangingPunct="1"/>
            <a:r>
              <a:rPr lang="en-US" altLang="zh-CN" dirty="0" err="1"/>
              <a:t>Zilog</a:t>
            </a:r>
            <a:r>
              <a:rPr lang="zh-CN" altLang="en-US" dirty="0"/>
              <a:t>、</a:t>
            </a:r>
            <a:r>
              <a:rPr lang="en-US" altLang="zh-CN" dirty="0"/>
              <a:t>Motorola</a:t>
            </a:r>
            <a:r>
              <a:rPr lang="zh-CN" altLang="en-US" dirty="0"/>
              <a:t>、</a:t>
            </a:r>
            <a:r>
              <a:rPr lang="en-US" altLang="zh-CN" dirty="0"/>
              <a:t>Intel</a:t>
            </a:r>
            <a:r>
              <a:rPr lang="zh-CN" altLang="en-US" dirty="0"/>
              <a:t>在微处理器领域三足鼎立。</a:t>
            </a:r>
          </a:p>
        </p:txBody>
      </p:sp>
      <p:sp>
        <p:nvSpPr>
          <p:cNvPr id="7" name="灯片编号占位符 3"/>
          <p:cNvSpPr>
            <a:spLocks noGrp="1"/>
          </p:cNvSpPr>
          <p:nvPr>
            <p:ph type="sldNum" sz="quarter" idx="4294967295"/>
          </p:nvPr>
        </p:nvSpPr>
        <p:spPr>
          <a:xfrm>
            <a:off x="9192344" y="6237312"/>
            <a:ext cx="1015008" cy="476250"/>
          </a:xfrm>
          <a:prstGeom prst="rect">
            <a:avLst/>
          </a:prstGeom>
        </p:spPr>
        <p:txBody>
          <a:bodyPr/>
          <a:lstStyle/>
          <a:p>
            <a:pPr algn="r" fontAlgn="base">
              <a:spcBef>
                <a:spcPct val="0"/>
              </a:spcBef>
              <a:spcAft>
                <a:spcPct val="0"/>
              </a:spcAft>
              <a:defRPr/>
            </a:pPr>
            <a:r>
              <a:rPr lang="en-US" altLang="zh-CN" sz="1400" i="1" dirty="0">
                <a:solidFill>
                  <a:srgbClr val="0D7157"/>
                </a:solidFill>
                <a:latin typeface="Arial" pitchFamily="34" charset="0"/>
                <a:ea typeface="华文细黑" pitchFamily="2" charset="-122"/>
              </a:rPr>
              <a:t> -</a:t>
            </a:r>
            <a:fld id="{01D71506-0713-46DD-9483-17E15EDE737E}" type="slidenum">
              <a:rPr lang="en-US" altLang="zh-CN" sz="1400" i="1">
                <a:solidFill>
                  <a:srgbClr val="0D7157"/>
                </a:solidFill>
                <a:latin typeface="Arial" pitchFamily="34" charset="0"/>
                <a:ea typeface="华文细黑" pitchFamily="2" charset="-122"/>
              </a:rPr>
              <a:pPr algn="r" fontAlgn="base">
                <a:spcBef>
                  <a:spcPct val="0"/>
                </a:spcBef>
                <a:spcAft>
                  <a:spcPct val="0"/>
                </a:spcAft>
                <a:defRPr/>
              </a:pPr>
              <a:t>65</a:t>
            </a:fld>
            <a:r>
              <a:rPr lang="en-US" altLang="zh-CN" sz="1400" i="1" dirty="0">
                <a:solidFill>
                  <a:srgbClr val="0D7157"/>
                </a:solidFill>
                <a:latin typeface="Arial" pitchFamily="34" charset="0"/>
                <a:ea typeface="华文细黑" pitchFamily="2" charset="-122"/>
              </a:rPr>
              <a:t>- </a:t>
            </a:r>
          </a:p>
        </p:txBody>
      </p:sp>
      <p:pic>
        <p:nvPicPr>
          <p:cNvPr id="9218" name="Picture 2" descr="See the source image">
            <a:extLst>
              <a:ext uri="{FF2B5EF4-FFF2-40B4-BE49-F238E27FC236}">
                <a16:creationId xmlns:a16="http://schemas.microsoft.com/office/drawing/2014/main" id="{66994FFF-BBBC-4175-A658-99CA6DF2F8B4}"/>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625056" y="3114328"/>
            <a:ext cx="4941888" cy="27942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830305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lstStyle/>
          <a:p>
            <a:r>
              <a:rPr lang="en-US" altLang="zh-CN" dirty="0"/>
              <a:t>Intel 8086  </a:t>
            </a:r>
            <a:r>
              <a:rPr lang="zh-CN" altLang="en-US" dirty="0"/>
              <a:t>第三代微处理器</a:t>
            </a:r>
          </a:p>
        </p:txBody>
      </p:sp>
      <p:sp>
        <p:nvSpPr>
          <p:cNvPr id="3" name="内容占位符 2"/>
          <p:cNvSpPr>
            <a:spLocks noGrp="1"/>
          </p:cNvSpPr>
          <p:nvPr>
            <p:ph idx="1"/>
          </p:nvPr>
        </p:nvSpPr>
        <p:spPr>
          <a:xfrm>
            <a:off x="487822" y="942764"/>
            <a:ext cx="10662778" cy="5637024"/>
          </a:xfrm>
        </p:spPr>
        <p:txBody>
          <a:bodyPr/>
          <a:lstStyle/>
          <a:p>
            <a:pPr algn="just"/>
            <a:r>
              <a:rPr lang="en-US" altLang="zh-CN" dirty="0">
                <a:latin typeface="华文新魏" pitchFamily="2" charset="-122"/>
              </a:rPr>
              <a:t>1978</a:t>
            </a:r>
            <a:r>
              <a:rPr lang="zh-CN" altLang="en-US" dirty="0">
                <a:latin typeface="华文新魏" pitchFamily="2" charset="-122"/>
              </a:rPr>
              <a:t>年，</a:t>
            </a:r>
            <a:r>
              <a:rPr lang="en-US" altLang="zh-CN" dirty="0">
                <a:latin typeface="华文新魏" pitchFamily="2" charset="-122"/>
              </a:rPr>
              <a:t>Intel</a:t>
            </a:r>
            <a:r>
              <a:rPr lang="zh-CN" altLang="en-US" dirty="0">
                <a:latin typeface="华文新魏" pitchFamily="2" charset="-122"/>
              </a:rPr>
              <a:t>推出</a:t>
            </a:r>
            <a:r>
              <a:rPr lang="en-US" altLang="zh-CN" dirty="0">
                <a:latin typeface="华文新魏" pitchFamily="2" charset="-122"/>
              </a:rPr>
              <a:t>4.77MHz</a:t>
            </a:r>
            <a:r>
              <a:rPr lang="zh-CN" altLang="en-US" dirty="0">
                <a:latin typeface="华文新魏" pitchFamily="2" charset="-122"/>
              </a:rPr>
              <a:t>的</a:t>
            </a:r>
            <a:r>
              <a:rPr lang="en-US" altLang="zh-CN" dirty="0">
                <a:latin typeface="华文新魏" pitchFamily="2" charset="-122"/>
              </a:rPr>
              <a:t>8086</a:t>
            </a:r>
            <a:r>
              <a:rPr lang="zh-CN" altLang="en-US" dirty="0">
                <a:latin typeface="华文新魏" pitchFamily="2" charset="-122"/>
              </a:rPr>
              <a:t>微处理器，标志着第三代微处理器问世。</a:t>
            </a:r>
          </a:p>
          <a:p>
            <a:pPr algn="just"/>
            <a:r>
              <a:rPr lang="zh-CN" altLang="en-US" dirty="0">
                <a:latin typeface="华文新魏" pitchFamily="2" charset="-122"/>
              </a:rPr>
              <a:t>它采用</a:t>
            </a:r>
            <a:r>
              <a:rPr lang="en-US" altLang="zh-CN" dirty="0">
                <a:latin typeface="华文新魏" pitchFamily="2" charset="-122"/>
              </a:rPr>
              <a:t>16</a:t>
            </a:r>
            <a:r>
              <a:rPr lang="zh-CN" altLang="en-US" dirty="0">
                <a:latin typeface="华文新魏" pitchFamily="2" charset="-122"/>
              </a:rPr>
              <a:t>位寄存器、</a:t>
            </a:r>
            <a:r>
              <a:rPr lang="en-US" altLang="zh-CN" dirty="0">
                <a:latin typeface="华文新魏" pitchFamily="2" charset="-122"/>
              </a:rPr>
              <a:t>16</a:t>
            </a:r>
            <a:r>
              <a:rPr lang="zh-CN" altLang="en-US" dirty="0">
                <a:latin typeface="华文新魏" pitchFamily="2" charset="-122"/>
              </a:rPr>
              <a:t>位数据总线和</a:t>
            </a:r>
            <a:r>
              <a:rPr lang="en-US" altLang="zh-CN" dirty="0">
                <a:latin typeface="华文新魏" pitchFamily="2" charset="-122"/>
              </a:rPr>
              <a:t>29000</a:t>
            </a:r>
            <a:r>
              <a:rPr lang="zh-CN" altLang="en-US" dirty="0">
                <a:latin typeface="华文新魏" pitchFamily="2" charset="-122"/>
              </a:rPr>
              <a:t>个</a:t>
            </a:r>
            <a:r>
              <a:rPr lang="en-US" altLang="zh-CN" dirty="0">
                <a:latin typeface="华文新魏" pitchFamily="2" charset="-122"/>
              </a:rPr>
              <a:t>3</a:t>
            </a:r>
            <a:r>
              <a:rPr lang="zh-CN" altLang="en-US" dirty="0">
                <a:latin typeface="华文新魏" pitchFamily="2" charset="-122"/>
              </a:rPr>
              <a:t>微米技术的晶体管，售价</a:t>
            </a:r>
            <a:r>
              <a:rPr lang="en-US" altLang="zh-CN" dirty="0">
                <a:latin typeface="华文新魏" pitchFamily="2" charset="-122"/>
              </a:rPr>
              <a:t>360</a:t>
            </a:r>
            <a:r>
              <a:rPr lang="zh-CN" altLang="en-US" dirty="0">
                <a:latin typeface="华文新魏" pitchFamily="2" charset="-122"/>
              </a:rPr>
              <a:t>美元。</a:t>
            </a:r>
            <a:r>
              <a:rPr lang="zh-CN" altLang="en-US" dirty="0"/>
              <a:t> </a:t>
            </a:r>
          </a:p>
          <a:p>
            <a:endParaRPr lang="zh-CN" altLang="en-US" dirty="0"/>
          </a:p>
        </p:txBody>
      </p:sp>
      <p:pic>
        <p:nvPicPr>
          <p:cNvPr id="5" name="图片 4">
            <a:extLst>
              <a:ext uri="{FF2B5EF4-FFF2-40B4-BE49-F238E27FC236}">
                <a16:creationId xmlns:a16="http://schemas.microsoft.com/office/drawing/2014/main" id="{B2F1AD62-C2DA-483C-90C3-896E1F13CC36}"/>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1663700" y="3239939"/>
            <a:ext cx="4432300" cy="2954867"/>
          </a:xfrm>
          <a:prstGeom prst="rect">
            <a:avLst/>
          </a:prstGeom>
        </p:spPr>
      </p:pic>
      <p:pic>
        <p:nvPicPr>
          <p:cNvPr id="9" name="图片 8">
            <a:extLst>
              <a:ext uri="{FF2B5EF4-FFF2-40B4-BE49-F238E27FC236}">
                <a16:creationId xmlns:a16="http://schemas.microsoft.com/office/drawing/2014/main" id="{2737B540-6C64-47D2-AB82-59F0B626D0A1}"/>
              </a:ext>
            </a:extLst>
          </p:cNvPr>
          <p:cNvPicPr>
            <a:picLocks noChangeAspect="1"/>
          </p:cNvPicPr>
          <p:nvPr/>
        </p:nvPicPr>
        <p:blipFill>
          <a:blip r:embed="rId3"/>
          <a:stretch>
            <a:fillRect/>
          </a:stretch>
        </p:blipFill>
        <p:spPr>
          <a:xfrm rot="5400000">
            <a:off x="7412376" y="2961746"/>
            <a:ext cx="3375736" cy="3287912"/>
          </a:xfrm>
          <a:prstGeom prst="rect">
            <a:avLst/>
          </a:prstGeom>
        </p:spPr>
      </p:pic>
    </p:spTree>
    <p:extLst>
      <p:ext uri="{BB962C8B-B14F-4D97-AF65-F5344CB8AC3E}">
        <p14:creationId xmlns:p14="http://schemas.microsoft.com/office/powerpoint/2010/main" val="90782290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lstStyle/>
          <a:p>
            <a:r>
              <a:rPr lang="en-US" altLang="zh-CN" dirty="0"/>
              <a:t>Apple</a:t>
            </a:r>
            <a:endParaRPr lang="zh-CN" altLang="en-US" dirty="0"/>
          </a:p>
        </p:txBody>
      </p:sp>
      <p:sp>
        <p:nvSpPr>
          <p:cNvPr id="3" name="内容占位符 2"/>
          <p:cNvSpPr>
            <a:spLocks noGrp="1"/>
          </p:cNvSpPr>
          <p:nvPr>
            <p:ph idx="1"/>
          </p:nvPr>
        </p:nvSpPr>
        <p:spPr>
          <a:xfrm>
            <a:off x="487823" y="942764"/>
            <a:ext cx="7475964" cy="5637024"/>
          </a:xfrm>
        </p:spPr>
        <p:txBody>
          <a:bodyPr/>
          <a:lstStyle/>
          <a:p>
            <a:pPr algn="just">
              <a:lnSpc>
                <a:spcPct val="150000"/>
              </a:lnSpc>
            </a:pPr>
            <a:r>
              <a:rPr lang="en-US" altLang="zh-CN" sz="2400" dirty="0">
                <a:latin typeface="华文新魏" pitchFamily="2" charset="-122"/>
              </a:rPr>
              <a:t>1976</a:t>
            </a:r>
            <a:r>
              <a:rPr lang="zh-CN" altLang="en-US" sz="2400" dirty="0">
                <a:latin typeface="华文新魏" pitchFamily="2" charset="-122"/>
              </a:rPr>
              <a:t>年</a:t>
            </a:r>
            <a:r>
              <a:rPr lang="en-US" altLang="zh-CN" sz="2400" dirty="0">
                <a:latin typeface="华文新魏" pitchFamily="2" charset="-122"/>
              </a:rPr>
              <a:t>3</a:t>
            </a:r>
            <a:r>
              <a:rPr lang="zh-CN" altLang="en-US" sz="2400" dirty="0">
                <a:latin typeface="华文新魏" pitchFamily="2" charset="-122"/>
              </a:rPr>
              <a:t>月，</a:t>
            </a:r>
            <a:r>
              <a:rPr lang="en-US" altLang="zh-CN" sz="2400" dirty="0">
                <a:latin typeface="华文新魏" pitchFamily="2" charset="-122"/>
              </a:rPr>
              <a:t>Steve Wozniak</a:t>
            </a:r>
            <a:r>
              <a:rPr lang="zh-CN" altLang="en-US" sz="2400" dirty="0">
                <a:latin typeface="华文新魏" pitchFamily="2" charset="-122"/>
              </a:rPr>
              <a:t>和</a:t>
            </a:r>
            <a:r>
              <a:rPr lang="en-US" altLang="zh-CN" sz="2400" dirty="0">
                <a:latin typeface="华文新魏" pitchFamily="2" charset="-122"/>
              </a:rPr>
              <a:t>Steve Jobs</a:t>
            </a:r>
            <a:r>
              <a:rPr lang="zh-CN" altLang="en-US" sz="2400" dirty="0">
                <a:latin typeface="华文新魏" pitchFamily="2" charset="-122"/>
              </a:rPr>
              <a:t>开发出微型计算机</a:t>
            </a:r>
            <a:r>
              <a:rPr lang="en-US" altLang="zh-CN" sz="2400" dirty="0">
                <a:latin typeface="华文新魏" pitchFamily="2" charset="-122"/>
              </a:rPr>
              <a:t>Apple I</a:t>
            </a:r>
            <a:r>
              <a:rPr lang="zh-CN" altLang="en-US" sz="2400" dirty="0">
                <a:latin typeface="华文新魏" pitchFamily="2" charset="-122"/>
              </a:rPr>
              <a:t>，愚人节成立了</a:t>
            </a:r>
            <a:r>
              <a:rPr lang="en-US" altLang="zh-CN" sz="2400" dirty="0">
                <a:latin typeface="华文新魏" pitchFamily="2" charset="-122"/>
              </a:rPr>
              <a:t>Apple</a:t>
            </a:r>
            <a:r>
              <a:rPr lang="zh-CN" altLang="en-US" sz="2400" dirty="0">
                <a:latin typeface="华文新魏" pitchFamily="2" charset="-122"/>
              </a:rPr>
              <a:t>公司。 </a:t>
            </a:r>
          </a:p>
          <a:p>
            <a:pPr algn="just">
              <a:lnSpc>
                <a:spcPct val="150000"/>
              </a:lnSpc>
            </a:pPr>
            <a:r>
              <a:rPr lang="en-US" altLang="zh-CN" sz="2400" dirty="0">
                <a:latin typeface="华文新魏" pitchFamily="2" charset="-122"/>
              </a:rPr>
              <a:t>Apple II</a:t>
            </a:r>
            <a:r>
              <a:rPr lang="zh-CN" altLang="en-US" sz="2400" dirty="0">
                <a:latin typeface="华文新魏" pitchFamily="2" charset="-122"/>
              </a:rPr>
              <a:t>是第一个带彩色图形的个人计算机，售价</a:t>
            </a:r>
            <a:r>
              <a:rPr lang="en-US" altLang="zh-CN" sz="2400" dirty="0">
                <a:latin typeface="华文新魏" pitchFamily="2" charset="-122"/>
              </a:rPr>
              <a:t>1300</a:t>
            </a:r>
            <a:r>
              <a:rPr lang="zh-CN" altLang="en-US" sz="2400" dirty="0">
                <a:latin typeface="华文新魏" pitchFamily="2" charset="-122"/>
              </a:rPr>
              <a:t>美元。</a:t>
            </a:r>
            <a:r>
              <a:rPr lang="en-US" altLang="zh-CN" sz="2400" dirty="0">
                <a:latin typeface="华文新魏" pitchFamily="2" charset="-122"/>
              </a:rPr>
              <a:t>Apple II</a:t>
            </a:r>
            <a:r>
              <a:rPr lang="zh-CN" altLang="en-US" sz="2400" dirty="0">
                <a:latin typeface="华文新魏" pitchFamily="2" charset="-122"/>
              </a:rPr>
              <a:t>及其系列改进机型风靡一时，使</a:t>
            </a:r>
            <a:r>
              <a:rPr lang="en-US" altLang="zh-CN" sz="2400" dirty="0">
                <a:latin typeface="华文新魏" pitchFamily="2" charset="-122"/>
              </a:rPr>
              <a:t>Apple</a:t>
            </a:r>
            <a:r>
              <a:rPr lang="zh-CN" altLang="en-US" sz="2400" dirty="0">
                <a:latin typeface="华文新魏" pitchFamily="2" charset="-122"/>
              </a:rPr>
              <a:t>成为微型机时代最成功的计算机公司。 </a:t>
            </a:r>
          </a:p>
          <a:p>
            <a:pPr algn="just"/>
            <a:endParaRPr lang="zh-CN" altLang="en-US" dirty="0"/>
          </a:p>
        </p:txBody>
      </p:sp>
      <p:pic>
        <p:nvPicPr>
          <p:cNvPr id="6" name="Picture 7" descr="输出向导-1"/>
          <p:cNvPicPr>
            <a:picLocks noChangeAspect="1" noChangeArrowheads="1"/>
          </p:cNvPicPr>
          <p:nvPr/>
        </p:nvPicPr>
        <p:blipFill>
          <a:blip r:embed="rId2" cstate="print"/>
          <a:srcRect/>
          <a:stretch>
            <a:fillRect/>
          </a:stretch>
        </p:blipFill>
        <p:spPr bwMode="auto">
          <a:xfrm>
            <a:off x="2003240" y="4228245"/>
            <a:ext cx="1648010" cy="2060013"/>
          </a:xfrm>
          <a:prstGeom prst="rect">
            <a:avLst/>
          </a:prstGeom>
          <a:noFill/>
          <a:ln w="9525">
            <a:noFill/>
            <a:miter lim="800000"/>
            <a:headEnd/>
            <a:tailEnd/>
          </a:ln>
        </p:spPr>
      </p:pic>
      <p:pic>
        <p:nvPicPr>
          <p:cNvPr id="7" name="Picture 4" descr="http://www.damndigital.com/wp-content/uploads/2010/12/steve-jobs.jpg"/>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4413412" y="4352404"/>
            <a:ext cx="2880320" cy="1784199"/>
          </a:xfrm>
          <a:prstGeom prst="rect">
            <a:avLst/>
          </a:prstGeom>
          <a:noFill/>
        </p:spPr>
      </p:pic>
      <p:pic>
        <p:nvPicPr>
          <p:cNvPr id="9" name="图片 8">
            <a:extLst>
              <a:ext uri="{FF2B5EF4-FFF2-40B4-BE49-F238E27FC236}">
                <a16:creationId xmlns:a16="http://schemas.microsoft.com/office/drawing/2014/main" id="{33891CFF-38B9-4D09-9836-0BA9D3EEFC0B}"/>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8543361" y="1297938"/>
            <a:ext cx="3085747" cy="2463338"/>
          </a:xfrm>
          <a:prstGeom prst="rect">
            <a:avLst/>
          </a:prstGeom>
        </p:spPr>
      </p:pic>
      <p:pic>
        <p:nvPicPr>
          <p:cNvPr id="11" name="图片 10">
            <a:extLst>
              <a:ext uri="{FF2B5EF4-FFF2-40B4-BE49-F238E27FC236}">
                <a16:creationId xmlns:a16="http://schemas.microsoft.com/office/drawing/2014/main" id="{C955D792-EFE7-4C59-AA9E-7E098571D0F9}"/>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8151511" y="4062121"/>
            <a:ext cx="3477597" cy="2364766"/>
          </a:xfrm>
          <a:prstGeom prst="rect">
            <a:avLst/>
          </a:prstGeom>
        </p:spPr>
      </p:pic>
    </p:spTree>
    <p:extLst>
      <p:ext uri="{BB962C8B-B14F-4D97-AF65-F5344CB8AC3E}">
        <p14:creationId xmlns:p14="http://schemas.microsoft.com/office/powerpoint/2010/main" val="3947009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down)">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wipe(down)">
                                      <p:cBhvr>
                                        <p:cTn id="17" dur="500"/>
                                        <p:tgtEl>
                                          <p:spTgt spid="3">
                                            <p:txEl>
                                              <p:pRg st="1" end="1"/>
                                            </p:txEl>
                                          </p:spTgt>
                                        </p:tgtEl>
                                      </p:cBhvr>
                                    </p:animEffect>
                                  </p:childTnLst>
                                </p:cTn>
                              </p:par>
                              <p:par>
                                <p:cTn id="18" presetID="22" presetClass="entr" presetSubtype="4" fill="hold" nodeType="with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wipe(down)">
                                      <p:cBhvr>
                                        <p:cTn id="20" dur="500"/>
                                        <p:tgtEl>
                                          <p:spTgt spid="11"/>
                                        </p:tgtEl>
                                      </p:cBhvr>
                                    </p:animEffect>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ppt_x"/>
                                          </p:val>
                                        </p:tav>
                                        <p:tav tm="100000">
                                          <p:val>
                                            <p:strVal val="#ppt_x"/>
                                          </p:val>
                                        </p:tav>
                                      </p:tavLst>
                                    </p:anim>
                                    <p:anim calcmode="lin" valueType="num">
                                      <p:cBhvr additive="base">
                                        <p:cTn id="2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nodeType="click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wipe(down)">
                                      <p:cBhvr>
                                        <p:cTn id="3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lstStyle/>
          <a:p>
            <a:r>
              <a:rPr lang="en-US" altLang="zh-CN" dirty="0"/>
              <a:t>1981-PC</a:t>
            </a:r>
            <a:r>
              <a:rPr lang="zh-CN" altLang="en-US" dirty="0"/>
              <a:t>元年</a:t>
            </a:r>
          </a:p>
        </p:txBody>
      </p:sp>
      <p:sp>
        <p:nvSpPr>
          <p:cNvPr id="3" name="内容占位符 2"/>
          <p:cNvSpPr>
            <a:spLocks noGrp="1"/>
          </p:cNvSpPr>
          <p:nvPr>
            <p:ph idx="1"/>
          </p:nvPr>
        </p:nvSpPr>
        <p:spPr>
          <a:xfrm>
            <a:off x="487822" y="942764"/>
            <a:ext cx="10853278" cy="3591136"/>
          </a:xfrm>
        </p:spPr>
        <p:txBody>
          <a:bodyPr>
            <a:normAutofit/>
          </a:bodyPr>
          <a:lstStyle/>
          <a:p>
            <a:pPr>
              <a:lnSpc>
                <a:spcPct val="150000"/>
              </a:lnSpc>
            </a:pPr>
            <a:r>
              <a:rPr lang="en-US" altLang="zh-CN" dirty="0"/>
              <a:t>1980</a:t>
            </a:r>
            <a:r>
              <a:rPr lang="zh-CN" altLang="en-US" dirty="0"/>
              <a:t>年</a:t>
            </a:r>
            <a:r>
              <a:rPr lang="en-US" altLang="zh-CN" dirty="0"/>
              <a:t>7</a:t>
            </a:r>
            <a:r>
              <a:rPr lang="zh-CN" altLang="en-US" dirty="0"/>
              <a:t>月，“跳棋计划”的</a:t>
            </a:r>
            <a:r>
              <a:rPr lang="en-US" altLang="zh-CN" dirty="0"/>
              <a:t>13</a:t>
            </a:r>
            <a:r>
              <a:rPr lang="zh-CN" altLang="en-US" dirty="0"/>
              <a:t>人小组秘密来到佛罗里达州波克罗顿镇的</a:t>
            </a:r>
            <a:r>
              <a:rPr lang="en-US" altLang="zh-CN" dirty="0"/>
              <a:t>IBM</a:t>
            </a:r>
            <a:r>
              <a:rPr lang="zh-CN" altLang="en-US" dirty="0"/>
              <a:t>研究发展中心，次年</a:t>
            </a:r>
            <a:r>
              <a:rPr lang="en-US" altLang="zh-CN" dirty="0"/>
              <a:t>8</a:t>
            </a:r>
            <a:r>
              <a:rPr lang="zh-CN" altLang="en-US" dirty="0"/>
              <a:t>月</a:t>
            </a:r>
            <a:r>
              <a:rPr lang="en-US" altLang="zh-CN" dirty="0"/>
              <a:t>12</a:t>
            </a:r>
            <a:r>
              <a:rPr lang="zh-CN" altLang="en-US" dirty="0"/>
              <a:t>日，</a:t>
            </a:r>
            <a:r>
              <a:rPr lang="en-US" altLang="zh-CN" dirty="0"/>
              <a:t>IBM PC</a:t>
            </a:r>
            <a:r>
              <a:rPr lang="zh-CN" altLang="en-US" dirty="0"/>
              <a:t>诞生。</a:t>
            </a:r>
          </a:p>
          <a:p>
            <a:pPr>
              <a:lnSpc>
                <a:spcPct val="150000"/>
              </a:lnSpc>
            </a:pPr>
            <a:r>
              <a:rPr lang="en-US" altLang="zh-CN" dirty="0"/>
              <a:t>IBM</a:t>
            </a:r>
            <a:r>
              <a:rPr lang="zh-CN" altLang="en-US" dirty="0"/>
              <a:t>将其命名为</a:t>
            </a:r>
            <a:r>
              <a:rPr lang="en-US" altLang="zh-CN" b="1" dirty="0">
                <a:solidFill>
                  <a:srgbClr val="18978B"/>
                </a:solidFill>
              </a:rPr>
              <a:t>Personal Computer</a:t>
            </a:r>
          </a:p>
          <a:p>
            <a:pPr>
              <a:lnSpc>
                <a:spcPct val="150000"/>
              </a:lnSpc>
            </a:pPr>
            <a:r>
              <a:rPr lang="en-US" altLang="zh-CN" dirty="0"/>
              <a:t>CPU</a:t>
            </a:r>
            <a:r>
              <a:rPr lang="zh-CN" altLang="en-US" dirty="0"/>
              <a:t>为主频</a:t>
            </a:r>
            <a:r>
              <a:rPr lang="en-US" altLang="zh-CN" dirty="0"/>
              <a:t>4.77MHz</a:t>
            </a:r>
            <a:r>
              <a:rPr lang="zh-CN" altLang="en-US" dirty="0"/>
              <a:t>的</a:t>
            </a:r>
            <a:r>
              <a:rPr lang="en-US" altLang="zh-CN" dirty="0"/>
              <a:t>Intel 8088</a:t>
            </a:r>
          </a:p>
          <a:p>
            <a:pPr>
              <a:lnSpc>
                <a:spcPct val="150000"/>
              </a:lnSpc>
            </a:pPr>
            <a:r>
              <a:rPr lang="en-US" altLang="zh-CN" dirty="0"/>
              <a:t>OS</a:t>
            </a:r>
            <a:r>
              <a:rPr lang="zh-CN" altLang="en-US" dirty="0"/>
              <a:t>：</a:t>
            </a:r>
            <a:r>
              <a:rPr lang="en-US" altLang="zh-CN" dirty="0"/>
              <a:t>Microsoft MS-DOS</a:t>
            </a:r>
          </a:p>
          <a:p>
            <a:endParaRPr lang="zh-CN" altLang="en-US" dirty="0"/>
          </a:p>
        </p:txBody>
      </p:sp>
      <p:pic>
        <p:nvPicPr>
          <p:cNvPr id="6" name="图片 5">
            <a:extLst>
              <a:ext uri="{FF2B5EF4-FFF2-40B4-BE49-F238E27FC236}">
                <a16:creationId xmlns:a16="http://schemas.microsoft.com/office/drawing/2014/main" id="{C73C5BD2-646D-446D-B39A-E9B850A825C6}"/>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6184900" y="2630382"/>
            <a:ext cx="5156200" cy="3769283"/>
          </a:xfrm>
          <a:prstGeom prst="rect">
            <a:avLst/>
          </a:prstGeom>
        </p:spPr>
      </p:pic>
    </p:spTree>
    <p:extLst>
      <p:ext uri="{BB962C8B-B14F-4D97-AF65-F5344CB8AC3E}">
        <p14:creationId xmlns:p14="http://schemas.microsoft.com/office/powerpoint/2010/main" val="390605450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Rectangle 2"/>
          <p:cNvSpPr>
            <a:spLocks noGrp="1" noChangeArrowheads="1"/>
          </p:cNvSpPr>
          <p:nvPr>
            <p:ph type="title"/>
          </p:nvPr>
        </p:nvSpPr>
        <p:spPr>
          <a:xfrm>
            <a:off x="487822" y="257614"/>
            <a:ext cx="10515600" cy="617641"/>
          </a:xfrm>
        </p:spPr>
        <p:txBody>
          <a:bodyPr/>
          <a:lstStyle/>
          <a:p>
            <a:pPr eaLnBrk="1" hangingPunct="1"/>
            <a:r>
              <a:rPr lang="zh-CN" altLang="en-US"/>
              <a:t>计算机的发展日新月异</a:t>
            </a:r>
          </a:p>
        </p:txBody>
      </p:sp>
      <p:sp>
        <p:nvSpPr>
          <p:cNvPr id="84996" name="Rectangle 3"/>
          <p:cNvSpPr>
            <a:spLocks noGrp="1" noChangeArrowheads="1"/>
          </p:cNvSpPr>
          <p:nvPr>
            <p:ph idx="1"/>
          </p:nvPr>
        </p:nvSpPr>
        <p:spPr/>
        <p:txBody>
          <a:bodyPr/>
          <a:lstStyle/>
          <a:p>
            <a:pPr eaLnBrk="1" hangingPunct="1">
              <a:lnSpc>
                <a:spcPct val="150000"/>
              </a:lnSpc>
            </a:pPr>
            <a:r>
              <a:rPr lang="zh-CN" altLang="en-US" dirty="0"/>
              <a:t>从</a:t>
            </a:r>
            <a:r>
              <a:rPr lang="en-US" altLang="zh-CN" dirty="0"/>
              <a:t>CPU</a:t>
            </a:r>
            <a:r>
              <a:rPr lang="zh-CN" altLang="en-US" dirty="0"/>
              <a:t>的发展来看 </a:t>
            </a:r>
          </a:p>
          <a:p>
            <a:pPr lvl="1">
              <a:lnSpc>
                <a:spcPct val="150000"/>
              </a:lnSpc>
            </a:pPr>
            <a:r>
              <a:rPr lang="en-US" altLang="zh-CN" dirty="0"/>
              <a:t>4004</a:t>
            </a:r>
            <a:r>
              <a:rPr lang="zh-CN" altLang="en-US" dirty="0"/>
              <a:t>－</a:t>
            </a:r>
            <a:r>
              <a:rPr lang="en-US" altLang="zh-CN" dirty="0"/>
              <a:t>&gt;8008-&gt;8086-&gt;8088-&gt;80186-&gt;80286-&gt;80386-&gt;80486-586-&gt;</a:t>
            </a:r>
            <a:r>
              <a:rPr lang="en-US" altLang="zh-CN" dirty="0" err="1"/>
              <a:t>pentium</a:t>
            </a:r>
            <a:r>
              <a:rPr lang="en-US" altLang="zh-CN" dirty="0"/>
              <a:t>-&gt;PII-&gt;PIII-&gt;P4-&gt;Core2  ……</a:t>
            </a:r>
          </a:p>
          <a:p>
            <a:pPr eaLnBrk="1" hangingPunct="1">
              <a:lnSpc>
                <a:spcPct val="150000"/>
              </a:lnSpc>
            </a:pPr>
            <a:r>
              <a:rPr lang="zh-CN" altLang="en-US" dirty="0"/>
              <a:t>从计算机的规模，运算速度上看，</a:t>
            </a:r>
          </a:p>
          <a:p>
            <a:pPr lvl="1" eaLnBrk="1" hangingPunct="1">
              <a:lnSpc>
                <a:spcPct val="150000"/>
              </a:lnSpc>
            </a:pPr>
            <a:r>
              <a:rPr lang="zh-CN" altLang="en-US" dirty="0"/>
              <a:t>巨型机、大型机、中型机、小型机、微型机、单片机</a:t>
            </a:r>
          </a:p>
          <a:p>
            <a:pPr eaLnBrk="1" hangingPunct="1"/>
            <a:endParaRPr lang="en-US" altLang="zh-CN" dirty="0"/>
          </a:p>
        </p:txBody>
      </p:sp>
    </p:spTree>
    <p:extLst>
      <p:ext uri="{BB962C8B-B14F-4D97-AF65-F5344CB8AC3E}">
        <p14:creationId xmlns:p14="http://schemas.microsoft.com/office/powerpoint/2010/main" val="2840154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DAC0A3-C103-48F7-ABF7-D156CAFC31E3}"/>
              </a:ext>
            </a:extLst>
          </p:cNvPr>
          <p:cNvSpPr>
            <a:spLocks noGrp="1"/>
          </p:cNvSpPr>
          <p:nvPr>
            <p:ph type="title"/>
          </p:nvPr>
        </p:nvSpPr>
        <p:spPr>
          <a:xfrm>
            <a:off x="487822" y="257614"/>
            <a:ext cx="10515600" cy="617641"/>
          </a:xfrm>
        </p:spPr>
        <p:txBody>
          <a:bodyPr/>
          <a:lstStyle/>
          <a:p>
            <a:r>
              <a:rPr lang="en-US" altLang="zh-CN" dirty="0"/>
              <a:t>1621</a:t>
            </a:r>
            <a:r>
              <a:rPr lang="zh-CN" altLang="en-US" dirty="0"/>
              <a:t>年冈特计算尺</a:t>
            </a:r>
          </a:p>
        </p:txBody>
      </p:sp>
      <p:sp>
        <p:nvSpPr>
          <p:cNvPr id="3" name="内容占位符 2">
            <a:extLst>
              <a:ext uri="{FF2B5EF4-FFF2-40B4-BE49-F238E27FC236}">
                <a16:creationId xmlns:a16="http://schemas.microsoft.com/office/drawing/2014/main" id="{2DD6BFE6-5AC9-4FC4-967C-9192402BAE78}"/>
              </a:ext>
            </a:extLst>
          </p:cNvPr>
          <p:cNvSpPr>
            <a:spLocks noGrp="1"/>
          </p:cNvSpPr>
          <p:nvPr>
            <p:ph idx="1"/>
          </p:nvPr>
        </p:nvSpPr>
        <p:spPr>
          <a:xfrm>
            <a:off x="4226820" y="3744626"/>
            <a:ext cx="7235078" cy="3102841"/>
          </a:xfrm>
        </p:spPr>
        <p:txBody>
          <a:bodyPr>
            <a:normAutofit/>
          </a:bodyPr>
          <a:lstStyle/>
          <a:p>
            <a:r>
              <a:rPr lang="zh-CN" altLang="en-US" sz="2400" dirty="0"/>
              <a:t>在发明计算机之前，计算尺是科学研究、工程设计和生产实践中使用最广泛、应用最便捷、最有价值的计算工具。</a:t>
            </a:r>
          </a:p>
          <a:p>
            <a:r>
              <a:rPr lang="zh-CN" altLang="en-US" sz="2400" dirty="0"/>
              <a:t>在三百余年的辉煌历史时间内，计算尺为人类进步、世界文明作出了无法估量的伟大贡献。</a:t>
            </a:r>
          </a:p>
          <a:p>
            <a:endParaRPr lang="zh-CN" altLang="en-US" sz="2400" dirty="0"/>
          </a:p>
        </p:txBody>
      </p:sp>
      <p:pic>
        <p:nvPicPr>
          <p:cNvPr id="4" name="Picture 5" descr="faber%201-98m-z">
            <a:hlinkClick r:id="rId2" tooltip="点击放大浏览"/>
            <a:extLst>
              <a:ext uri="{FF2B5EF4-FFF2-40B4-BE49-F238E27FC236}">
                <a16:creationId xmlns:a16="http://schemas.microsoft.com/office/drawing/2014/main" id="{AC7E7798-0EE2-4346-ABE3-19C477680E6D}"/>
              </a:ext>
            </a:extLst>
          </p:cNvPr>
          <p:cNvPicPr>
            <a:picLocks noChangeAspect="1" noChangeArrowheads="1"/>
          </p:cNvPicPr>
          <p:nvPr/>
        </p:nvPicPr>
        <p:blipFill>
          <a:blip r:embed="rId3" cstate="print"/>
          <a:srcRect/>
          <a:stretch>
            <a:fillRect/>
          </a:stretch>
        </p:blipFill>
        <p:spPr>
          <a:xfrm>
            <a:off x="815953" y="1300657"/>
            <a:ext cx="10560093" cy="1878478"/>
          </a:xfrm>
          <a:prstGeom prst="rect">
            <a:avLst/>
          </a:prstGeom>
        </p:spPr>
      </p:pic>
      <p:pic>
        <p:nvPicPr>
          <p:cNvPr id="5" name="Picture 4" descr="sliderule1">
            <a:extLst>
              <a:ext uri="{FF2B5EF4-FFF2-40B4-BE49-F238E27FC236}">
                <a16:creationId xmlns:a16="http://schemas.microsoft.com/office/drawing/2014/main" id="{A2BFCC58-A992-4853-82DF-6CE9A819964D}"/>
              </a:ext>
            </a:extLst>
          </p:cNvPr>
          <p:cNvPicPr>
            <a:picLocks noChangeAspect="1" noChangeArrowheads="1"/>
          </p:cNvPicPr>
          <p:nvPr/>
        </p:nvPicPr>
        <p:blipFill>
          <a:blip r:embed="rId4" cstate="print"/>
          <a:srcRect/>
          <a:stretch>
            <a:fillRect/>
          </a:stretch>
        </p:blipFill>
        <p:spPr bwMode="auto">
          <a:xfrm>
            <a:off x="815953" y="3429000"/>
            <a:ext cx="2646903" cy="2697071"/>
          </a:xfrm>
          <a:prstGeom prst="rect">
            <a:avLst/>
          </a:prstGeom>
          <a:noFill/>
          <a:ln w="25400">
            <a:solidFill>
              <a:srgbClr val="FF6600"/>
            </a:solidFill>
            <a:miter lim="800000"/>
            <a:headEnd/>
            <a:tailEnd/>
          </a:ln>
        </p:spPr>
      </p:pic>
    </p:spTree>
    <p:extLst>
      <p:ext uri="{BB962C8B-B14F-4D97-AF65-F5344CB8AC3E}">
        <p14:creationId xmlns:p14="http://schemas.microsoft.com/office/powerpoint/2010/main" val="390066711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475CD4-B30B-4BAC-95B5-B7196C805CB0}"/>
              </a:ext>
            </a:extLst>
          </p:cNvPr>
          <p:cNvSpPr>
            <a:spLocks noGrp="1"/>
          </p:cNvSpPr>
          <p:nvPr>
            <p:ph type="title"/>
          </p:nvPr>
        </p:nvSpPr>
        <p:spPr>
          <a:xfrm>
            <a:off x="487822" y="257614"/>
            <a:ext cx="10515600" cy="617641"/>
          </a:xfrm>
        </p:spPr>
        <p:txBody>
          <a:bodyPr/>
          <a:lstStyle/>
          <a:p>
            <a:r>
              <a:rPr lang="en-US" altLang="zh-CN" dirty="0"/>
              <a:t>History of Intel</a:t>
            </a:r>
            <a:r>
              <a:rPr lang="en-US" altLang="zh-CN" baseline="50000" dirty="0"/>
              <a:t>® </a:t>
            </a:r>
            <a:r>
              <a:rPr lang="en-US" altLang="zh-CN" dirty="0"/>
              <a:t>CPU</a:t>
            </a:r>
            <a:endParaRPr lang="zh-CN" altLang="en-US" dirty="0"/>
          </a:p>
        </p:txBody>
      </p:sp>
      <p:pic>
        <p:nvPicPr>
          <p:cNvPr id="4" name="图片 3">
            <a:extLst>
              <a:ext uri="{FF2B5EF4-FFF2-40B4-BE49-F238E27FC236}">
                <a16:creationId xmlns:a16="http://schemas.microsoft.com/office/drawing/2014/main" id="{C7A8F7A5-0E1C-454C-8198-E2C0965400A7}"/>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1092599" y="1513263"/>
            <a:ext cx="1930001" cy="1261693"/>
          </a:xfrm>
          <a:prstGeom prst="rect">
            <a:avLst/>
          </a:prstGeom>
        </p:spPr>
      </p:pic>
      <p:pic>
        <p:nvPicPr>
          <p:cNvPr id="5" name="图片 4">
            <a:extLst>
              <a:ext uri="{FF2B5EF4-FFF2-40B4-BE49-F238E27FC236}">
                <a16:creationId xmlns:a16="http://schemas.microsoft.com/office/drawing/2014/main" id="{2A26672A-950E-4701-9F01-E90C05FEB97F}"/>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3397895" y="1365876"/>
            <a:ext cx="2571105" cy="1559690"/>
          </a:xfrm>
          <a:prstGeom prst="rect">
            <a:avLst/>
          </a:prstGeom>
        </p:spPr>
      </p:pic>
      <p:pic>
        <p:nvPicPr>
          <p:cNvPr id="6" name="图片 5">
            <a:extLst>
              <a:ext uri="{FF2B5EF4-FFF2-40B4-BE49-F238E27FC236}">
                <a16:creationId xmlns:a16="http://schemas.microsoft.com/office/drawing/2014/main" id="{99628EE9-6323-4B95-9DA8-0A5EA8D0664F}"/>
              </a:ext>
            </a:extLst>
          </p:cNvPr>
          <p:cNvPicPr>
            <a:picLocks noChangeAspect="1"/>
          </p:cNvPicPr>
          <p:nvPr/>
        </p:nvPicPr>
        <p:blipFill rotWithShape="1">
          <a:blip r:embed="rId4">
            <a:clrChange>
              <a:clrFrom>
                <a:srgbClr val="FFFFFF"/>
              </a:clrFrom>
              <a:clrTo>
                <a:srgbClr val="FFFFFF">
                  <a:alpha val="0"/>
                </a:srgbClr>
              </a:clrTo>
            </a:clrChange>
          </a:blip>
          <a:srcRect t="13453" b="10356"/>
          <a:stretch/>
        </p:blipFill>
        <p:spPr>
          <a:xfrm rot="20797146">
            <a:off x="6129021" y="1554296"/>
            <a:ext cx="2945122" cy="1179626"/>
          </a:xfrm>
          <a:prstGeom prst="rect">
            <a:avLst/>
          </a:prstGeom>
        </p:spPr>
      </p:pic>
      <p:sp>
        <p:nvSpPr>
          <p:cNvPr id="7" name="矩形 6">
            <a:extLst>
              <a:ext uri="{FF2B5EF4-FFF2-40B4-BE49-F238E27FC236}">
                <a16:creationId xmlns:a16="http://schemas.microsoft.com/office/drawing/2014/main" id="{B3429C69-29E3-4BDC-836F-0CEC2A15C363}"/>
              </a:ext>
            </a:extLst>
          </p:cNvPr>
          <p:cNvSpPr/>
          <p:nvPr/>
        </p:nvSpPr>
        <p:spPr>
          <a:xfrm>
            <a:off x="1343327" y="2962930"/>
            <a:ext cx="745717" cy="369332"/>
          </a:xfrm>
          <a:prstGeom prst="rect">
            <a:avLst/>
          </a:prstGeom>
        </p:spPr>
        <p:txBody>
          <a:bodyPr wrap="none">
            <a:spAutoFit/>
          </a:bodyPr>
          <a:lstStyle/>
          <a:p>
            <a:r>
              <a:rPr lang="en-US" altLang="zh-CN" b="1"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4004</a:t>
            </a:r>
            <a:endParaRPr lang="zh-CN" altLang="en-US" b="1" dirty="0">
              <a:solidFill>
                <a:srgbClr val="C00000"/>
              </a:solidFill>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8" name="矩形 7">
            <a:extLst>
              <a:ext uri="{FF2B5EF4-FFF2-40B4-BE49-F238E27FC236}">
                <a16:creationId xmlns:a16="http://schemas.microsoft.com/office/drawing/2014/main" id="{BC26E296-87EA-496A-8061-98DB8370D218}"/>
              </a:ext>
            </a:extLst>
          </p:cNvPr>
          <p:cNvSpPr/>
          <p:nvPr/>
        </p:nvSpPr>
        <p:spPr>
          <a:xfrm>
            <a:off x="4183588" y="2962930"/>
            <a:ext cx="736099" cy="369332"/>
          </a:xfrm>
          <a:prstGeom prst="rect">
            <a:avLst/>
          </a:prstGeom>
        </p:spPr>
        <p:txBody>
          <a:bodyPr wrap="none">
            <a:spAutoFit/>
          </a:bodyPr>
          <a:lstStyle/>
          <a:p>
            <a:r>
              <a:rPr lang="en-US" altLang="zh-CN" b="1"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8008</a:t>
            </a:r>
            <a:endParaRPr lang="zh-CN" altLang="en-US" b="1" dirty="0">
              <a:solidFill>
                <a:srgbClr val="C00000"/>
              </a:solidFill>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9" name="矩形 8">
            <a:extLst>
              <a:ext uri="{FF2B5EF4-FFF2-40B4-BE49-F238E27FC236}">
                <a16:creationId xmlns:a16="http://schemas.microsoft.com/office/drawing/2014/main" id="{BBD7C7FF-0422-4343-88F0-C2C453619B5A}"/>
              </a:ext>
            </a:extLst>
          </p:cNvPr>
          <p:cNvSpPr/>
          <p:nvPr/>
        </p:nvSpPr>
        <p:spPr>
          <a:xfrm>
            <a:off x="7233532" y="2962930"/>
            <a:ext cx="736099" cy="369332"/>
          </a:xfrm>
          <a:prstGeom prst="rect">
            <a:avLst/>
          </a:prstGeom>
        </p:spPr>
        <p:txBody>
          <a:bodyPr wrap="none">
            <a:spAutoFit/>
          </a:bodyPr>
          <a:lstStyle/>
          <a:p>
            <a:r>
              <a:rPr lang="en-US" altLang="zh-CN" b="1"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8080</a:t>
            </a:r>
            <a:endParaRPr lang="zh-CN" altLang="en-US" b="1" dirty="0">
              <a:solidFill>
                <a:srgbClr val="C00000"/>
              </a:solidFill>
              <a:latin typeface="Segoe UI Black" panose="020B0A02040204020203" pitchFamily="34" charset="0"/>
              <a:ea typeface="微软雅黑" panose="020B0503020204020204" pitchFamily="34" charset="-122"/>
              <a:cs typeface="Segoe UI Black" panose="020B0A02040204020203" pitchFamily="34" charset="0"/>
            </a:endParaRPr>
          </a:p>
        </p:txBody>
      </p:sp>
      <p:pic>
        <p:nvPicPr>
          <p:cNvPr id="11" name="图片 10">
            <a:extLst>
              <a:ext uri="{FF2B5EF4-FFF2-40B4-BE49-F238E27FC236}">
                <a16:creationId xmlns:a16="http://schemas.microsoft.com/office/drawing/2014/main" id="{BF75F8E6-AA52-469F-AF12-A273C24AADFA}"/>
              </a:ext>
            </a:extLst>
          </p:cNvPr>
          <p:cNvPicPr>
            <a:picLocks noChangeAspect="1"/>
          </p:cNvPicPr>
          <p:nvPr/>
        </p:nvPicPr>
        <p:blipFill>
          <a:blip r:embed="rId5">
            <a:clrChange>
              <a:clrFrom>
                <a:srgbClr val="F1F1F1"/>
              </a:clrFrom>
              <a:clrTo>
                <a:srgbClr val="F1F1F1">
                  <a:alpha val="0"/>
                </a:srgbClr>
              </a:clrTo>
            </a:clrChange>
          </a:blip>
          <a:stretch>
            <a:fillRect/>
          </a:stretch>
        </p:blipFill>
        <p:spPr>
          <a:xfrm>
            <a:off x="8898622" y="1348754"/>
            <a:ext cx="3102878" cy="1508154"/>
          </a:xfrm>
          <a:prstGeom prst="rect">
            <a:avLst/>
          </a:prstGeom>
        </p:spPr>
      </p:pic>
      <p:sp>
        <p:nvSpPr>
          <p:cNvPr id="12" name="矩形 11">
            <a:extLst>
              <a:ext uri="{FF2B5EF4-FFF2-40B4-BE49-F238E27FC236}">
                <a16:creationId xmlns:a16="http://schemas.microsoft.com/office/drawing/2014/main" id="{22E42B23-DC81-4C54-A388-DCA29625CB31}"/>
              </a:ext>
            </a:extLst>
          </p:cNvPr>
          <p:cNvSpPr/>
          <p:nvPr/>
        </p:nvSpPr>
        <p:spPr>
          <a:xfrm>
            <a:off x="9849983" y="2962930"/>
            <a:ext cx="736099" cy="369332"/>
          </a:xfrm>
          <a:prstGeom prst="rect">
            <a:avLst/>
          </a:prstGeom>
        </p:spPr>
        <p:txBody>
          <a:bodyPr wrap="none">
            <a:spAutoFit/>
          </a:bodyPr>
          <a:lstStyle/>
          <a:p>
            <a:r>
              <a:rPr lang="en-US" altLang="zh-CN" b="1"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8086</a:t>
            </a:r>
            <a:endParaRPr lang="zh-CN" altLang="en-US" b="1" dirty="0">
              <a:solidFill>
                <a:srgbClr val="C00000"/>
              </a:solidFill>
              <a:latin typeface="Segoe UI Black" panose="020B0A02040204020203" pitchFamily="34" charset="0"/>
              <a:ea typeface="微软雅黑" panose="020B0503020204020204" pitchFamily="34" charset="-122"/>
              <a:cs typeface="Segoe UI Black" panose="020B0A02040204020203" pitchFamily="34" charset="0"/>
            </a:endParaRPr>
          </a:p>
        </p:txBody>
      </p:sp>
      <p:pic>
        <p:nvPicPr>
          <p:cNvPr id="13" name="图片 12">
            <a:extLst>
              <a:ext uri="{FF2B5EF4-FFF2-40B4-BE49-F238E27FC236}">
                <a16:creationId xmlns:a16="http://schemas.microsoft.com/office/drawing/2014/main" id="{68DD1629-1B46-4024-B0EF-BA68774F90E1}"/>
              </a:ext>
            </a:extLst>
          </p:cNvPr>
          <p:cNvPicPr>
            <a:picLocks noChangeAspect="1"/>
          </p:cNvPicPr>
          <p:nvPr/>
        </p:nvPicPr>
        <p:blipFill>
          <a:blip r:embed="rId6"/>
          <a:stretch>
            <a:fillRect/>
          </a:stretch>
        </p:blipFill>
        <p:spPr>
          <a:xfrm>
            <a:off x="869687" y="4062044"/>
            <a:ext cx="1823794" cy="1702042"/>
          </a:xfrm>
          <a:prstGeom prst="rect">
            <a:avLst/>
          </a:prstGeom>
        </p:spPr>
      </p:pic>
      <p:pic>
        <p:nvPicPr>
          <p:cNvPr id="15" name="图片 14">
            <a:extLst>
              <a:ext uri="{FF2B5EF4-FFF2-40B4-BE49-F238E27FC236}">
                <a16:creationId xmlns:a16="http://schemas.microsoft.com/office/drawing/2014/main" id="{9421BE40-3849-46EB-9A11-D20F78CB498D}"/>
              </a:ext>
            </a:extLst>
          </p:cNvPr>
          <p:cNvPicPr>
            <a:picLocks noChangeAspect="1"/>
          </p:cNvPicPr>
          <p:nvPr/>
        </p:nvPicPr>
        <p:blipFill>
          <a:blip r:embed="rId7"/>
          <a:stretch>
            <a:fillRect/>
          </a:stretch>
        </p:blipFill>
        <p:spPr>
          <a:xfrm>
            <a:off x="3695105" y="4030427"/>
            <a:ext cx="1714500" cy="1714500"/>
          </a:xfrm>
          <a:prstGeom prst="rect">
            <a:avLst/>
          </a:prstGeom>
        </p:spPr>
      </p:pic>
      <p:pic>
        <p:nvPicPr>
          <p:cNvPr id="19" name="图片 18">
            <a:extLst>
              <a:ext uri="{FF2B5EF4-FFF2-40B4-BE49-F238E27FC236}">
                <a16:creationId xmlns:a16="http://schemas.microsoft.com/office/drawing/2014/main" id="{24F98E23-F8BA-4A72-B8DE-F305A1A98A13}"/>
              </a:ext>
            </a:extLst>
          </p:cNvPr>
          <p:cNvPicPr>
            <a:picLocks noChangeAspect="1"/>
          </p:cNvPicPr>
          <p:nvPr/>
        </p:nvPicPr>
        <p:blipFill>
          <a:blip r:embed="rId8">
            <a:clrChange>
              <a:clrFrom>
                <a:srgbClr val="FFFFFF"/>
              </a:clrFrom>
              <a:clrTo>
                <a:srgbClr val="FFFFFF">
                  <a:alpha val="0"/>
                </a:srgbClr>
              </a:clrTo>
            </a:clrChange>
          </a:blip>
          <a:stretch>
            <a:fillRect/>
          </a:stretch>
        </p:blipFill>
        <p:spPr>
          <a:xfrm>
            <a:off x="9121598" y="3889402"/>
            <a:ext cx="2335535" cy="2153745"/>
          </a:xfrm>
          <a:prstGeom prst="rect">
            <a:avLst/>
          </a:prstGeom>
        </p:spPr>
      </p:pic>
      <p:sp>
        <p:nvSpPr>
          <p:cNvPr id="20" name="矩形 19">
            <a:extLst>
              <a:ext uri="{FF2B5EF4-FFF2-40B4-BE49-F238E27FC236}">
                <a16:creationId xmlns:a16="http://schemas.microsoft.com/office/drawing/2014/main" id="{69A0FA13-43C3-4FAE-8CDA-2E4D16FD4114}"/>
              </a:ext>
            </a:extLst>
          </p:cNvPr>
          <p:cNvSpPr/>
          <p:nvPr/>
        </p:nvSpPr>
        <p:spPr>
          <a:xfrm>
            <a:off x="1343327" y="5871055"/>
            <a:ext cx="848309" cy="369332"/>
          </a:xfrm>
          <a:prstGeom prst="rect">
            <a:avLst/>
          </a:prstGeom>
        </p:spPr>
        <p:txBody>
          <a:bodyPr wrap="none">
            <a:spAutoFit/>
          </a:bodyPr>
          <a:lstStyle/>
          <a:p>
            <a:r>
              <a:rPr lang="en-US" altLang="zh-CN" b="1"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80186</a:t>
            </a:r>
            <a:endParaRPr lang="zh-CN" altLang="en-US" b="1" dirty="0">
              <a:solidFill>
                <a:srgbClr val="C00000"/>
              </a:solidFill>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21" name="矩形 20">
            <a:extLst>
              <a:ext uri="{FF2B5EF4-FFF2-40B4-BE49-F238E27FC236}">
                <a16:creationId xmlns:a16="http://schemas.microsoft.com/office/drawing/2014/main" id="{55E881AC-D6E5-43C2-89EB-B088E1F18C44}"/>
              </a:ext>
            </a:extLst>
          </p:cNvPr>
          <p:cNvSpPr/>
          <p:nvPr/>
        </p:nvSpPr>
        <p:spPr>
          <a:xfrm>
            <a:off x="4107388" y="5871055"/>
            <a:ext cx="873957" cy="369332"/>
          </a:xfrm>
          <a:prstGeom prst="rect">
            <a:avLst/>
          </a:prstGeom>
        </p:spPr>
        <p:txBody>
          <a:bodyPr wrap="none">
            <a:spAutoFit/>
          </a:bodyPr>
          <a:lstStyle/>
          <a:p>
            <a:r>
              <a:rPr lang="en-US" altLang="zh-CN" b="1"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80286</a:t>
            </a:r>
            <a:endParaRPr lang="zh-CN" altLang="en-US" b="1" dirty="0">
              <a:solidFill>
                <a:srgbClr val="C00000"/>
              </a:solidFill>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22" name="矩形 21">
            <a:extLst>
              <a:ext uri="{FF2B5EF4-FFF2-40B4-BE49-F238E27FC236}">
                <a16:creationId xmlns:a16="http://schemas.microsoft.com/office/drawing/2014/main" id="{BEF7ED87-6631-40B3-BF08-2BD7849B3B05}"/>
              </a:ext>
            </a:extLst>
          </p:cNvPr>
          <p:cNvSpPr/>
          <p:nvPr/>
        </p:nvSpPr>
        <p:spPr>
          <a:xfrm>
            <a:off x="6890632" y="5871055"/>
            <a:ext cx="873957" cy="369332"/>
          </a:xfrm>
          <a:prstGeom prst="rect">
            <a:avLst/>
          </a:prstGeom>
        </p:spPr>
        <p:txBody>
          <a:bodyPr wrap="none">
            <a:spAutoFit/>
          </a:bodyPr>
          <a:lstStyle/>
          <a:p>
            <a:r>
              <a:rPr lang="en-US" altLang="zh-CN" b="1"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80386</a:t>
            </a:r>
            <a:endParaRPr lang="zh-CN" altLang="en-US" b="1" dirty="0">
              <a:solidFill>
                <a:srgbClr val="C00000"/>
              </a:solidFill>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23" name="矩形 22">
            <a:extLst>
              <a:ext uri="{FF2B5EF4-FFF2-40B4-BE49-F238E27FC236}">
                <a16:creationId xmlns:a16="http://schemas.microsoft.com/office/drawing/2014/main" id="{B7661341-C8B9-4EB0-A286-A878FC276CDB}"/>
              </a:ext>
            </a:extLst>
          </p:cNvPr>
          <p:cNvSpPr/>
          <p:nvPr/>
        </p:nvSpPr>
        <p:spPr>
          <a:xfrm>
            <a:off x="9849983" y="5871055"/>
            <a:ext cx="878767" cy="369332"/>
          </a:xfrm>
          <a:prstGeom prst="rect">
            <a:avLst/>
          </a:prstGeom>
        </p:spPr>
        <p:txBody>
          <a:bodyPr wrap="none">
            <a:spAutoFit/>
          </a:bodyPr>
          <a:lstStyle/>
          <a:p>
            <a:r>
              <a:rPr lang="en-US" altLang="zh-CN" b="1"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80486</a:t>
            </a:r>
            <a:endParaRPr lang="zh-CN" altLang="en-US" b="1" dirty="0">
              <a:solidFill>
                <a:srgbClr val="C00000"/>
              </a:solidFill>
              <a:latin typeface="Segoe UI Black" panose="020B0A02040204020203" pitchFamily="34" charset="0"/>
              <a:ea typeface="微软雅黑" panose="020B0503020204020204" pitchFamily="34" charset="-122"/>
              <a:cs typeface="Segoe UI Black" panose="020B0A02040204020203" pitchFamily="34" charset="0"/>
            </a:endParaRPr>
          </a:p>
        </p:txBody>
      </p:sp>
      <p:pic>
        <p:nvPicPr>
          <p:cNvPr id="3" name="图片 2">
            <a:extLst>
              <a:ext uri="{FF2B5EF4-FFF2-40B4-BE49-F238E27FC236}">
                <a16:creationId xmlns:a16="http://schemas.microsoft.com/office/drawing/2014/main" id="{033DFE10-4A25-40C8-A256-55A48368AE4D}"/>
              </a:ext>
            </a:extLst>
          </p:cNvPr>
          <p:cNvPicPr>
            <a:picLocks noChangeAspect="1"/>
          </p:cNvPicPr>
          <p:nvPr/>
        </p:nvPicPr>
        <p:blipFill>
          <a:blip r:embed="rId9"/>
          <a:stretch>
            <a:fillRect/>
          </a:stretch>
        </p:blipFill>
        <p:spPr>
          <a:xfrm>
            <a:off x="6405474" y="3981132"/>
            <a:ext cx="2127378" cy="1908008"/>
          </a:xfrm>
          <a:prstGeom prst="rect">
            <a:avLst/>
          </a:prstGeom>
        </p:spPr>
      </p:pic>
    </p:spTree>
    <p:extLst>
      <p:ext uri="{BB962C8B-B14F-4D97-AF65-F5344CB8AC3E}">
        <p14:creationId xmlns:p14="http://schemas.microsoft.com/office/powerpoint/2010/main" val="110974031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475CD4-B30B-4BAC-95B5-B7196C805CB0}"/>
              </a:ext>
            </a:extLst>
          </p:cNvPr>
          <p:cNvSpPr>
            <a:spLocks noGrp="1"/>
          </p:cNvSpPr>
          <p:nvPr>
            <p:ph type="title"/>
          </p:nvPr>
        </p:nvSpPr>
        <p:spPr>
          <a:xfrm>
            <a:off x="487822" y="257614"/>
            <a:ext cx="10515600" cy="617641"/>
          </a:xfrm>
        </p:spPr>
        <p:txBody>
          <a:bodyPr/>
          <a:lstStyle/>
          <a:p>
            <a:r>
              <a:rPr lang="en-US" altLang="zh-CN" dirty="0"/>
              <a:t>History of Intel</a:t>
            </a:r>
            <a:r>
              <a:rPr lang="en-US" altLang="zh-CN" baseline="50000" dirty="0"/>
              <a:t>® </a:t>
            </a:r>
            <a:r>
              <a:rPr lang="en-US" altLang="zh-CN" dirty="0"/>
              <a:t>CPU</a:t>
            </a:r>
            <a:endParaRPr lang="zh-CN" altLang="en-US" dirty="0"/>
          </a:p>
        </p:txBody>
      </p:sp>
      <p:sp>
        <p:nvSpPr>
          <p:cNvPr id="7" name="矩形 6">
            <a:extLst>
              <a:ext uri="{FF2B5EF4-FFF2-40B4-BE49-F238E27FC236}">
                <a16:creationId xmlns:a16="http://schemas.microsoft.com/office/drawing/2014/main" id="{B3429C69-29E3-4BDC-836F-0CEC2A15C363}"/>
              </a:ext>
            </a:extLst>
          </p:cNvPr>
          <p:cNvSpPr/>
          <p:nvPr/>
        </p:nvSpPr>
        <p:spPr>
          <a:xfrm>
            <a:off x="1292527" y="3115330"/>
            <a:ext cx="1136850" cy="369332"/>
          </a:xfrm>
          <a:prstGeom prst="rect">
            <a:avLst/>
          </a:prstGeom>
        </p:spPr>
        <p:txBody>
          <a:bodyPr wrap="none">
            <a:spAutoFit/>
          </a:bodyPr>
          <a:lstStyle/>
          <a:p>
            <a:r>
              <a:rPr lang="en-US" altLang="zh-CN" b="1" dirty="0" err="1">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pentium</a:t>
            </a:r>
            <a:endParaRPr lang="zh-CN" altLang="en-US" b="1" dirty="0">
              <a:solidFill>
                <a:srgbClr val="C00000"/>
              </a:solidFill>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8" name="矩形 7">
            <a:extLst>
              <a:ext uri="{FF2B5EF4-FFF2-40B4-BE49-F238E27FC236}">
                <a16:creationId xmlns:a16="http://schemas.microsoft.com/office/drawing/2014/main" id="{BC26E296-87EA-496A-8061-98DB8370D218}"/>
              </a:ext>
            </a:extLst>
          </p:cNvPr>
          <p:cNvSpPr/>
          <p:nvPr/>
        </p:nvSpPr>
        <p:spPr>
          <a:xfrm>
            <a:off x="3510488" y="3115330"/>
            <a:ext cx="1821332" cy="369332"/>
          </a:xfrm>
          <a:prstGeom prst="rect">
            <a:avLst/>
          </a:prstGeom>
        </p:spPr>
        <p:txBody>
          <a:bodyPr wrap="none">
            <a:spAutoFit/>
          </a:bodyPr>
          <a:lstStyle/>
          <a:p>
            <a:r>
              <a:rPr lang="en-US" altLang="zh-CN" b="1"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Pentium MMX</a:t>
            </a:r>
            <a:endParaRPr lang="zh-CN" altLang="en-US" b="1" dirty="0">
              <a:solidFill>
                <a:srgbClr val="C00000"/>
              </a:solidFill>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9" name="矩形 8">
            <a:extLst>
              <a:ext uri="{FF2B5EF4-FFF2-40B4-BE49-F238E27FC236}">
                <a16:creationId xmlns:a16="http://schemas.microsoft.com/office/drawing/2014/main" id="{BBD7C7FF-0422-4343-88F0-C2C453619B5A}"/>
              </a:ext>
            </a:extLst>
          </p:cNvPr>
          <p:cNvSpPr/>
          <p:nvPr/>
        </p:nvSpPr>
        <p:spPr>
          <a:xfrm>
            <a:off x="6179432" y="3115330"/>
            <a:ext cx="1688283" cy="369332"/>
          </a:xfrm>
          <a:prstGeom prst="rect">
            <a:avLst/>
          </a:prstGeom>
        </p:spPr>
        <p:txBody>
          <a:bodyPr wrap="none">
            <a:spAutoFit/>
          </a:bodyPr>
          <a:lstStyle/>
          <a:p>
            <a:r>
              <a:rPr lang="en-US" altLang="zh-CN" b="1"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Pentium PRO</a:t>
            </a:r>
            <a:endParaRPr lang="zh-CN" altLang="en-US" b="1" dirty="0">
              <a:solidFill>
                <a:srgbClr val="C00000"/>
              </a:solidFill>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12" name="矩形 11">
            <a:extLst>
              <a:ext uri="{FF2B5EF4-FFF2-40B4-BE49-F238E27FC236}">
                <a16:creationId xmlns:a16="http://schemas.microsoft.com/office/drawing/2014/main" id="{22E42B23-DC81-4C54-A388-DCA29625CB31}"/>
              </a:ext>
            </a:extLst>
          </p:cNvPr>
          <p:cNvSpPr/>
          <p:nvPr/>
        </p:nvSpPr>
        <p:spPr>
          <a:xfrm>
            <a:off x="9430883" y="3115330"/>
            <a:ext cx="1364476" cy="369332"/>
          </a:xfrm>
          <a:prstGeom prst="rect">
            <a:avLst/>
          </a:prstGeom>
        </p:spPr>
        <p:txBody>
          <a:bodyPr wrap="none">
            <a:spAutoFit/>
          </a:bodyPr>
          <a:lstStyle/>
          <a:p>
            <a:r>
              <a:rPr lang="en-US" altLang="zh-CN" b="1"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Pentium II</a:t>
            </a:r>
            <a:endParaRPr lang="zh-CN" altLang="en-US" b="1" dirty="0">
              <a:solidFill>
                <a:srgbClr val="C00000"/>
              </a:solidFill>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20" name="矩形 19">
            <a:extLst>
              <a:ext uri="{FF2B5EF4-FFF2-40B4-BE49-F238E27FC236}">
                <a16:creationId xmlns:a16="http://schemas.microsoft.com/office/drawing/2014/main" id="{69A0FA13-43C3-4FAE-8CDA-2E4D16FD4114}"/>
              </a:ext>
            </a:extLst>
          </p:cNvPr>
          <p:cNvSpPr/>
          <p:nvPr/>
        </p:nvSpPr>
        <p:spPr>
          <a:xfrm>
            <a:off x="1343327" y="5921855"/>
            <a:ext cx="1444626" cy="369332"/>
          </a:xfrm>
          <a:prstGeom prst="rect">
            <a:avLst/>
          </a:prstGeom>
        </p:spPr>
        <p:txBody>
          <a:bodyPr wrap="none">
            <a:spAutoFit/>
          </a:bodyPr>
          <a:lstStyle/>
          <a:p>
            <a:r>
              <a:rPr lang="en-US" altLang="zh-CN" b="1"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Pentium III</a:t>
            </a:r>
            <a:endParaRPr lang="zh-CN" altLang="en-US" b="1" dirty="0">
              <a:solidFill>
                <a:srgbClr val="C00000"/>
              </a:solidFill>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21" name="矩形 20">
            <a:extLst>
              <a:ext uri="{FF2B5EF4-FFF2-40B4-BE49-F238E27FC236}">
                <a16:creationId xmlns:a16="http://schemas.microsoft.com/office/drawing/2014/main" id="{55E881AC-D6E5-43C2-89EB-B088E1F18C44}"/>
              </a:ext>
            </a:extLst>
          </p:cNvPr>
          <p:cNvSpPr/>
          <p:nvPr/>
        </p:nvSpPr>
        <p:spPr>
          <a:xfrm>
            <a:off x="3942288" y="5921855"/>
            <a:ext cx="1346844" cy="369332"/>
          </a:xfrm>
          <a:prstGeom prst="rect">
            <a:avLst/>
          </a:prstGeom>
        </p:spPr>
        <p:txBody>
          <a:bodyPr wrap="none">
            <a:spAutoFit/>
          </a:bodyPr>
          <a:lstStyle/>
          <a:p>
            <a:r>
              <a:rPr lang="en-US" altLang="zh-CN" b="1"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Pentium 4</a:t>
            </a:r>
            <a:endParaRPr lang="zh-CN" altLang="en-US" b="1" dirty="0">
              <a:solidFill>
                <a:srgbClr val="C00000"/>
              </a:solidFill>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22" name="矩形 21">
            <a:extLst>
              <a:ext uri="{FF2B5EF4-FFF2-40B4-BE49-F238E27FC236}">
                <a16:creationId xmlns:a16="http://schemas.microsoft.com/office/drawing/2014/main" id="{BEF7ED87-6631-40B3-BF08-2BD7849B3B05}"/>
              </a:ext>
            </a:extLst>
          </p:cNvPr>
          <p:cNvSpPr/>
          <p:nvPr/>
        </p:nvSpPr>
        <p:spPr>
          <a:xfrm>
            <a:off x="6221365" y="5921855"/>
            <a:ext cx="2302233" cy="369332"/>
          </a:xfrm>
          <a:prstGeom prst="rect">
            <a:avLst/>
          </a:prstGeom>
        </p:spPr>
        <p:txBody>
          <a:bodyPr wrap="none">
            <a:spAutoFit/>
          </a:bodyPr>
          <a:lstStyle/>
          <a:p>
            <a:r>
              <a:rPr lang="en-US" altLang="zh-CN" b="1"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Pentium D</a:t>
            </a:r>
            <a:r>
              <a:rPr lang="zh-CN" altLang="en-US" b="1"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（双核）</a:t>
            </a:r>
            <a:endParaRPr lang="zh-CN" altLang="en-US" b="1" dirty="0">
              <a:solidFill>
                <a:srgbClr val="C00000"/>
              </a:solidFill>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23" name="矩形 22">
            <a:extLst>
              <a:ext uri="{FF2B5EF4-FFF2-40B4-BE49-F238E27FC236}">
                <a16:creationId xmlns:a16="http://schemas.microsoft.com/office/drawing/2014/main" id="{B7661341-C8B9-4EB0-A286-A878FC276CDB}"/>
              </a:ext>
            </a:extLst>
          </p:cNvPr>
          <p:cNvSpPr/>
          <p:nvPr/>
        </p:nvSpPr>
        <p:spPr>
          <a:xfrm>
            <a:off x="9406378" y="5921855"/>
            <a:ext cx="1680268" cy="369332"/>
          </a:xfrm>
          <a:prstGeom prst="rect">
            <a:avLst/>
          </a:prstGeom>
        </p:spPr>
        <p:txBody>
          <a:bodyPr wrap="none">
            <a:spAutoFit/>
          </a:bodyPr>
          <a:lstStyle/>
          <a:p>
            <a:r>
              <a:rPr lang="en-US" altLang="zh-CN" b="1"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Core 2 64bits</a:t>
            </a:r>
            <a:endParaRPr lang="zh-CN" altLang="en-US" b="1" dirty="0">
              <a:solidFill>
                <a:srgbClr val="C00000"/>
              </a:solidFill>
              <a:latin typeface="Segoe UI Black" panose="020B0A02040204020203" pitchFamily="34" charset="0"/>
              <a:ea typeface="微软雅黑" panose="020B0503020204020204" pitchFamily="34" charset="-122"/>
              <a:cs typeface="Segoe UI Black" panose="020B0A02040204020203" pitchFamily="34" charset="0"/>
            </a:endParaRPr>
          </a:p>
        </p:txBody>
      </p:sp>
      <p:pic>
        <p:nvPicPr>
          <p:cNvPr id="3" name="图片 2">
            <a:extLst>
              <a:ext uri="{FF2B5EF4-FFF2-40B4-BE49-F238E27FC236}">
                <a16:creationId xmlns:a16="http://schemas.microsoft.com/office/drawing/2014/main" id="{9B45F41E-1D8F-4D23-9853-96CB02E6F5F7}"/>
              </a:ext>
            </a:extLst>
          </p:cNvPr>
          <p:cNvPicPr>
            <a:picLocks noChangeAspect="1"/>
          </p:cNvPicPr>
          <p:nvPr/>
        </p:nvPicPr>
        <p:blipFill>
          <a:blip r:embed="rId2"/>
          <a:stretch>
            <a:fillRect/>
          </a:stretch>
        </p:blipFill>
        <p:spPr>
          <a:xfrm>
            <a:off x="950710" y="1326790"/>
            <a:ext cx="1798467" cy="1748583"/>
          </a:xfrm>
          <a:prstGeom prst="rect">
            <a:avLst/>
          </a:prstGeom>
        </p:spPr>
      </p:pic>
      <p:pic>
        <p:nvPicPr>
          <p:cNvPr id="10" name="图片 9">
            <a:extLst>
              <a:ext uri="{FF2B5EF4-FFF2-40B4-BE49-F238E27FC236}">
                <a16:creationId xmlns:a16="http://schemas.microsoft.com/office/drawing/2014/main" id="{22FE45D6-B654-4FDE-80DB-C79A4A4EF791}"/>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3367578" y="1252675"/>
            <a:ext cx="2045723" cy="1848109"/>
          </a:xfrm>
          <a:prstGeom prst="rect">
            <a:avLst/>
          </a:prstGeom>
        </p:spPr>
      </p:pic>
      <p:pic>
        <p:nvPicPr>
          <p:cNvPr id="17" name="图片 16">
            <a:extLst>
              <a:ext uri="{FF2B5EF4-FFF2-40B4-BE49-F238E27FC236}">
                <a16:creationId xmlns:a16="http://schemas.microsoft.com/office/drawing/2014/main" id="{A163B126-64B9-4BA7-93B7-AECB2C78F2B3}"/>
              </a:ext>
            </a:extLst>
          </p:cNvPr>
          <p:cNvPicPr>
            <a:picLocks noChangeAspect="1"/>
          </p:cNvPicPr>
          <p:nvPr/>
        </p:nvPicPr>
        <p:blipFill>
          <a:blip r:embed="rId4"/>
          <a:stretch>
            <a:fillRect/>
          </a:stretch>
        </p:blipFill>
        <p:spPr>
          <a:xfrm>
            <a:off x="8731041" y="1607424"/>
            <a:ext cx="2973982" cy="1395951"/>
          </a:xfrm>
          <a:prstGeom prst="rect">
            <a:avLst/>
          </a:prstGeom>
        </p:spPr>
      </p:pic>
      <p:pic>
        <p:nvPicPr>
          <p:cNvPr id="18" name="图片 17">
            <a:extLst>
              <a:ext uri="{FF2B5EF4-FFF2-40B4-BE49-F238E27FC236}">
                <a16:creationId xmlns:a16="http://schemas.microsoft.com/office/drawing/2014/main" id="{93C05C73-6130-436D-B48D-531E58EEDD1C}"/>
              </a:ext>
            </a:extLst>
          </p:cNvPr>
          <p:cNvPicPr>
            <a:picLocks noChangeAspect="1"/>
          </p:cNvPicPr>
          <p:nvPr/>
        </p:nvPicPr>
        <p:blipFill>
          <a:blip r:embed="rId5"/>
          <a:stretch>
            <a:fillRect/>
          </a:stretch>
        </p:blipFill>
        <p:spPr>
          <a:xfrm>
            <a:off x="6031701" y="1363109"/>
            <a:ext cx="1836014" cy="1698426"/>
          </a:xfrm>
          <a:prstGeom prst="rect">
            <a:avLst/>
          </a:prstGeom>
        </p:spPr>
      </p:pic>
      <p:pic>
        <p:nvPicPr>
          <p:cNvPr id="24" name="图片 23">
            <a:extLst>
              <a:ext uri="{FF2B5EF4-FFF2-40B4-BE49-F238E27FC236}">
                <a16:creationId xmlns:a16="http://schemas.microsoft.com/office/drawing/2014/main" id="{1A4E5687-AFF8-4B0D-91F6-A79FF38730F3}"/>
              </a:ext>
            </a:extLst>
          </p:cNvPr>
          <p:cNvPicPr>
            <a:picLocks noChangeAspect="1"/>
          </p:cNvPicPr>
          <p:nvPr/>
        </p:nvPicPr>
        <p:blipFill>
          <a:blip r:embed="rId6"/>
          <a:stretch>
            <a:fillRect/>
          </a:stretch>
        </p:blipFill>
        <p:spPr>
          <a:xfrm>
            <a:off x="8263143" y="1023020"/>
            <a:ext cx="2097669" cy="959718"/>
          </a:xfrm>
          <a:prstGeom prst="rect">
            <a:avLst/>
          </a:prstGeom>
        </p:spPr>
      </p:pic>
      <p:pic>
        <p:nvPicPr>
          <p:cNvPr id="25" name="图片 24">
            <a:extLst>
              <a:ext uri="{FF2B5EF4-FFF2-40B4-BE49-F238E27FC236}">
                <a16:creationId xmlns:a16="http://schemas.microsoft.com/office/drawing/2014/main" id="{AEBA0B5A-F8AE-41B7-88A7-DD09BF291B80}"/>
              </a:ext>
            </a:extLst>
          </p:cNvPr>
          <p:cNvPicPr>
            <a:picLocks noChangeAspect="1"/>
          </p:cNvPicPr>
          <p:nvPr/>
        </p:nvPicPr>
        <p:blipFill>
          <a:blip r:embed="rId7">
            <a:clrChange>
              <a:clrFrom>
                <a:srgbClr val="FEFEFE"/>
              </a:clrFrom>
              <a:clrTo>
                <a:srgbClr val="FEFEFE">
                  <a:alpha val="0"/>
                </a:srgbClr>
              </a:clrTo>
            </a:clrChange>
          </a:blip>
          <a:stretch>
            <a:fillRect/>
          </a:stretch>
        </p:blipFill>
        <p:spPr>
          <a:xfrm>
            <a:off x="660248" y="4560344"/>
            <a:ext cx="2503007" cy="1168070"/>
          </a:xfrm>
          <a:prstGeom prst="rect">
            <a:avLst/>
          </a:prstGeom>
        </p:spPr>
      </p:pic>
      <p:pic>
        <p:nvPicPr>
          <p:cNvPr id="26" name="图片 25">
            <a:extLst>
              <a:ext uri="{FF2B5EF4-FFF2-40B4-BE49-F238E27FC236}">
                <a16:creationId xmlns:a16="http://schemas.microsoft.com/office/drawing/2014/main" id="{0F22C6DD-D574-432F-A189-A5B8065BD862}"/>
              </a:ext>
            </a:extLst>
          </p:cNvPr>
          <p:cNvPicPr>
            <a:picLocks noChangeAspect="1"/>
          </p:cNvPicPr>
          <p:nvPr/>
        </p:nvPicPr>
        <p:blipFill>
          <a:blip r:embed="rId8"/>
          <a:stretch>
            <a:fillRect/>
          </a:stretch>
        </p:blipFill>
        <p:spPr>
          <a:xfrm>
            <a:off x="3706166" y="4058355"/>
            <a:ext cx="1821332" cy="1768210"/>
          </a:xfrm>
          <a:prstGeom prst="rect">
            <a:avLst/>
          </a:prstGeom>
        </p:spPr>
      </p:pic>
      <p:pic>
        <p:nvPicPr>
          <p:cNvPr id="27" name="图片 26">
            <a:extLst>
              <a:ext uri="{FF2B5EF4-FFF2-40B4-BE49-F238E27FC236}">
                <a16:creationId xmlns:a16="http://schemas.microsoft.com/office/drawing/2014/main" id="{5E646619-8F92-4B05-A0EB-30394246DB45}"/>
              </a:ext>
            </a:extLst>
          </p:cNvPr>
          <p:cNvPicPr>
            <a:picLocks noChangeAspect="1"/>
          </p:cNvPicPr>
          <p:nvPr/>
        </p:nvPicPr>
        <p:blipFill>
          <a:blip r:embed="rId9">
            <a:clrChange>
              <a:clrFrom>
                <a:srgbClr val="FFFFFF"/>
              </a:clrFrom>
              <a:clrTo>
                <a:srgbClr val="FFFFFF">
                  <a:alpha val="0"/>
                </a:srgbClr>
              </a:clrTo>
            </a:clrChange>
          </a:blip>
          <a:stretch>
            <a:fillRect/>
          </a:stretch>
        </p:blipFill>
        <p:spPr>
          <a:xfrm>
            <a:off x="6031701" y="3754828"/>
            <a:ext cx="2359034" cy="2180994"/>
          </a:xfrm>
          <a:prstGeom prst="rect">
            <a:avLst/>
          </a:prstGeom>
        </p:spPr>
      </p:pic>
      <p:pic>
        <p:nvPicPr>
          <p:cNvPr id="30" name="图片 29">
            <a:extLst>
              <a:ext uri="{FF2B5EF4-FFF2-40B4-BE49-F238E27FC236}">
                <a16:creationId xmlns:a16="http://schemas.microsoft.com/office/drawing/2014/main" id="{F5982176-5590-457D-A8E1-279EBDB7CFC5}"/>
              </a:ext>
            </a:extLst>
          </p:cNvPr>
          <p:cNvPicPr>
            <a:picLocks noChangeAspect="1"/>
          </p:cNvPicPr>
          <p:nvPr/>
        </p:nvPicPr>
        <p:blipFill>
          <a:blip r:embed="rId10">
            <a:clrChange>
              <a:clrFrom>
                <a:srgbClr val="FDFDFD"/>
              </a:clrFrom>
              <a:clrTo>
                <a:srgbClr val="FDFDFD">
                  <a:alpha val="0"/>
                </a:srgbClr>
              </a:clrTo>
            </a:clrChange>
          </a:blip>
          <a:stretch>
            <a:fillRect/>
          </a:stretch>
        </p:blipFill>
        <p:spPr>
          <a:xfrm>
            <a:off x="9203024" y="3777026"/>
            <a:ext cx="2030016" cy="1951388"/>
          </a:xfrm>
          <a:prstGeom prst="rect">
            <a:avLst/>
          </a:prstGeom>
        </p:spPr>
      </p:pic>
    </p:spTree>
    <p:extLst>
      <p:ext uri="{BB962C8B-B14F-4D97-AF65-F5344CB8AC3E}">
        <p14:creationId xmlns:p14="http://schemas.microsoft.com/office/powerpoint/2010/main" val="184599872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3" name="Rectangle 2"/>
          <p:cNvSpPr>
            <a:spLocks noGrp="1" noChangeArrowheads="1"/>
          </p:cNvSpPr>
          <p:nvPr>
            <p:ph type="title"/>
          </p:nvPr>
        </p:nvSpPr>
        <p:spPr>
          <a:xfrm>
            <a:off x="487822" y="257614"/>
            <a:ext cx="10515600" cy="617641"/>
          </a:xfrm>
        </p:spPr>
        <p:txBody>
          <a:bodyPr/>
          <a:lstStyle/>
          <a:p>
            <a:r>
              <a:rPr lang="en-US" altLang="zh-CN" dirty="0"/>
              <a:t>History of Intel</a:t>
            </a:r>
            <a:r>
              <a:rPr lang="en-US" altLang="zh-CN" baseline="50000" dirty="0"/>
              <a:t>® </a:t>
            </a:r>
            <a:r>
              <a:rPr lang="en-US" altLang="zh-CN" dirty="0"/>
              <a:t>CPU</a:t>
            </a:r>
            <a:endParaRPr lang="zh-CN" altLang="en-US" dirty="0"/>
          </a:p>
        </p:txBody>
      </p:sp>
      <p:pic>
        <p:nvPicPr>
          <p:cNvPr id="87044" name="Picture 3"/>
          <p:cNvPicPr>
            <a:picLocks noChangeAspect="1" noChangeArrowheads="1"/>
          </p:cNvPicPr>
          <p:nvPr/>
        </p:nvPicPr>
        <p:blipFill>
          <a:blip r:embed="rId3" cstate="print"/>
          <a:srcRect/>
          <a:stretch>
            <a:fillRect/>
          </a:stretch>
        </p:blipFill>
        <p:spPr bwMode="auto">
          <a:xfrm>
            <a:off x="1421680" y="1215354"/>
            <a:ext cx="1800304" cy="1578583"/>
          </a:xfrm>
          <a:prstGeom prst="rect">
            <a:avLst/>
          </a:prstGeom>
          <a:noFill/>
          <a:ln w="9525">
            <a:noFill/>
            <a:miter lim="800000"/>
            <a:headEnd/>
            <a:tailEnd/>
          </a:ln>
        </p:spPr>
      </p:pic>
      <p:pic>
        <p:nvPicPr>
          <p:cNvPr id="87045" name="Picture 4"/>
          <p:cNvPicPr>
            <a:picLocks noChangeAspect="1" noChangeArrowheads="1"/>
          </p:cNvPicPr>
          <p:nvPr/>
        </p:nvPicPr>
        <p:blipFill>
          <a:blip r:embed="rId4" cstate="print"/>
          <a:srcRect/>
          <a:stretch>
            <a:fillRect/>
          </a:stretch>
        </p:blipFill>
        <p:spPr bwMode="auto">
          <a:xfrm>
            <a:off x="3380212" y="1190423"/>
            <a:ext cx="2086457" cy="2065612"/>
          </a:xfrm>
          <a:prstGeom prst="rect">
            <a:avLst/>
          </a:prstGeom>
          <a:noFill/>
          <a:ln w="9525">
            <a:noFill/>
            <a:miter lim="800000"/>
            <a:headEnd/>
            <a:tailEnd/>
          </a:ln>
        </p:spPr>
      </p:pic>
      <p:pic>
        <p:nvPicPr>
          <p:cNvPr id="87046" name="Picture 5"/>
          <p:cNvPicPr>
            <a:picLocks noChangeAspect="1" noChangeArrowheads="1"/>
          </p:cNvPicPr>
          <p:nvPr/>
        </p:nvPicPr>
        <p:blipFill>
          <a:blip r:embed="rId5" cstate="print"/>
          <a:srcRect/>
          <a:stretch>
            <a:fillRect/>
          </a:stretch>
        </p:blipFill>
        <p:spPr bwMode="auto">
          <a:xfrm>
            <a:off x="5682571" y="1215354"/>
            <a:ext cx="2499580" cy="2478734"/>
          </a:xfrm>
          <a:prstGeom prst="rect">
            <a:avLst/>
          </a:prstGeom>
          <a:noFill/>
          <a:ln w="9525">
            <a:noFill/>
            <a:miter lim="800000"/>
            <a:headEnd/>
            <a:tailEnd/>
          </a:ln>
        </p:spPr>
      </p:pic>
      <p:pic>
        <p:nvPicPr>
          <p:cNvPr id="87047" name="Picture 6"/>
          <p:cNvPicPr>
            <a:picLocks noChangeAspect="1" noChangeArrowheads="1"/>
          </p:cNvPicPr>
          <p:nvPr/>
        </p:nvPicPr>
        <p:blipFill>
          <a:blip r:embed="rId6" cstate="print"/>
          <a:srcRect/>
          <a:stretch>
            <a:fillRect/>
          </a:stretch>
        </p:blipFill>
        <p:spPr bwMode="auto">
          <a:xfrm>
            <a:off x="8365503" y="1202654"/>
            <a:ext cx="2637919" cy="2531796"/>
          </a:xfrm>
          <a:prstGeom prst="rect">
            <a:avLst/>
          </a:prstGeom>
          <a:noFill/>
          <a:ln w="9525">
            <a:noFill/>
            <a:miter lim="800000"/>
            <a:headEnd/>
            <a:tailEnd/>
          </a:ln>
        </p:spPr>
      </p:pic>
      <p:pic>
        <p:nvPicPr>
          <p:cNvPr id="87048" name="Picture 7"/>
          <p:cNvPicPr>
            <a:picLocks noChangeAspect="1" noChangeArrowheads="1"/>
          </p:cNvPicPr>
          <p:nvPr/>
        </p:nvPicPr>
        <p:blipFill>
          <a:blip r:embed="rId7" cstate="print"/>
          <a:srcRect/>
          <a:stretch>
            <a:fillRect/>
          </a:stretch>
        </p:blipFill>
        <p:spPr bwMode="auto">
          <a:xfrm>
            <a:off x="1996788" y="4300030"/>
            <a:ext cx="3232967" cy="2076982"/>
          </a:xfrm>
          <a:prstGeom prst="rect">
            <a:avLst/>
          </a:prstGeom>
          <a:noFill/>
          <a:ln w="9525">
            <a:noFill/>
            <a:miter lim="800000"/>
            <a:headEnd/>
            <a:tailEnd/>
          </a:ln>
        </p:spPr>
      </p:pic>
      <p:pic>
        <p:nvPicPr>
          <p:cNvPr id="87049" name="Picture 8"/>
          <p:cNvPicPr>
            <a:picLocks noChangeAspect="1" noChangeArrowheads="1"/>
          </p:cNvPicPr>
          <p:nvPr/>
        </p:nvPicPr>
        <p:blipFill>
          <a:blip r:embed="rId8" cstate="print"/>
          <a:srcRect/>
          <a:stretch>
            <a:fillRect/>
          </a:stretch>
        </p:blipFill>
        <p:spPr bwMode="auto">
          <a:xfrm>
            <a:off x="5544232" y="3960814"/>
            <a:ext cx="2637919" cy="2416198"/>
          </a:xfrm>
          <a:prstGeom prst="rect">
            <a:avLst/>
          </a:prstGeom>
          <a:noFill/>
          <a:ln w="9525">
            <a:noFill/>
            <a:miter lim="800000"/>
            <a:headEnd/>
            <a:tailEnd/>
          </a:ln>
        </p:spPr>
      </p:pic>
      <p:pic>
        <p:nvPicPr>
          <p:cNvPr id="87050" name="Picture 9"/>
          <p:cNvPicPr>
            <a:picLocks noChangeAspect="1" noChangeArrowheads="1"/>
          </p:cNvPicPr>
          <p:nvPr/>
        </p:nvPicPr>
        <p:blipFill>
          <a:blip r:embed="rId9" cstate="print"/>
          <a:srcRect/>
          <a:stretch>
            <a:fillRect/>
          </a:stretch>
        </p:blipFill>
        <p:spPr bwMode="auto">
          <a:xfrm>
            <a:off x="8547428" y="3948114"/>
            <a:ext cx="2455994" cy="2402932"/>
          </a:xfrm>
          <a:prstGeom prst="rect">
            <a:avLst/>
          </a:prstGeom>
          <a:noFill/>
          <a:ln w="9525">
            <a:noFill/>
            <a:miter lim="800000"/>
            <a:headEnd/>
            <a:tailEnd/>
          </a:ln>
        </p:spPr>
      </p:pic>
    </p:spTree>
    <p:extLst>
      <p:ext uri="{BB962C8B-B14F-4D97-AF65-F5344CB8AC3E}">
        <p14:creationId xmlns:p14="http://schemas.microsoft.com/office/powerpoint/2010/main" val="189721323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lstStyle/>
          <a:p>
            <a:r>
              <a:rPr lang="en-US" altLang="zh-CN" dirty="0"/>
              <a:t>History of Intel</a:t>
            </a:r>
            <a:r>
              <a:rPr lang="en-US" altLang="zh-CN" baseline="50000" dirty="0"/>
              <a:t>® </a:t>
            </a:r>
            <a:r>
              <a:rPr lang="en-US" altLang="zh-CN" dirty="0"/>
              <a:t>CPU</a:t>
            </a:r>
            <a:endParaRPr lang="zh-CN" altLang="en-US" dirty="0"/>
          </a:p>
        </p:txBody>
      </p:sp>
      <p:graphicFrame>
        <p:nvGraphicFramePr>
          <p:cNvPr id="5" name="表格 4">
            <a:extLst>
              <a:ext uri="{FF2B5EF4-FFF2-40B4-BE49-F238E27FC236}">
                <a16:creationId xmlns:a16="http://schemas.microsoft.com/office/drawing/2014/main" id="{38737091-3106-47EF-9F28-AA440DE9D58F}"/>
              </a:ext>
            </a:extLst>
          </p:cNvPr>
          <p:cNvGraphicFramePr>
            <a:graphicFrameLocks noGrp="1"/>
          </p:cNvGraphicFramePr>
          <p:nvPr>
            <p:extLst>
              <p:ext uri="{D42A27DB-BD31-4B8C-83A1-F6EECF244321}">
                <p14:modId xmlns:p14="http://schemas.microsoft.com/office/powerpoint/2010/main" val="3192611869"/>
              </p:ext>
            </p:extLst>
          </p:nvPr>
        </p:nvGraphicFramePr>
        <p:xfrm>
          <a:off x="1081891" y="1272116"/>
          <a:ext cx="10028217" cy="5090580"/>
        </p:xfrm>
        <a:graphic>
          <a:graphicData uri="http://schemas.openxmlformats.org/drawingml/2006/table">
            <a:tbl>
              <a:tblPr firstRow="1" bandRow="1">
                <a:tableStyleId>{5C22544A-7EE6-4342-B048-85BDC9FD1C3A}</a:tableStyleId>
              </a:tblPr>
              <a:tblGrid>
                <a:gridCol w="2158999">
                  <a:extLst>
                    <a:ext uri="{9D8B030D-6E8A-4147-A177-3AD203B41FA5}">
                      <a16:colId xmlns:a16="http://schemas.microsoft.com/office/drawing/2014/main" val="1744936844"/>
                    </a:ext>
                  </a:extLst>
                </a:gridCol>
                <a:gridCol w="3869145">
                  <a:extLst>
                    <a:ext uri="{9D8B030D-6E8A-4147-A177-3AD203B41FA5}">
                      <a16:colId xmlns:a16="http://schemas.microsoft.com/office/drawing/2014/main" val="2956266072"/>
                    </a:ext>
                  </a:extLst>
                </a:gridCol>
                <a:gridCol w="4000073">
                  <a:extLst>
                    <a:ext uri="{9D8B030D-6E8A-4147-A177-3AD203B41FA5}">
                      <a16:colId xmlns:a16="http://schemas.microsoft.com/office/drawing/2014/main" val="744707063"/>
                    </a:ext>
                  </a:extLst>
                </a:gridCol>
              </a:tblGrid>
              <a:tr h="565620">
                <a:tc>
                  <a:txBody>
                    <a:bodyPr/>
                    <a:lstStyle/>
                    <a:p>
                      <a:pPr algn="ctr"/>
                      <a:r>
                        <a:rPr lang="zh-CN" altLang="en-US" sz="2300" dirty="0">
                          <a:latin typeface="微软雅黑" panose="020B0503020204020204" pitchFamily="34" charset="-122"/>
                          <a:ea typeface="微软雅黑" panose="020B0503020204020204" pitchFamily="34" charset="-122"/>
                        </a:rPr>
                        <a:t>年份</a:t>
                      </a:r>
                    </a:p>
                  </a:txBody>
                  <a:tcPr marL="114764" marR="114764" marT="57382" marB="57382" anchor="ctr" anchorCtr="1"/>
                </a:tc>
                <a:tc>
                  <a:txBody>
                    <a:bodyPr/>
                    <a:lstStyle/>
                    <a:p>
                      <a:pPr algn="ctr"/>
                      <a:r>
                        <a:rPr lang="en-US" altLang="zh-CN" sz="2300" dirty="0">
                          <a:latin typeface="微软雅黑" panose="020B0503020204020204" pitchFamily="34" charset="-122"/>
                          <a:ea typeface="微软雅黑" panose="020B0503020204020204" pitchFamily="34" charset="-122"/>
                        </a:rPr>
                        <a:t>CPU </a:t>
                      </a:r>
                      <a:r>
                        <a:rPr lang="zh-CN" altLang="en-US" sz="2300" dirty="0">
                          <a:latin typeface="微软雅黑" panose="020B0503020204020204" pitchFamily="34" charset="-122"/>
                          <a:ea typeface="微软雅黑" panose="020B0503020204020204" pitchFamily="34" charset="-122"/>
                        </a:rPr>
                        <a:t>型号</a:t>
                      </a:r>
                    </a:p>
                  </a:txBody>
                  <a:tcPr marL="114764" marR="114764" marT="57382" marB="57382" anchor="ctr" anchorCtr="1"/>
                </a:tc>
                <a:tc>
                  <a:txBody>
                    <a:bodyPr/>
                    <a:lstStyle/>
                    <a:p>
                      <a:pPr algn="ctr"/>
                      <a:r>
                        <a:rPr lang="zh-CN" altLang="en-US" sz="2300" dirty="0">
                          <a:latin typeface="微软雅黑" panose="020B0503020204020204" pitchFamily="34" charset="-122"/>
                          <a:ea typeface="微软雅黑" panose="020B0503020204020204" pitchFamily="34" charset="-122"/>
                        </a:rPr>
                        <a:t>频率</a:t>
                      </a:r>
                    </a:p>
                  </a:txBody>
                  <a:tcPr marL="114764" marR="114764" marT="57382" marB="57382" anchor="ctr" anchorCtr="1"/>
                </a:tc>
                <a:extLst>
                  <a:ext uri="{0D108BD9-81ED-4DB2-BD59-A6C34878D82A}">
                    <a16:rowId xmlns:a16="http://schemas.microsoft.com/office/drawing/2014/main" val="1478223921"/>
                  </a:ext>
                </a:extLst>
              </a:tr>
              <a:tr h="565620">
                <a:tc>
                  <a:txBody>
                    <a:bodyPr/>
                    <a:lstStyle/>
                    <a:p>
                      <a:pPr algn="ctr"/>
                      <a:r>
                        <a:rPr lang="en-US" altLang="zh-CN" sz="2300" b="0" dirty="0">
                          <a:latin typeface="微软雅黑" panose="020B0503020204020204" pitchFamily="34" charset="-122"/>
                          <a:ea typeface="微软雅黑" panose="020B0503020204020204" pitchFamily="34" charset="-122"/>
                        </a:rPr>
                        <a:t>1978</a:t>
                      </a:r>
                      <a:endParaRPr lang="zh-CN" altLang="en-US" sz="2300" b="0" dirty="0">
                        <a:latin typeface="微软雅黑" panose="020B0503020204020204" pitchFamily="34" charset="-122"/>
                        <a:ea typeface="微软雅黑" panose="020B0503020204020204" pitchFamily="34" charset="-122"/>
                      </a:endParaRPr>
                    </a:p>
                  </a:txBody>
                  <a:tcPr marL="114764" marR="114764" marT="57382" marB="57382" anchor="ctr" anchorCtr="1"/>
                </a:tc>
                <a:tc>
                  <a:txBody>
                    <a:bodyPr/>
                    <a:lstStyle/>
                    <a:p>
                      <a:pPr algn="ctr"/>
                      <a:r>
                        <a:rPr lang="en-US" altLang="zh-CN" sz="2300" b="0" dirty="0">
                          <a:latin typeface="微软雅黑" panose="020B0503020204020204" pitchFamily="34" charset="-122"/>
                          <a:ea typeface="微软雅黑" panose="020B0503020204020204" pitchFamily="34" charset="-122"/>
                        </a:rPr>
                        <a:t>8086/8088</a:t>
                      </a:r>
                      <a:endParaRPr lang="zh-CN" altLang="en-US" sz="2300" b="0" dirty="0">
                        <a:latin typeface="微软雅黑" panose="020B0503020204020204" pitchFamily="34" charset="-122"/>
                        <a:ea typeface="微软雅黑" panose="020B0503020204020204" pitchFamily="34" charset="-122"/>
                      </a:endParaRPr>
                    </a:p>
                  </a:txBody>
                  <a:tcPr marL="114764" marR="114764" marT="57382" marB="57382" anchor="ctr" anchorCtr="1"/>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300" b="0" dirty="0">
                          <a:latin typeface="微软雅黑" panose="020B0503020204020204" pitchFamily="34" charset="-122"/>
                          <a:ea typeface="微软雅黑" panose="020B0503020204020204" pitchFamily="34" charset="-122"/>
                        </a:rPr>
                        <a:t>5-10 MHz</a:t>
                      </a:r>
                    </a:p>
                  </a:txBody>
                  <a:tcPr marL="114764" marR="114764" marT="57382" marB="57382" anchor="ctr" anchorCtr="1"/>
                </a:tc>
                <a:extLst>
                  <a:ext uri="{0D108BD9-81ED-4DB2-BD59-A6C34878D82A}">
                    <a16:rowId xmlns:a16="http://schemas.microsoft.com/office/drawing/2014/main" val="2091875296"/>
                  </a:ext>
                </a:extLst>
              </a:tr>
              <a:tr h="565620">
                <a:tc>
                  <a:txBody>
                    <a:bodyPr/>
                    <a:lstStyle/>
                    <a:p>
                      <a:pPr algn="ctr"/>
                      <a:r>
                        <a:rPr lang="en-US" altLang="zh-CN" sz="2300" b="0" dirty="0">
                          <a:latin typeface="微软雅黑" panose="020B0503020204020204" pitchFamily="34" charset="-122"/>
                          <a:ea typeface="微软雅黑" panose="020B0503020204020204" pitchFamily="34" charset="-122"/>
                        </a:rPr>
                        <a:t>1982</a:t>
                      </a:r>
                      <a:endParaRPr lang="zh-CN" altLang="en-US" sz="2300" b="0" dirty="0">
                        <a:latin typeface="微软雅黑" panose="020B0503020204020204" pitchFamily="34" charset="-122"/>
                        <a:ea typeface="微软雅黑" panose="020B0503020204020204" pitchFamily="34" charset="-122"/>
                      </a:endParaRPr>
                    </a:p>
                  </a:txBody>
                  <a:tcPr marL="114764" marR="114764" marT="57382" marB="57382" anchor="ctr" anchorCtr="1"/>
                </a:tc>
                <a:tc>
                  <a:txBody>
                    <a:bodyPr/>
                    <a:lstStyle/>
                    <a:p>
                      <a:pPr algn="ctr"/>
                      <a:r>
                        <a:rPr lang="en-US" altLang="zh-CN" sz="2300" b="0" dirty="0">
                          <a:latin typeface="微软雅黑" panose="020B0503020204020204" pitchFamily="34" charset="-122"/>
                          <a:ea typeface="微软雅黑" panose="020B0503020204020204" pitchFamily="34" charset="-122"/>
                        </a:rPr>
                        <a:t>80286</a:t>
                      </a:r>
                      <a:endParaRPr lang="zh-CN" altLang="en-US" sz="2300" b="0" dirty="0">
                        <a:latin typeface="微软雅黑" panose="020B0503020204020204" pitchFamily="34" charset="-122"/>
                        <a:ea typeface="微软雅黑" panose="020B0503020204020204" pitchFamily="34" charset="-122"/>
                      </a:endParaRPr>
                    </a:p>
                  </a:txBody>
                  <a:tcPr marL="114764" marR="114764" marT="57382" marB="57382" anchor="ctr" anchorCtr="1"/>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300" b="0" dirty="0">
                          <a:latin typeface="微软雅黑" panose="020B0503020204020204" pitchFamily="34" charset="-122"/>
                          <a:ea typeface="微软雅黑" panose="020B0503020204020204" pitchFamily="34" charset="-122"/>
                        </a:rPr>
                        <a:t>6-12 MHz</a:t>
                      </a:r>
                    </a:p>
                  </a:txBody>
                  <a:tcPr marL="114764" marR="114764" marT="57382" marB="57382" anchor="ctr" anchorCtr="1"/>
                </a:tc>
                <a:extLst>
                  <a:ext uri="{0D108BD9-81ED-4DB2-BD59-A6C34878D82A}">
                    <a16:rowId xmlns:a16="http://schemas.microsoft.com/office/drawing/2014/main" val="170903004"/>
                  </a:ext>
                </a:extLst>
              </a:tr>
              <a:tr h="565620">
                <a:tc>
                  <a:txBody>
                    <a:bodyPr/>
                    <a:lstStyle/>
                    <a:p>
                      <a:pPr algn="ctr"/>
                      <a:r>
                        <a:rPr lang="en-US" altLang="zh-CN" sz="2300" b="0" dirty="0">
                          <a:latin typeface="微软雅黑" panose="020B0503020204020204" pitchFamily="34" charset="-122"/>
                          <a:ea typeface="微软雅黑" panose="020B0503020204020204" pitchFamily="34" charset="-122"/>
                        </a:rPr>
                        <a:t>1985 </a:t>
                      </a:r>
                      <a:endParaRPr lang="zh-CN" altLang="en-US" sz="2300" b="0" dirty="0">
                        <a:latin typeface="微软雅黑" panose="020B0503020204020204" pitchFamily="34" charset="-122"/>
                        <a:ea typeface="微软雅黑" panose="020B0503020204020204" pitchFamily="34" charset="-122"/>
                      </a:endParaRPr>
                    </a:p>
                  </a:txBody>
                  <a:tcPr marL="114764" marR="114764" marT="57382" marB="57382" anchor="ctr" anchorCtr="1"/>
                </a:tc>
                <a:tc>
                  <a:txBody>
                    <a:bodyPr/>
                    <a:lstStyle/>
                    <a:p>
                      <a:pPr algn="ctr"/>
                      <a:r>
                        <a:rPr lang="en-US" altLang="zh-CN" sz="2300" b="0" dirty="0">
                          <a:latin typeface="微软雅黑" panose="020B0503020204020204" pitchFamily="34" charset="-122"/>
                          <a:ea typeface="微软雅黑" panose="020B0503020204020204" pitchFamily="34" charset="-122"/>
                        </a:rPr>
                        <a:t>Intel386™ </a:t>
                      </a:r>
                      <a:endParaRPr lang="zh-CN" altLang="en-US" sz="2300" b="0" dirty="0">
                        <a:latin typeface="微软雅黑" panose="020B0503020204020204" pitchFamily="34" charset="-122"/>
                        <a:ea typeface="微软雅黑" panose="020B0503020204020204" pitchFamily="34" charset="-122"/>
                      </a:endParaRPr>
                    </a:p>
                  </a:txBody>
                  <a:tcPr marL="114764" marR="114764" marT="57382" marB="57382" anchor="ctr" anchorCtr="1"/>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300" b="0" dirty="0">
                          <a:latin typeface="微软雅黑" panose="020B0503020204020204" pitchFamily="34" charset="-122"/>
                          <a:ea typeface="微软雅黑" panose="020B0503020204020204" pitchFamily="34" charset="-122"/>
                        </a:rPr>
                        <a:t>16-33 MHz</a:t>
                      </a:r>
                    </a:p>
                  </a:txBody>
                  <a:tcPr marL="114764" marR="114764" marT="57382" marB="57382" anchor="ctr" anchorCtr="1"/>
                </a:tc>
                <a:extLst>
                  <a:ext uri="{0D108BD9-81ED-4DB2-BD59-A6C34878D82A}">
                    <a16:rowId xmlns:a16="http://schemas.microsoft.com/office/drawing/2014/main" val="165008486"/>
                  </a:ext>
                </a:extLst>
              </a:tr>
              <a:tr h="565620">
                <a:tc>
                  <a:txBody>
                    <a:bodyPr/>
                    <a:lstStyle/>
                    <a:p>
                      <a:pPr algn="ctr"/>
                      <a:r>
                        <a:rPr lang="en-US" altLang="zh-CN" sz="2300" b="0" dirty="0">
                          <a:latin typeface="微软雅黑" panose="020B0503020204020204" pitchFamily="34" charset="-122"/>
                          <a:ea typeface="微软雅黑" panose="020B0503020204020204" pitchFamily="34" charset="-122"/>
                        </a:rPr>
                        <a:t>1989</a:t>
                      </a:r>
                      <a:endParaRPr lang="zh-CN" altLang="en-US" sz="2300" b="0" dirty="0">
                        <a:latin typeface="微软雅黑" panose="020B0503020204020204" pitchFamily="34" charset="-122"/>
                        <a:ea typeface="微软雅黑" panose="020B0503020204020204" pitchFamily="34" charset="-122"/>
                      </a:endParaRPr>
                    </a:p>
                  </a:txBody>
                  <a:tcPr marL="114764" marR="114764" marT="57382" marB="57382" anchor="ctr" anchorCtr="1"/>
                </a:tc>
                <a:tc>
                  <a:txBody>
                    <a:bodyPr/>
                    <a:lstStyle/>
                    <a:p>
                      <a:pPr algn="ctr"/>
                      <a:r>
                        <a:rPr lang="en-US" altLang="zh-CN" sz="2300" b="0" dirty="0">
                          <a:latin typeface="微软雅黑" panose="020B0503020204020204" pitchFamily="34" charset="-122"/>
                          <a:ea typeface="微软雅黑" panose="020B0503020204020204" pitchFamily="34" charset="-122"/>
                        </a:rPr>
                        <a:t>Intel486™DX </a:t>
                      </a:r>
                      <a:endParaRPr lang="zh-CN" altLang="en-US" sz="2300" b="0" dirty="0">
                        <a:latin typeface="微软雅黑" panose="020B0503020204020204" pitchFamily="34" charset="-122"/>
                        <a:ea typeface="微软雅黑" panose="020B0503020204020204" pitchFamily="34" charset="-122"/>
                      </a:endParaRPr>
                    </a:p>
                  </a:txBody>
                  <a:tcPr marL="114764" marR="114764" marT="57382" marB="57382" anchor="ctr" anchorCtr="1"/>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300" b="0" dirty="0">
                          <a:latin typeface="微软雅黑" panose="020B0503020204020204" pitchFamily="34" charset="-122"/>
                          <a:ea typeface="微软雅黑" panose="020B0503020204020204" pitchFamily="34" charset="-122"/>
                        </a:rPr>
                        <a:t>25-50 MHz</a:t>
                      </a:r>
                    </a:p>
                  </a:txBody>
                  <a:tcPr marL="114764" marR="114764" marT="57382" marB="57382" anchor="ctr" anchorCtr="1"/>
                </a:tc>
                <a:extLst>
                  <a:ext uri="{0D108BD9-81ED-4DB2-BD59-A6C34878D82A}">
                    <a16:rowId xmlns:a16="http://schemas.microsoft.com/office/drawing/2014/main" val="2221780238"/>
                  </a:ext>
                </a:extLst>
              </a:tr>
              <a:tr h="565620">
                <a:tc>
                  <a:txBody>
                    <a:bodyPr/>
                    <a:lstStyle/>
                    <a:p>
                      <a:pPr algn="ctr"/>
                      <a:r>
                        <a:rPr lang="en-US" altLang="zh-CN" sz="2300" b="0" dirty="0">
                          <a:latin typeface="微软雅黑" panose="020B0503020204020204" pitchFamily="34" charset="-122"/>
                          <a:ea typeface="微软雅黑" panose="020B0503020204020204" pitchFamily="34" charset="-122"/>
                        </a:rPr>
                        <a:t>1993</a:t>
                      </a:r>
                      <a:endParaRPr lang="zh-CN" altLang="en-US" sz="2300" b="0" dirty="0">
                        <a:latin typeface="微软雅黑" panose="020B0503020204020204" pitchFamily="34" charset="-122"/>
                        <a:ea typeface="微软雅黑" panose="020B0503020204020204" pitchFamily="34" charset="-122"/>
                      </a:endParaRPr>
                    </a:p>
                  </a:txBody>
                  <a:tcPr marL="114764" marR="114764" marT="57382" marB="57382" anchor="ctr" anchorCtr="1"/>
                </a:tc>
                <a:tc>
                  <a:txBody>
                    <a:bodyPr/>
                    <a:lstStyle/>
                    <a:p>
                      <a:pPr algn="ctr"/>
                      <a:r>
                        <a:rPr lang="en-US" altLang="zh-CN" sz="2300" b="0" dirty="0">
                          <a:latin typeface="微软雅黑" panose="020B0503020204020204" pitchFamily="34" charset="-122"/>
                          <a:ea typeface="微软雅黑" panose="020B0503020204020204" pitchFamily="34" charset="-122"/>
                        </a:rPr>
                        <a:t>Pentium® </a:t>
                      </a:r>
                      <a:endParaRPr lang="zh-CN" altLang="en-US" sz="2300" b="0" dirty="0">
                        <a:latin typeface="微软雅黑" panose="020B0503020204020204" pitchFamily="34" charset="-122"/>
                        <a:ea typeface="微软雅黑" panose="020B0503020204020204" pitchFamily="34" charset="-122"/>
                      </a:endParaRPr>
                    </a:p>
                  </a:txBody>
                  <a:tcPr marL="114764" marR="114764" marT="57382" marB="57382" anchor="ctr" anchorCtr="1"/>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300" b="0" dirty="0">
                          <a:latin typeface="微软雅黑" panose="020B0503020204020204" pitchFamily="34" charset="-122"/>
                          <a:ea typeface="微软雅黑" panose="020B0503020204020204" pitchFamily="34" charset="-122"/>
                        </a:rPr>
                        <a:t>60-233 MHz</a:t>
                      </a:r>
                    </a:p>
                  </a:txBody>
                  <a:tcPr marL="114764" marR="114764" marT="57382" marB="57382" anchor="ctr" anchorCtr="1"/>
                </a:tc>
                <a:extLst>
                  <a:ext uri="{0D108BD9-81ED-4DB2-BD59-A6C34878D82A}">
                    <a16:rowId xmlns:a16="http://schemas.microsoft.com/office/drawing/2014/main" val="450276157"/>
                  </a:ext>
                </a:extLst>
              </a:tr>
              <a:tr h="565620">
                <a:tc>
                  <a:txBody>
                    <a:bodyPr/>
                    <a:lstStyle/>
                    <a:p>
                      <a:pPr algn="ctr"/>
                      <a:r>
                        <a:rPr lang="en-US" altLang="zh-CN" sz="2300" b="0" dirty="0">
                          <a:latin typeface="微软雅黑" panose="020B0503020204020204" pitchFamily="34" charset="-122"/>
                          <a:ea typeface="微软雅黑" panose="020B0503020204020204" pitchFamily="34" charset="-122"/>
                        </a:rPr>
                        <a:t>1997</a:t>
                      </a:r>
                      <a:endParaRPr lang="zh-CN" altLang="en-US" sz="2300" b="0" dirty="0">
                        <a:latin typeface="微软雅黑" panose="020B0503020204020204" pitchFamily="34" charset="-122"/>
                        <a:ea typeface="微软雅黑" panose="020B0503020204020204" pitchFamily="34" charset="-122"/>
                      </a:endParaRPr>
                    </a:p>
                  </a:txBody>
                  <a:tcPr marL="114764" marR="114764" marT="57382" marB="57382" anchor="ctr" anchorCtr="1"/>
                </a:tc>
                <a:tc>
                  <a:txBody>
                    <a:bodyPr/>
                    <a:lstStyle/>
                    <a:p>
                      <a:pPr algn="ctr"/>
                      <a:r>
                        <a:rPr lang="en-US" altLang="zh-CN" sz="2300" b="0" dirty="0">
                          <a:latin typeface="微软雅黑" panose="020B0503020204020204" pitchFamily="34" charset="-122"/>
                          <a:ea typeface="微软雅黑" panose="020B0503020204020204" pitchFamily="34" charset="-122"/>
                        </a:rPr>
                        <a:t>Pentium® II </a:t>
                      </a:r>
                      <a:endParaRPr lang="zh-CN" altLang="en-US" sz="2300" b="0" dirty="0">
                        <a:latin typeface="微软雅黑" panose="020B0503020204020204" pitchFamily="34" charset="-122"/>
                        <a:ea typeface="微软雅黑" panose="020B0503020204020204" pitchFamily="34" charset="-122"/>
                      </a:endParaRPr>
                    </a:p>
                  </a:txBody>
                  <a:tcPr marL="114764" marR="114764" marT="57382" marB="57382" anchor="ctr" anchorCtr="1"/>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300" b="0" dirty="0">
                          <a:latin typeface="微软雅黑" panose="020B0503020204020204" pitchFamily="34" charset="-122"/>
                          <a:ea typeface="微软雅黑" panose="020B0503020204020204" pitchFamily="34" charset="-122"/>
                        </a:rPr>
                        <a:t>233-450 MHz</a:t>
                      </a:r>
                    </a:p>
                  </a:txBody>
                  <a:tcPr marL="114764" marR="114764" marT="57382" marB="57382" anchor="ctr" anchorCtr="1"/>
                </a:tc>
                <a:extLst>
                  <a:ext uri="{0D108BD9-81ED-4DB2-BD59-A6C34878D82A}">
                    <a16:rowId xmlns:a16="http://schemas.microsoft.com/office/drawing/2014/main" val="1122116441"/>
                  </a:ext>
                </a:extLst>
              </a:tr>
              <a:tr h="565620">
                <a:tc>
                  <a:txBody>
                    <a:bodyPr/>
                    <a:lstStyle/>
                    <a:p>
                      <a:pPr algn="ctr"/>
                      <a:r>
                        <a:rPr lang="en-US" altLang="zh-CN" sz="2300" b="0" dirty="0">
                          <a:latin typeface="微软雅黑" panose="020B0503020204020204" pitchFamily="34" charset="-122"/>
                          <a:ea typeface="微软雅黑" panose="020B0503020204020204" pitchFamily="34" charset="-122"/>
                        </a:rPr>
                        <a:t>1999</a:t>
                      </a:r>
                      <a:endParaRPr lang="zh-CN" altLang="en-US" sz="2300" b="0" dirty="0">
                        <a:latin typeface="微软雅黑" panose="020B0503020204020204" pitchFamily="34" charset="-122"/>
                        <a:ea typeface="微软雅黑" panose="020B0503020204020204" pitchFamily="34" charset="-122"/>
                      </a:endParaRPr>
                    </a:p>
                  </a:txBody>
                  <a:tcPr marL="114764" marR="114764" marT="57382" marB="57382" anchor="ctr" anchorCtr="1"/>
                </a:tc>
                <a:tc>
                  <a:txBody>
                    <a:bodyPr/>
                    <a:lstStyle/>
                    <a:p>
                      <a:pPr algn="ctr"/>
                      <a:r>
                        <a:rPr lang="en-US" altLang="zh-CN" sz="2300" b="0" dirty="0">
                          <a:latin typeface="微软雅黑" panose="020B0503020204020204" pitchFamily="34" charset="-122"/>
                          <a:ea typeface="微软雅黑" panose="020B0503020204020204" pitchFamily="34" charset="-122"/>
                        </a:rPr>
                        <a:t>Pentium® III </a:t>
                      </a:r>
                      <a:endParaRPr lang="zh-CN" altLang="en-US" sz="2300" b="0" dirty="0">
                        <a:latin typeface="微软雅黑" panose="020B0503020204020204" pitchFamily="34" charset="-122"/>
                        <a:ea typeface="微软雅黑" panose="020B0503020204020204" pitchFamily="34" charset="-122"/>
                      </a:endParaRPr>
                    </a:p>
                  </a:txBody>
                  <a:tcPr marL="114764" marR="114764" marT="57382" marB="57382" anchor="ctr" anchorCtr="1"/>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300" b="0" dirty="0">
                          <a:latin typeface="微软雅黑" panose="020B0503020204020204" pitchFamily="34" charset="-122"/>
                          <a:ea typeface="微软雅黑" panose="020B0503020204020204" pitchFamily="34" charset="-122"/>
                        </a:rPr>
                        <a:t>450M-1G Hz</a:t>
                      </a:r>
                    </a:p>
                  </a:txBody>
                  <a:tcPr marL="114764" marR="114764" marT="57382" marB="57382" anchor="ctr" anchorCtr="1"/>
                </a:tc>
                <a:extLst>
                  <a:ext uri="{0D108BD9-81ED-4DB2-BD59-A6C34878D82A}">
                    <a16:rowId xmlns:a16="http://schemas.microsoft.com/office/drawing/2014/main" val="2895358423"/>
                  </a:ext>
                </a:extLst>
              </a:tr>
              <a:tr h="565620">
                <a:tc>
                  <a:txBody>
                    <a:bodyPr/>
                    <a:lstStyle/>
                    <a:p>
                      <a:pPr algn="ctr"/>
                      <a:r>
                        <a:rPr lang="en-US" altLang="zh-CN" sz="2300" b="0" dirty="0">
                          <a:latin typeface="微软雅黑" panose="020B0503020204020204" pitchFamily="34" charset="-122"/>
                          <a:ea typeface="微软雅黑" panose="020B0503020204020204" pitchFamily="34" charset="-122"/>
                        </a:rPr>
                        <a:t>2000</a:t>
                      </a:r>
                      <a:endParaRPr lang="zh-CN" altLang="en-US" sz="2300" b="0" dirty="0">
                        <a:latin typeface="微软雅黑" panose="020B0503020204020204" pitchFamily="34" charset="-122"/>
                        <a:ea typeface="微软雅黑" panose="020B0503020204020204" pitchFamily="34" charset="-122"/>
                      </a:endParaRPr>
                    </a:p>
                  </a:txBody>
                  <a:tcPr marL="114764" marR="114764" marT="57382" marB="57382" anchor="ctr" anchorCtr="1"/>
                </a:tc>
                <a:tc>
                  <a:txBody>
                    <a:bodyPr/>
                    <a:lstStyle/>
                    <a:p>
                      <a:pPr algn="ctr"/>
                      <a:r>
                        <a:rPr lang="en-US" altLang="zh-CN" sz="2300" b="0" dirty="0">
                          <a:latin typeface="微软雅黑" panose="020B0503020204020204" pitchFamily="34" charset="-122"/>
                          <a:ea typeface="微软雅黑" panose="020B0503020204020204" pitchFamily="34" charset="-122"/>
                        </a:rPr>
                        <a:t>Pentium® 4 </a:t>
                      </a:r>
                      <a:endParaRPr lang="zh-CN" altLang="en-US" sz="2300" b="0" dirty="0">
                        <a:latin typeface="微软雅黑" panose="020B0503020204020204" pitchFamily="34" charset="-122"/>
                        <a:ea typeface="微软雅黑" panose="020B0503020204020204" pitchFamily="34" charset="-122"/>
                      </a:endParaRPr>
                    </a:p>
                  </a:txBody>
                  <a:tcPr marL="114764" marR="114764" marT="57382" marB="57382" anchor="ctr" anchorCtr="1"/>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300" b="0" dirty="0">
                          <a:latin typeface="微软雅黑" panose="020B0503020204020204" pitchFamily="34" charset="-122"/>
                          <a:ea typeface="微软雅黑" panose="020B0503020204020204" pitchFamily="34" charset="-122"/>
                        </a:rPr>
                        <a:t>1.4-3.2 GHz</a:t>
                      </a:r>
                    </a:p>
                  </a:txBody>
                  <a:tcPr marL="114764" marR="114764" marT="57382" marB="57382" anchor="ctr" anchorCtr="1"/>
                </a:tc>
                <a:extLst>
                  <a:ext uri="{0D108BD9-81ED-4DB2-BD59-A6C34878D82A}">
                    <a16:rowId xmlns:a16="http://schemas.microsoft.com/office/drawing/2014/main" val="1703955202"/>
                  </a:ext>
                </a:extLst>
              </a:tr>
            </a:tbl>
          </a:graphicData>
        </a:graphic>
      </p:graphicFrame>
    </p:spTree>
    <p:extLst>
      <p:ext uri="{BB962C8B-B14F-4D97-AF65-F5344CB8AC3E}">
        <p14:creationId xmlns:p14="http://schemas.microsoft.com/office/powerpoint/2010/main" val="254440633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7283" name="Rectangle 2"/>
          <p:cNvSpPr>
            <a:spLocks noGrp="1" noChangeArrowheads="1"/>
          </p:cNvSpPr>
          <p:nvPr>
            <p:ph type="title"/>
          </p:nvPr>
        </p:nvSpPr>
        <p:spPr>
          <a:xfrm>
            <a:off x="487822" y="257614"/>
            <a:ext cx="10515600" cy="617641"/>
          </a:xfrm>
        </p:spPr>
        <p:txBody>
          <a:bodyPr/>
          <a:lstStyle/>
          <a:p>
            <a:pPr eaLnBrk="1" hangingPunct="1"/>
            <a:r>
              <a:rPr lang="zh-CN" altLang="en-US" dirty="0"/>
              <a:t>近</a:t>
            </a:r>
            <a:r>
              <a:rPr lang="en-US" altLang="zh-CN" dirty="0"/>
              <a:t>100</a:t>
            </a:r>
            <a:r>
              <a:rPr lang="zh-CN" altLang="en-US" dirty="0"/>
              <a:t>年技术的变革</a:t>
            </a:r>
          </a:p>
        </p:txBody>
      </p:sp>
      <p:sp>
        <p:nvSpPr>
          <p:cNvPr id="97284" name="Rectangle 3"/>
          <p:cNvSpPr>
            <a:spLocks noGrp="1" noChangeArrowheads="1"/>
          </p:cNvSpPr>
          <p:nvPr>
            <p:ph idx="1"/>
          </p:nvPr>
        </p:nvSpPr>
        <p:spPr>
          <a:xfrm>
            <a:off x="595423" y="962000"/>
            <a:ext cx="10936177" cy="5057800"/>
          </a:xfrm>
        </p:spPr>
        <p:txBody>
          <a:bodyPr>
            <a:normAutofit lnSpcReduction="10000"/>
          </a:bodyPr>
          <a:lstStyle/>
          <a:p>
            <a:pPr eaLnBrk="1" hangingPunct="1">
              <a:lnSpc>
                <a:spcPct val="150000"/>
              </a:lnSpc>
            </a:pPr>
            <a:r>
              <a:rPr lang="zh-CN" altLang="en-US" sz="2500" b="1" dirty="0"/>
              <a:t>机械计算机</a:t>
            </a:r>
            <a:r>
              <a:rPr lang="en-US" altLang="zh-CN" sz="2500" b="1" dirty="0"/>
              <a:t>, 19</a:t>
            </a:r>
            <a:r>
              <a:rPr lang="zh-CN" altLang="en-US" sz="2500" b="1" dirty="0"/>
              <a:t>世纪</a:t>
            </a:r>
          </a:p>
          <a:p>
            <a:pPr lvl="1" eaLnBrk="1" hangingPunct="1">
              <a:lnSpc>
                <a:spcPct val="150000"/>
              </a:lnSpc>
            </a:pPr>
            <a:r>
              <a:rPr lang="zh-CN" altLang="en-US" sz="2100" dirty="0"/>
              <a:t> 齿轮</a:t>
            </a:r>
            <a:r>
              <a:rPr lang="en-US" altLang="zh-CN" sz="2100" dirty="0"/>
              <a:t>, </a:t>
            </a:r>
            <a:r>
              <a:rPr lang="zh-CN" altLang="en-US" sz="2100" dirty="0"/>
              <a:t>链条</a:t>
            </a:r>
            <a:r>
              <a:rPr lang="en-US" altLang="zh-CN" sz="2100" dirty="0"/>
              <a:t>, </a:t>
            </a:r>
            <a:r>
              <a:rPr lang="zh-CN" altLang="en-US" sz="2100" dirty="0"/>
              <a:t>滑轮</a:t>
            </a:r>
            <a:r>
              <a:rPr lang="en-US" altLang="zh-CN" sz="2100" dirty="0"/>
              <a:t>, </a:t>
            </a:r>
            <a:r>
              <a:rPr lang="zh-CN" altLang="en-US" sz="2100" dirty="0"/>
              <a:t>蒸汽机</a:t>
            </a:r>
          </a:p>
          <a:p>
            <a:pPr lvl="1" eaLnBrk="1" hangingPunct="1">
              <a:lnSpc>
                <a:spcPct val="150000"/>
              </a:lnSpc>
            </a:pPr>
            <a:r>
              <a:rPr lang="zh-CN" altLang="en-US" sz="2100" dirty="0"/>
              <a:t> 穿孔卡片</a:t>
            </a:r>
          </a:p>
          <a:p>
            <a:pPr eaLnBrk="1" hangingPunct="1">
              <a:lnSpc>
                <a:spcPct val="150000"/>
              </a:lnSpc>
            </a:pPr>
            <a:r>
              <a:rPr lang="zh-CN" altLang="en-US" sz="2500" b="1" dirty="0"/>
              <a:t>机电计算机</a:t>
            </a:r>
            <a:r>
              <a:rPr lang="en-US" altLang="zh-CN" sz="2500" b="1" dirty="0"/>
              <a:t>, 20</a:t>
            </a:r>
            <a:r>
              <a:rPr lang="zh-CN" altLang="en-US" sz="2500" b="1" dirty="0"/>
              <a:t>世纪早期</a:t>
            </a:r>
          </a:p>
          <a:p>
            <a:pPr lvl="1" eaLnBrk="1" hangingPunct="1">
              <a:lnSpc>
                <a:spcPct val="150000"/>
              </a:lnSpc>
            </a:pPr>
            <a:r>
              <a:rPr lang="zh-CN" altLang="en-US" sz="2100" dirty="0"/>
              <a:t>开关</a:t>
            </a:r>
            <a:r>
              <a:rPr lang="en-US" altLang="zh-CN" sz="2100" dirty="0"/>
              <a:t>,</a:t>
            </a:r>
            <a:r>
              <a:rPr lang="zh-CN" altLang="en-US" sz="2100" dirty="0"/>
              <a:t>继电器</a:t>
            </a:r>
          </a:p>
          <a:p>
            <a:pPr lvl="1" eaLnBrk="1" hangingPunct="1">
              <a:lnSpc>
                <a:spcPct val="150000"/>
              </a:lnSpc>
            </a:pPr>
            <a:r>
              <a:rPr lang="zh-CN" altLang="en-US" sz="2100" dirty="0"/>
              <a:t>水银延迟线</a:t>
            </a:r>
          </a:p>
          <a:p>
            <a:pPr eaLnBrk="1" hangingPunct="1">
              <a:lnSpc>
                <a:spcPct val="150000"/>
              </a:lnSpc>
            </a:pPr>
            <a:r>
              <a:rPr lang="zh-CN" altLang="en-US" sz="2500" b="1" dirty="0"/>
              <a:t>电子计算机</a:t>
            </a:r>
            <a:r>
              <a:rPr lang="en-US" altLang="zh-CN" sz="2500" b="1" dirty="0"/>
              <a:t>, 20</a:t>
            </a:r>
            <a:r>
              <a:rPr lang="zh-CN" altLang="en-US" sz="2500" b="1" dirty="0"/>
              <a:t>世纪中期开始至今</a:t>
            </a:r>
          </a:p>
          <a:p>
            <a:pPr lvl="1" eaLnBrk="1" hangingPunct="1">
              <a:lnSpc>
                <a:spcPct val="150000"/>
              </a:lnSpc>
            </a:pPr>
            <a:r>
              <a:rPr lang="zh-CN" altLang="en-US" sz="2100" dirty="0"/>
              <a:t>线路连接板</a:t>
            </a:r>
            <a:r>
              <a:rPr lang="en-US" altLang="zh-CN" sz="2100" dirty="0"/>
              <a:t>, </a:t>
            </a:r>
            <a:r>
              <a:rPr lang="zh-CN" altLang="en-US" sz="2100" dirty="0"/>
              <a:t>真空管</a:t>
            </a:r>
            <a:r>
              <a:rPr lang="en-US" altLang="zh-CN" sz="2100" dirty="0"/>
              <a:t>, CRT,</a:t>
            </a:r>
            <a:r>
              <a:rPr lang="zh-CN" altLang="en-US" sz="2100" dirty="0"/>
              <a:t>晶体管</a:t>
            </a:r>
          </a:p>
          <a:p>
            <a:pPr lvl="1" eaLnBrk="1" hangingPunct="1">
              <a:lnSpc>
                <a:spcPct val="150000"/>
              </a:lnSpc>
            </a:pPr>
            <a:r>
              <a:rPr lang="en-US" altLang="zh-CN" sz="2100" dirty="0"/>
              <a:t>DRAM, </a:t>
            </a:r>
            <a:r>
              <a:rPr lang="zh-CN" altLang="en-US" sz="2100" dirty="0"/>
              <a:t>磁存储</a:t>
            </a:r>
          </a:p>
        </p:txBody>
      </p:sp>
    </p:spTree>
    <p:extLst>
      <p:ext uri="{BB962C8B-B14F-4D97-AF65-F5344CB8AC3E}">
        <p14:creationId xmlns:p14="http://schemas.microsoft.com/office/powerpoint/2010/main" val="291788945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382FDD-1FF3-4CD8-8E44-84364D45F8AF}"/>
              </a:ext>
            </a:extLst>
          </p:cNvPr>
          <p:cNvSpPr>
            <a:spLocks noGrp="1"/>
          </p:cNvSpPr>
          <p:nvPr>
            <p:ph type="title"/>
          </p:nvPr>
        </p:nvSpPr>
        <p:spPr>
          <a:xfrm>
            <a:off x="487822" y="257614"/>
            <a:ext cx="10515600" cy="617641"/>
          </a:xfrm>
        </p:spPr>
        <p:txBody>
          <a:bodyPr/>
          <a:lstStyle/>
          <a:p>
            <a:r>
              <a:rPr lang="zh-CN" altLang="en-US" dirty="0"/>
              <a:t>电子计算机发展历程</a:t>
            </a:r>
          </a:p>
        </p:txBody>
      </p:sp>
      <p:graphicFrame>
        <p:nvGraphicFramePr>
          <p:cNvPr id="4" name="内容占位符 3">
            <a:extLst>
              <a:ext uri="{FF2B5EF4-FFF2-40B4-BE49-F238E27FC236}">
                <a16:creationId xmlns:a16="http://schemas.microsoft.com/office/drawing/2014/main" id="{3F2CC2A0-AFC9-4E33-9F7F-F74D605A9584}"/>
              </a:ext>
            </a:extLst>
          </p:cNvPr>
          <p:cNvGraphicFramePr>
            <a:graphicFrameLocks noGrp="1"/>
          </p:cNvGraphicFramePr>
          <p:nvPr>
            <p:ph idx="1"/>
            <p:extLst>
              <p:ext uri="{D42A27DB-BD31-4B8C-83A1-F6EECF244321}">
                <p14:modId xmlns:p14="http://schemas.microsoft.com/office/powerpoint/2010/main" val="2948334331"/>
              </p:ext>
            </p:extLst>
          </p:nvPr>
        </p:nvGraphicFramePr>
        <p:xfrm>
          <a:off x="604281" y="1189185"/>
          <a:ext cx="11066215" cy="4479630"/>
        </p:xfrm>
        <a:graphic>
          <a:graphicData uri="http://schemas.openxmlformats.org/drawingml/2006/table">
            <a:tbl>
              <a:tblPr firstRow="1" bandRow="1">
                <a:tableStyleId>{5C22544A-7EE6-4342-B048-85BDC9FD1C3A}</a:tableStyleId>
              </a:tblPr>
              <a:tblGrid>
                <a:gridCol w="1784785">
                  <a:extLst>
                    <a:ext uri="{9D8B030D-6E8A-4147-A177-3AD203B41FA5}">
                      <a16:colId xmlns:a16="http://schemas.microsoft.com/office/drawing/2014/main" val="1558726995"/>
                    </a:ext>
                  </a:extLst>
                </a:gridCol>
                <a:gridCol w="2077862">
                  <a:extLst>
                    <a:ext uri="{9D8B030D-6E8A-4147-A177-3AD203B41FA5}">
                      <a16:colId xmlns:a16="http://schemas.microsoft.com/office/drawing/2014/main" val="2987437790"/>
                    </a:ext>
                  </a:extLst>
                </a:gridCol>
                <a:gridCol w="2507034">
                  <a:extLst>
                    <a:ext uri="{9D8B030D-6E8A-4147-A177-3AD203B41FA5}">
                      <a16:colId xmlns:a16="http://schemas.microsoft.com/office/drawing/2014/main" val="2002703985"/>
                    </a:ext>
                  </a:extLst>
                </a:gridCol>
                <a:gridCol w="2258135">
                  <a:extLst>
                    <a:ext uri="{9D8B030D-6E8A-4147-A177-3AD203B41FA5}">
                      <a16:colId xmlns:a16="http://schemas.microsoft.com/office/drawing/2014/main" val="458907383"/>
                    </a:ext>
                  </a:extLst>
                </a:gridCol>
                <a:gridCol w="2438399">
                  <a:extLst>
                    <a:ext uri="{9D8B030D-6E8A-4147-A177-3AD203B41FA5}">
                      <a16:colId xmlns:a16="http://schemas.microsoft.com/office/drawing/2014/main" val="4017981267"/>
                    </a:ext>
                  </a:extLst>
                </a:gridCol>
              </a:tblGrid>
              <a:tr h="420325">
                <a:tc>
                  <a:txBody>
                    <a:bodyPr/>
                    <a:lstStyle/>
                    <a:p>
                      <a:endParaRPr lang="zh-CN" altLang="en-US" dirty="0">
                        <a:latin typeface="微软雅黑" panose="020B0503020204020204" pitchFamily="34" charset="-122"/>
                        <a:ea typeface="微软雅黑" panose="020B0503020204020204" pitchFamily="34" charset="-122"/>
                      </a:endParaRPr>
                    </a:p>
                  </a:txBody>
                  <a:tcPr/>
                </a:tc>
                <a:tc>
                  <a:txBody>
                    <a:bodyPr/>
                    <a:lstStyle/>
                    <a:p>
                      <a:pPr algn="ctr"/>
                      <a:r>
                        <a:rPr lang="zh-CN" altLang="en-US" dirty="0">
                          <a:latin typeface="微软雅黑" panose="020B0503020204020204" pitchFamily="34" charset="-122"/>
                          <a:ea typeface="微软雅黑" panose="020B0503020204020204" pitchFamily="34" charset="-122"/>
                        </a:rPr>
                        <a:t>第一代</a:t>
                      </a:r>
                    </a:p>
                  </a:txBody>
                  <a:tcPr/>
                </a:tc>
                <a:tc>
                  <a:txBody>
                    <a:bodyPr/>
                    <a:lstStyle/>
                    <a:p>
                      <a:pPr algn="ctr"/>
                      <a:r>
                        <a:rPr lang="zh-CN" altLang="en-US" dirty="0">
                          <a:latin typeface="微软雅黑" panose="020B0503020204020204" pitchFamily="34" charset="-122"/>
                          <a:ea typeface="微软雅黑" panose="020B0503020204020204" pitchFamily="34" charset="-122"/>
                        </a:rPr>
                        <a:t>第二代</a:t>
                      </a:r>
                    </a:p>
                  </a:txBody>
                  <a:tcPr/>
                </a:tc>
                <a:tc>
                  <a:txBody>
                    <a:bodyPr/>
                    <a:lstStyle/>
                    <a:p>
                      <a:pPr algn="ctr"/>
                      <a:r>
                        <a:rPr lang="zh-CN" altLang="en-US" dirty="0">
                          <a:latin typeface="微软雅黑" panose="020B0503020204020204" pitchFamily="34" charset="-122"/>
                          <a:ea typeface="微软雅黑" panose="020B0503020204020204" pitchFamily="34" charset="-122"/>
                        </a:rPr>
                        <a:t>第三代</a:t>
                      </a:r>
                    </a:p>
                  </a:txBody>
                  <a:tcPr/>
                </a:tc>
                <a:tc>
                  <a:txBody>
                    <a:bodyPr/>
                    <a:lstStyle/>
                    <a:p>
                      <a:pPr algn="ctr"/>
                      <a:r>
                        <a:rPr lang="zh-CN" altLang="en-US" dirty="0">
                          <a:latin typeface="微软雅黑" panose="020B0503020204020204" pitchFamily="34" charset="-122"/>
                          <a:ea typeface="微软雅黑" panose="020B0503020204020204" pitchFamily="34" charset="-122"/>
                        </a:rPr>
                        <a:t>第四代</a:t>
                      </a:r>
                    </a:p>
                  </a:txBody>
                  <a:tcPr/>
                </a:tc>
                <a:extLst>
                  <a:ext uri="{0D108BD9-81ED-4DB2-BD59-A6C34878D82A}">
                    <a16:rowId xmlns:a16="http://schemas.microsoft.com/office/drawing/2014/main" val="1183522135"/>
                  </a:ext>
                </a:extLst>
              </a:tr>
              <a:tr h="420325">
                <a:tc>
                  <a:txBody>
                    <a:bodyPr/>
                    <a:lstStyle/>
                    <a:p>
                      <a:pPr algn="ctr"/>
                      <a:r>
                        <a:rPr lang="zh-CN" altLang="en-US" b="1" dirty="0">
                          <a:solidFill>
                            <a:schemeClr val="tx1"/>
                          </a:solidFill>
                          <a:latin typeface="微软雅黑" panose="020B0503020204020204" pitchFamily="34" charset="-122"/>
                          <a:ea typeface="微软雅黑" panose="020B0503020204020204" pitchFamily="34" charset="-122"/>
                        </a:rPr>
                        <a:t>年代</a:t>
                      </a:r>
                    </a:p>
                  </a:txBody>
                  <a:tcPr anchor="ctr">
                    <a:solidFill>
                      <a:srgbClr val="D1E5DD"/>
                    </a:solidFill>
                  </a:tcPr>
                </a:tc>
                <a:tc>
                  <a:txBody>
                    <a:bodyPr/>
                    <a:lstStyle/>
                    <a:p>
                      <a:pPr algn="ctr"/>
                      <a:r>
                        <a:rPr lang="en-US" altLang="zh-CN" b="0" dirty="0">
                          <a:latin typeface="微软雅黑" panose="020B0503020204020204" pitchFamily="34" charset="-122"/>
                          <a:ea typeface="微软雅黑" panose="020B0503020204020204" pitchFamily="34" charset="-122"/>
                        </a:rPr>
                        <a:t>1946~</a:t>
                      </a:r>
                      <a:endParaRPr lang="zh-CN" altLang="en-US" b="0"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b="0" dirty="0">
                          <a:latin typeface="微软雅黑" panose="020B0503020204020204" pitchFamily="34" charset="-122"/>
                          <a:ea typeface="微软雅黑" panose="020B0503020204020204" pitchFamily="34" charset="-122"/>
                        </a:rPr>
                        <a:t>1958~</a:t>
                      </a:r>
                      <a:endParaRPr lang="zh-CN" altLang="en-US" b="0"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b="0" dirty="0">
                          <a:latin typeface="微软雅黑" panose="020B0503020204020204" pitchFamily="34" charset="-122"/>
                          <a:ea typeface="微软雅黑" panose="020B0503020204020204" pitchFamily="34" charset="-122"/>
                        </a:rPr>
                        <a:t>1965~</a:t>
                      </a:r>
                      <a:endParaRPr lang="zh-CN" altLang="en-US" b="0"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b="0" dirty="0">
                          <a:latin typeface="微软雅黑" panose="020B0503020204020204" pitchFamily="34" charset="-122"/>
                          <a:ea typeface="微软雅黑" panose="020B0503020204020204" pitchFamily="34" charset="-122"/>
                        </a:rPr>
                        <a:t>1971~</a:t>
                      </a:r>
                      <a:endParaRPr lang="zh-CN" altLang="en-US" b="0" dirty="0">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3767806754"/>
                  </a:ext>
                </a:extLst>
              </a:tr>
              <a:tr h="420325">
                <a:tc>
                  <a:txBody>
                    <a:bodyPr/>
                    <a:lstStyle/>
                    <a:p>
                      <a:pPr algn="ctr"/>
                      <a:r>
                        <a:rPr lang="zh-CN" altLang="en-US" b="1" dirty="0">
                          <a:solidFill>
                            <a:schemeClr val="tx1"/>
                          </a:solidFill>
                          <a:latin typeface="微软雅黑" panose="020B0503020204020204" pitchFamily="34" charset="-122"/>
                          <a:ea typeface="微软雅黑" panose="020B0503020204020204" pitchFamily="34" charset="-122"/>
                        </a:rPr>
                        <a:t>基础器件</a:t>
                      </a:r>
                    </a:p>
                  </a:txBody>
                  <a:tcPr anchor="ctr">
                    <a:solidFill>
                      <a:srgbClr val="E9F3EF"/>
                    </a:solidFill>
                  </a:tcPr>
                </a:tc>
                <a:tc>
                  <a:txBody>
                    <a:bodyPr/>
                    <a:lstStyle/>
                    <a:p>
                      <a:pPr marL="0" algn="ctr" defTabSz="914400" rtl="0" eaLnBrk="1" latinLnBrk="0" hangingPunct="1"/>
                      <a:r>
                        <a:rPr lang="zh-CN" altLang="en-US" sz="1800" b="1" kern="1200" dirty="0">
                          <a:solidFill>
                            <a:srgbClr val="1387B7"/>
                          </a:solidFill>
                          <a:latin typeface="微软雅黑" panose="020B0503020204020204" pitchFamily="34" charset="-122"/>
                          <a:ea typeface="微软雅黑" panose="020B0503020204020204" pitchFamily="34" charset="-122"/>
                          <a:cs typeface="+mn-cs"/>
                        </a:rPr>
                        <a:t>电子管</a:t>
                      </a:r>
                    </a:p>
                  </a:txBody>
                  <a:tcPr anchor="ctr"/>
                </a:tc>
                <a:tc>
                  <a:txBody>
                    <a:bodyPr/>
                    <a:lstStyle/>
                    <a:p>
                      <a:pPr marL="0" algn="ctr" defTabSz="914400" rtl="0" eaLnBrk="1" latinLnBrk="0" hangingPunct="1"/>
                      <a:r>
                        <a:rPr lang="zh-CN" altLang="en-US" sz="1800" b="1" kern="1200" dirty="0">
                          <a:solidFill>
                            <a:srgbClr val="1387B7"/>
                          </a:solidFill>
                          <a:latin typeface="微软雅黑" panose="020B0503020204020204" pitchFamily="34" charset="-122"/>
                          <a:ea typeface="微软雅黑" panose="020B0503020204020204" pitchFamily="34" charset="-122"/>
                          <a:cs typeface="+mn-cs"/>
                        </a:rPr>
                        <a:t>晶体管</a:t>
                      </a:r>
                    </a:p>
                  </a:txBody>
                  <a:tcPr anchor="ctr"/>
                </a:tc>
                <a:tc>
                  <a:txBody>
                    <a:bodyPr/>
                    <a:lstStyle/>
                    <a:p>
                      <a:pPr marL="0" algn="ctr" defTabSz="914400" rtl="0" eaLnBrk="1" latinLnBrk="0" hangingPunct="1"/>
                      <a:r>
                        <a:rPr lang="zh-CN" altLang="en-US" sz="1800" b="1" kern="1200" dirty="0">
                          <a:solidFill>
                            <a:srgbClr val="1387B7"/>
                          </a:solidFill>
                          <a:latin typeface="微软雅黑" panose="020B0503020204020204" pitchFamily="34" charset="-122"/>
                          <a:ea typeface="微软雅黑" panose="020B0503020204020204" pitchFamily="34" charset="-122"/>
                          <a:cs typeface="+mn-cs"/>
                        </a:rPr>
                        <a:t>集成电路</a:t>
                      </a:r>
                    </a:p>
                  </a:txBody>
                  <a:tcPr anchor="ctr"/>
                </a:tc>
                <a:tc>
                  <a:txBody>
                    <a:bodyPr/>
                    <a:lstStyle/>
                    <a:p>
                      <a:pPr marL="0" algn="ctr" defTabSz="914400" rtl="0" eaLnBrk="1" latinLnBrk="0" hangingPunct="1"/>
                      <a:r>
                        <a:rPr lang="zh-CN" altLang="en-US" sz="1800" b="1" kern="1200" dirty="0">
                          <a:solidFill>
                            <a:srgbClr val="1387B7"/>
                          </a:solidFill>
                          <a:latin typeface="微软雅黑" panose="020B0503020204020204" pitchFamily="34" charset="-122"/>
                          <a:ea typeface="微软雅黑" panose="020B0503020204020204" pitchFamily="34" charset="-122"/>
                          <a:cs typeface="+mn-cs"/>
                        </a:rPr>
                        <a:t>超大规模集成电路</a:t>
                      </a:r>
                    </a:p>
                  </a:txBody>
                  <a:tcPr anchor="ctr"/>
                </a:tc>
                <a:extLst>
                  <a:ext uri="{0D108BD9-81ED-4DB2-BD59-A6C34878D82A}">
                    <a16:rowId xmlns:a16="http://schemas.microsoft.com/office/drawing/2014/main" val="2750407334"/>
                  </a:ext>
                </a:extLst>
              </a:tr>
              <a:tr h="725493">
                <a:tc>
                  <a:txBody>
                    <a:bodyPr/>
                    <a:lstStyle/>
                    <a:p>
                      <a:pPr algn="ctr"/>
                      <a:r>
                        <a:rPr lang="zh-CN" altLang="en-US" b="1" dirty="0">
                          <a:solidFill>
                            <a:schemeClr val="tx1"/>
                          </a:solidFill>
                          <a:latin typeface="微软雅黑" panose="020B0503020204020204" pitchFamily="34" charset="-122"/>
                          <a:ea typeface="微软雅黑" panose="020B0503020204020204" pitchFamily="34" charset="-122"/>
                        </a:rPr>
                        <a:t>运算速度</a:t>
                      </a:r>
                    </a:p>
                  </a:txBody>
                  <a:tcPr anchor="ctr">
                    <a:solidFill>
                      <a:srgbClr val="D1E5D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b="0" dirty="0">
                          <a:latin typeface="微软雅黑" panose="020B0503020204020204" pitchFamily="34" charset="-122"/>
                          <a:ea typeface="微软雅黑" panose="020B0503020204020204" pitchFamily="34" charset="-122"/>
                        </a:rPr>
                        <a:t>几千</a:t>
                      </a:r>
                      <a:r>
                        <a:rPr lang="en-US" altLang="zh-CN" b="0" dirty="0">
                          <a:latin typeface="微软雅黑" panose="020B0503020204020204" pitchFamily="34" charset="-122"/>
                          <a:ea typeface="微软雅黑" panose="020B0503020204020204" pitchFamily="34" charset="-122"/>
                        </a:rPr>
                        <a:t>~</a:t>
                      </a:r>
                      <a:r>
                        <a:rPr lang="zh-CN" altLang="en-US" b="0" dirty="0">
                          <a:latin typeface="微软雅黑" panose="020B0503020204020204" pitchFamily="34" charset="-122"/>
                          <a:ea typeface="微软雅黑" panose="020B0503020204020204" pitchFamily="34" charset="-122"/>
                        </a:rPr>
                        <a:t>几万次</a:t>
                      </a:r>
                      <a:r>
                        <a:rPr lang="en-US" altLang="zh-CN" b="0" dirty="0">
                          <a:latin typeface="微软雅黑" panose="020B0503020204020204" pitchFamily="34" charset="-122"/>
                          <a:ea typeface="微软雅黑" panose="020B0503020204020204" pitchFamily="34" charset="-122"/>
                        </a:rPr>
                        <a:t>/s</a:t>
                      </a:r>
                      <a:endParaRPr lang="zh-CN" altLang="en-US" b="0" dirty="0">
                        <a:latin typeface="微软雅黑" panose="020B0503020204020204" pitchFamily="34" charset="-122"/>
                        <a:ea typeface="微软雅黑" panose="020B0503020204020204" pitchFamily="34" charset="-122"/>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b="0" dirty="0">
                          <a:latin typeface="微软雅黑" panose="020B0503020204020204" pitchFamily="34" charset="-122"/>
                          <a:ea typeface="微软雅黑" panose="020B0503020204020204" pitchFamily="34" charset="-122"/>
                        </a:rPr>
                        <a:t>几万</a:t>
                      </a:r>
                      <a:r>
                        <a:rPr lang="en-US" altLang="zh-CN" b="0" dirty="0">
                          <a:latin typeface="微软雅黑" panose="020B0503020204020204" pitchFamily="34" charset="-122"/>
                          <a:ea typeface="微软雅黑" panose="020B0503020204020204" pitchFamily="34" charset="-122"/>
                        </a:rPr>
                        <a:t>~</a:t>
                      </a:r>
                      <a:r>
                        <a:rPr lang="zh-CN" altLang="en-US" b="0" dirty="0">
                          <a:latin typeface="微软雅黑" panose="020B0503020204020204" pitchFamily="34" charset="-122"/>
                          <a:ea typeface="微软雅黑" panose="020B0503020204020204" pitchFamily="34" charset="-122"/>
                        </a:rPr>
                        <a:t>几万次</a:t>
                      </a:r>
                      <a:r>
                        <a:rPr lang="en-US" altLang="zh-CN" b="0" dirty="0">
                          <a:latin typeface="微软雅黑" panose="020B0503020204020204" pitchFamily="34" charset="-122"/>
                          <a:ea typeface="微软雅黑" panose="020B0503020204020204" pitchFamily="34" charset="-122"/>
                        </a:rPr>
                        <a:t>/s</a:t>
                      </a:r>
                      <a:endParaRPr lang="zh-CN" altLang="en-US" b="0" dirty="0">
                        <a:latin typeface="微软雅黑" panose="020B0503020204020204" pitchFamily="34" charset="-122"/>
                        <a:ea typeface="微软雅黑" panose="020B0503020204020204" pitchFamily="34" charset="-122"/>
                      </a:endParaRPr>
                    </a:p>
                  </a:txBody>
                  <a:tcPr anchor="ctr"/>
                </a:tc>
                <a:tc>
                  <a:txBody>
                    <a:bodyPr/>
                    <a:lstStyle/>
                    <a:p>
                      <a:pPr algn="ctr"/>
                      <a:r>
                        <a:rPr lang="zh-CN" altLang="en-US" b="0" dirty="0">
                          <a:latin typeface="微软雅黑" panose="020B0503020204020204" pitchFamily="34" charset="-122"/>
                          <a:ea typeface="微软雅黑" panose="020B0503020204020204" pitchFamily="34" charset="-122"/>
                        </a:rPr>
                        <a:t>几十万</a:t>
                      </a:r>
                      <a:r>
                        <a:rPr lang="en-US" altLang="zh-CN" b="0" dirty="0">
                          <a:latin typeface="微软雅黑" panose="020B0503020204020204" pitchFamily="34" charset="-122"/>
                          <a:ea typeface="微软雅黑" panose="020B0503020204020204" pitchFamily="34" charset="-122"/>
                        </a:rPr>
                        <a:t>~</a:t>
                      </a:r>
                      <a:r>
                        <a:rPr lang="zh-CN" altLang="en-US" b="0" dirty="0">
                          <a:latin typeface="微软雅黑" panose="020B0503020204020204" pitchFamily="34" charset="-122"/>
                          <a:ea typeface="微软雅黑" panose="020B0503020204020204" pitchFamily="34" charset="-122"/>
                        </a:rPr>
                        <a:t>几百万次</a:t>
                      </a:r>
                      <a:r>
                        <a:rPr lang="en-US" altLang="zh-CN" b="0" dirty="0">
                          <a:latin typeface="微软雅黑" panose="020B0503020204020204" pitchFamily="34" charset="-122"/>
                          <a:ea typeface="微软雅黑" panose="020B0503020204020204" pitchFamily="34" charset="-122"/>
                        </a:rPr>
                        <a:t>/s</a:t>
                      </a:r>
                      <a:endParaRPr lang="zh-CN" altLang="en-US" b="0"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b="0" dirty="0">
                          <a:latin typeface="微软雅黑" panose="020B0503020204020204" pitchFamily="34" charset="-122"/>
                          <a:ea typeface="微软雅黑" panose="020B0503020204020204" pitchFamily="34" charset="-122"/>
                        </a:rPr>
                        <a:t>MIPS-&gt;GIPS-&gt;TIPS</a:t>
                      </a:r>
                      <a:endParaRPr lang="zh-CN" altLang="en-US" b="0" dirty="0">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3907564515"/>
                  </a:ext>
                </a:extLst>
              </a:tr>
              <a:tr h="725493">
                <a:tc>
                  <a:txBody>
                    <a:bodyPr/>
                    <a:lstStyle/>
                    <a:p>
                      <a:pPr algn="ctr"/>
                      <a:r>
                        <a:rPr lang="zh-CN" altLang="en-US" b="1" dirty="0">
                          <a:solidFill>
                            <a:schemeClr val="tx1"/>
                          </a:solidFill>
                          <a:latin typeface="微软雅黑" panose="020B0503020204020204" pitchFamily="34" charset="-122"/>
                          <a:ea typeface="微软雅黑" panose="020B0503020204020204" pitchFamily="34" charset="-122"/>
                        </a:rPr>
                        <a:t>存储器</a:t>
                      </a:r>
                    </a:p>
                  </a:txBody>
                  <a:tcPr anchor="ctr">
                    <a:solidFill>
                      <a:srgbClr val="E9F3EF"/>
                    </a:solidFill>
                  </a:tcPr>
                </a:tc>
                <a:tc>
                  <a:txBody>
                    <a:bodyPr/>
                    <a:lstStyle/>
                    <a:p>
                      <a:pPr marL="0" algn="ctr" defTabSz="914400" rtl="0" eaLnBrk="1" latinLnBrk="0" hangingPunct="1"/>
                      <a:r>
                        <a:rPr lang="zh-CN" altLang="en-US" sz="1800" b="1" kern="1200" dirty="0">
                          <a:solidFill>
                            <a:srgbClr val="1387B7"/>
                          </a:solidFill>
                          <a:latin typeface="微软雅黑" panose="020B0503020204020204" pitchFamily="34" charset="-122"/>
                          <a:ea typeface="微软雅黑" panose="020B0503020204020204" pitchFamily="34" charset="-122"/>
                          <a:cs typeface="+mn-cs"/>
                        </a:rPr>
                        <a:t>水银延迟线 </a:t>
                      </a:r>
                      <a:endParaRPr lang="en-US" altLang="zh-CN" sz="1800" b="1" kern="1200" dirty="0">
                        <a:solidFill>
                          <a:srgbClr val="1387B7"/>
                        </a:solidFill>
                        <a:latin typeface="微软雅黑" panose="020B0503020204020204" pitchFamily="34" charset="-122"/>
                        <a:ea typeface="微软雅黑" panose="020B0503020204020204" pitchFamily="34" charset="-122"/>
                        <a:cs typeface="+mn-cs"/>
                      </a:endParaRPr>
                    </a:p>
                    <a:p>
                      <a:pPr marL="0" algn="ctr" defTabSz="914400" rtl="0" eaLnBrk="1" latinLnBrk="0" hangingPunct="1"/>
                      <a:r>
                        <a:rPr lang="zh-CN" altLang="en-US" sz="1800" b="1" kern="1200" dirty="0">
                          <a:solidFill>
                            <a:srgbClr val="1387B7"/>
                          </a:solidFill>
                          <a:latin typeface="微软雅黑" panose="020B0503020204020204" pitchFamily="34" charset="-122"/>
                          <a:ea typeface="微软雅黑" panose="020B0503020204020204" pitchFamily="34" charset="-122"/>
                          <a:cs typeface="+mn-cs"/>
                        </a:rPr>
                        <a:t>磁鼓、纸带、卡片 </a:t>
                      </a:r>
                    </a:p>
                  </a:txBody>
                  <a:tcPr anchor="ctr"/>
                </a:tc>
                <a:tc>
                  <a:txBody>
                    <a:bodyPr/>
                    <a:lstStyle/>
                    <a:p>
                      <a:pPr marL="0" algn="ctr" defTabSz="914400" rtl="0" eaLnBrk="1" latinLnBrk="0" hangingPunct="1"/>
                      <a:r>
                        <a:rPr lang="zh-CN" altLang="en-US" sz="1800" b="1" kern="1200" dirty="0">
                          <a:solidFill>
                            <a:srgbClr val="1387B7"/>
                          </a:solidFill>
                          <a:latin typeface="微软雅黑" panose="020B0503020204020204" pitchFamily="34" charset="-122"/>
                          <a:ea typeface="微软雅黑" panose="020B0503020204020204" pitchFamily="34" charset="-122"/>
                          <a:cs typeface="+mn-cs"/>
                        </a:rPr>
                        <a:t>磁芯 </a:t>
                      </a:r>
                      <a:endParaRPr lang="en-US" altLang="zh-CN" sz="1800" b="1" kern="1200" dirty="0">
                        <a:solidFill>
                          <a:srgbClr val="1387B7"/>
                        </a:solidFill>
                        <a:latin typeface="微软雅黑" panose="020B0503020204020204" pitchFamily="34" charset="-122"/>
                        <a:ea typeface="微软雅黑" panose="020B0503020204020204" pitchFamily="34" charset="-122"/>
                        <a:cs typeface="+mn-cs"/>
                      </a:endParaRPr>
                    </a:p>
                    <a:p>
                      <a:pPr marL="0" algn="ctr" defTabSz="914400" rtl="0" eaLnBrk="1" latinLnBrk="0" hangingPunct="1"/>
                      <a:r>
                        <a:rPr lang="zh-CN" altLang="en-US" sz="1800" b="1" kern="1200" dirty="0">
                          <a:solidFill>
                            <a:srgbClr val="1387B7"/>
                          </a:solidFill>
                          <a:latin typeface="微软雅黑" panose="020B0503020204020204" pitchFamily="34" charset="-122"/>
                          <a:ea typeface="微软雅黑" panose="020B0503020204020204" pitchFamily="34" charset="-122"/>
                          <a:cs typeface="+mn-cs"/>
                        </a:rPr>
                        <a:t>磁盘、磁带</a:t>
                      </a:r>
                    </a:p>
                  </a:txBody>
                  <a:tcPr anchor="ctr"/>
                </a:tc>
                <a:tc>
                  <a:txBody>
                    <a:bodyPr/>
                    <a:lstStyle/>
                    <a:p>
                      <a:pPr marL="0" algn="ctr" defTabSz="914400" rtl="0" eaLnBrk="1" latinLnBrk="0" hangingPunct="1"/>
                      <a:r>
                        <a:rPr lang="zh-CN" altLang="en-US" sz="1800" b="1" kern="1200" dirty="0">
                          <a:solidFill>
                            <a:srgbClr val="1387B7"/>
                          </a:solidFill>
                          <a:latin typeface="微软雅黑" panose="020B0503020204020204" pitchFamily="34" charset="-122"/>
                          <a:ea typeface="微软雅黑" panose="020B0503020204020204" pitchFamily="34" charset="-122"/>
                          <a:cs typeface="+mn-cs"/>
                        </a:rPr>
                        <a:t>半导体</a:t>
                      </a:r>
                      <a:endParaRPr lang="en-US" altLang="zh-CN" sz="1800" b="1" kern="1200" dirty="0">
                        <a:solidFill>
                          <a:srgbClr val="1387B7"/>
                        </a:solidFill>
                        <a:latin typeface="微软雅黑" panose="020B0503020204020204" pitchFamily="34" charset="-122"/>
                        <a:ea typeface="微软雅黑" panose="020B0503020204020204" pitchFamily="34" charset="-122"/>
                        <a:cs typeface="+mn-cs"/>
                      </a:endParaRPr>
                    </a:p>
                    <a:p>
                      <a:pPr marL="0" algn="ctr" defTabSz="914400" rtl="0" eaLnBrk="1" latinLnBrk="0" hangingPunct="1"/>
                      <a:r>
                        <a:rPr lang="zh-CN" altLang="en-US" sz="1800" b="1" kern="1200" dirty="0">
                          <a:solidFill>
                            <a:srgbClr val="1387B7"/>
                          </a:solidFill>
                          <a:latin typeface="微软雅黑" panose="020B0503020204020204" pitchFamily="34" charset="-122"/>
                          <a:ea typeface="微软雅黑" panose="020B0503020204020204" pitchFamily="34" charset="-122"/>
                          <a:cs typeface="+mn-cs"/>
                        </a:rPr>
                        <a:t>磁盘</a:t>
                      </a:r>
                    </a:p>
                  </a:txBody>
                  <a:tcPr anchor="ctr"/>
                </a:tc>
                <a:tc>
                  <a:txBody>
                    <a:bodyPr/>
                    <a:lstStyle/>
                    <a:p>
                      <a:pPr algn="ctr"/>
                      <a:r>
                        <a:rPr lang="zh-CN" altLang="en-US" b="1" dirty="0">
                          <a:solidFill>
                            <a:srgbClr val="1387B7"/>
                          </a:solidFill>
                          <a:latin typeface="微软雅黑" panose="020B0503020204020204" pitchFamily="34" charset="-122"/>
                          <a:ea typeface="微软雅黑" panose="020B0503020204020204" pitchFamily="34" charset="-122"/>
                        </a:rPr>
                        <a:t>半导体</a:t>
                      </a:r>
                      <a:endParaRPr lang="en-US" altLang="zh-CN" b="1" dirty="0">
                        <a:solidFill>
                          <a:srgbClr val="1387B7"/>
                        </a:solidFill>
                        <a:latin typeface="微软雅黑" panose="020B0503020204020204" pitchFamily="34" charset="-122"/>
                        <a:ea typeface="微软雅黑" panose="020B0503020204020204" pitchFamily="34" charset="-122"/>
                      </a:endParaRPr>
                    </a:p>
                    <a:p>
                      <a:pPr algn="ctr"/>
                      <a:r>
                        <a:rPr lang="zh-CN" altLang="en-US" b="1" dirty="0">
                          <a:solidFill>
                            <a:srgbClr val="1387B7"/>
                          </a:solidFill>
                          <a:latin typeface="微软雅黑" panose="020B0503020204020204" pitchFamily="34" charset="-122"/>
                          <a:ea typeface="微软雅黑" panose="020B0503020204020204" pitchFamily="34" charset="-122"/>
                        </a:rPr>
                        <a:t>磁盘</a:t>
                      </a:r>
                    </a:p>
                  </a:txBody>
                  <a:tcPr anchor="ctr"/>
                </a:tc>
                <a:extLst>
                  <a:ext uri="{0D108BD9-81ED-4DB2-BD59-A6C34878D82A}">
                    <a16:rowId xmlns:a16="http://schemas.microsoft.com/office/drawing/2014/main" val="4153122667"/>
                  </a:ext>
                </a:extLst>
              </a:tr>
              <a:tr h="1347344">
                <a:tc>
                  <a:txBody>
                    <a:bodyPr/>
                    <a:lstStyle/>
                    <a:p>
                      <a:pPr algn="ctr"/>
                      <a:r>
                        <a:rPr lang="zh-CN" altLang="en-US" b="1" dirty="0">
                          <a:solidFill>
                            <a:schemeClr val="tx1"/>
                          </a:solidFill>
                          <a:latin typeface="微软雅黑" panose="020B0503020204020204" pitchFamily="34" charset="-122"/>
                          <a:ea typeface="微软雅黑" panose="020B0503020204020204" pitchFamily="34" charset="-122"/>
                        </a:rPr>
                        <a:t>特征</a:t>
                      </a:r>
                    </a:p>
                  </a:txBody>
                  <a:tcPr anchor="ctr">
                    <a:solidFill>
                      <a:srgbClr val="D1E5DD"/>
                    </a:solidFill>
                  </a:tcPr>
                </a:tc>
                <a:tc>
                  <a:txBody>
                    <a:bodyPr/>
                    <a:lstStyle/>
                    <a:p>
                      <a:pPr algn="ctr"/>
                      <a:r>
                        <a:rPr lang="zh-CN" altLang="en-US" b="0" dirty="0">
                          <a:latin typeface="微软雅黑" panose="020B0503020204020204" pitchFamily="34" charset="-122"/>
                          <a:ea typeface="微软雅黑" panose="020B0503020204020204" pitchFamily="34" charset="-122"/>
                        </a:rPr>
                        <a:t>机器语言</a:t>
                      </a:r>
                      <a:endParaRPr lang="en-US" altLang="zh-CN" b="0" dirty="0">
                        <a:latin typeface="微软雅黑" panose="020B0503020204020204" pitchFamily="34" charset="-122"/>
                        <a:ea typeface="微软雅黑" panose="020B0503020204020204" pitchFamily="34" charset="-122"/>
                      </a:endParaRPr>
                    </a:p>
                    <a:p>
                      <a:pPr algn="ctr"/>
                      <a:r>
                        <a:rPr lang="zh-CN" altLang="en-US" b="0" dirty="0">
                          <a:latin typeface="微软雅黑" panose="020B0503020204020204" pitchFamily="34" charset="-122"/>
                          <a:ea typeface="微软雅黑" panose="020B0503020204020204" pitchFamily="34" charset="-122"/>
                        </a:rPr>
                        <a:t>汇编语言</a:t>
                      </a:r>
                    </a:p>
                  </a:txBody>
                  <a:tcPr anchor="ctr"/>
                </a:tc>
                <a:tc>
                  <a:txBody>
                    <a:bodyPr/>
                    <a:lstStyle/>
                    <a:p>
                      <a:pPr algn="ctr"/>
                      <a:r>
                        <a:rPr lang="zh-CN" altLang="en-US" b="0" dirty="0">
                          <a:latin typeface="微软雅黑" panose="020B0503020204020204" pitchFamily="34" charset="-122"/>
                          <a:ea typeface="微软雅黑" panose="020B0503020204020204" pitchFamily="34" charset="-122"/>
                        </a:rPr>
                        <a:t>算法语言</a:t>
                      </a:r>
                      <a:endParaRPr lang="en-US" altLang="zh-CN" b="0" dirty="0">
                        <a:latin typeface="微软雅黑" panose="020B0503020204020204" pitchFamily="34" charset="-122"/>
                        <a:ea typeface="微软雅黑" panose="020B0503020204020204" pitchFamily="34" charset="-122"/>
                      </a:endParaRPr>
                    </a:p>
                    <a:p>
                      <a:pPr algn="ctr"/>
                      <a:r>
                        <a:rPr lang="en-US" altLang="zh-CN" b="0" dirty="0">
                          <a:latin typeface="微软雅黑" panose="020B0503020204020204" pitchFamily="34" charset="-122"/>
                          <a:ea typeface="微软雅黑" panose="020B0503020204020204" pitchFamily="34" charset="-122"/>
                        </a:rPr>
                        <a:t>FORTRAN</a:t>
                      </a:r>
                      <a:r>
                        <a:rPr lang="zh-CN" altLang="en-US" b="0" dirty="0">
                          <a:latin typeface="微软雅黑" panose="020B0503020204020204" pitchFamily="34" charset="-122"/>
                          <a:ea typeface="微软雅黑" panose="020B0503020204020204" pitchFamily="34" charset="-122"/>
                        </a:rPr>
                        <a:t>、</a:t>
                      </a:r>
                      <a:r>
                        <a:rPr lang="en-US" altLang="zh-CN" b="0" dirty="0">
                          <a:latin typeface="微软雅黑" panose="020B0503020204020204" pitchFamily="34" charset="-122"/>
                          <a:ea typeface="微软雅黑" panose="020B0503020204020204" pitchFamily="34" charset="-122"/>
                        </a:rPr>
                        <a:t>ALGOL-60</a:t>
                      </a:r>
                      <a:r>
                        <a:rPr lang="zh-CN" altLang="en-US" b="0" dirty="0">
                          <a:latin typeface="微软雅黑" panose="020B0503020204020204" pitchFamily="34" charset="-122"/>
                          <a:ea typeface="微软雅黑" panose="020B0503020204020204" pitchFamily="34" charset="-122"/>
                        </a:rPr>
                        <a:t>、</a:t>
                      </a:r>
                      <a:r>
                        <a:rPr lang="en-US" altLang="zh-CN" b="0" dirty="0">
                          <a:latin typeface="微软雅黑" panose="020B0503020204020204" pitchFamily="34" charset="-122"/>
                          <a:ea typeface="微软雅黑" panose="020B0503020204020204" pitchFamily="34" charset="-122"/>
                        </a:rPr>
                        <a:t>COBOL </a:t>
                      </a:r>
                    </a:p>
                    <a:p>
                      <a:pPr algn="ctr"/>
                      <a:r>
                        <a:rPr lang="zh-CN" altLang="en-US" b="0" dirty="0">
                          <a:latin typeface="微软雅黑" panose="020B0503020204020204" pitchFamily="34" charset="-122"/>
                          <a:ea typeface="微软雅黑" panose="020B0503020204020204" pitchFamily="34" charset="-122"/>
                        </a:rPr>
                        <a:t>操作系统</a:t>
                      </a:r>
                    </a:p>
                  </a:txBody>
                  <a:tcPr anchor="ctr"/>
                </a:tc>
                <a:tc>
                  <a:txBody>
                    <a:bodyPr/>
                    <a:lstStyle/>
                    <a:p>
                      <a:pPr algn="ctr"/>
                      <a:r>
                        <a:rPr lang="zh-CN" altLang="en-US" b="0" dirty="0">
                          <a:latin typeface="微软雅黑" panose="020B0503020204020204" pitchFamily="34" charset="-122"/>
                          <a:ea typeface="微软雅黑" panose="020B0503020204020204" pitchFamily="34" charset="-122"/>
                        </a:rPr>
                        <a:t>软件技术、</a:t>
                      </a:r>
                      <a:endParaRPr lang="en-US" altLang="zh-CN" b="0" dirty="0">
                        <a:latin typeface="微软雅黑" panose="020B0503020204020204" pitchFamily="34" charset="-122"/>
                        <a:ea typeface="微软雅黑" panose="020B0503020204020204" pitchFamily="34" charset="-122"/>
                      </a:endParaRPr>
                    </a:p>
                    <a:p>
                      <a:pPr algn="ctr"/>
                      <a:r>
                        <a:rPr lang="zh-CN" altLang="en-US" b="0" dirty="0">
                          <a:latin typeface="微软雅黑" panose="020B0503020204020204" pitchFamily="34" charset="-122"/>
                          <a:ea typeface="微软雅黑" panose="020B0503020204020204" pitchFamily="34" charset="-122"/>
                        </a:rPr>
                        <a:t>外设技术发展迅速</a:t>
                      </a:r>
                      <a:endParaRPr lang="en-US" altLang="zh-CN" b="0" dirty="0">
                        <a:latin typeface="微软雅黑" panose="020B0503020204020204" pitchFamily="34" charset="-122"/>
                        <a:ea typeface="微软雅黑" panose="020B0503020204020204" pitchFamily="34" charset="-122"/>
                      </a:endParaRPr>
                    </a:p>
                    <a:p>
                      <a:pPr algn="ctr"/>
                      <a:r>
                        <a:rPr lang="zh-CN" altLang="en-US" b="0" dirty="0">
                          <a:latin typeface="微软雅黑" panose="020B0503020204020204" pitchFamily="34" charset="-122"/>
                          <a:ea typeface="微软雅黑" panose="020B0503020204020204" pitchFamily="34" charset="-122"/>
                        </a:rPr>
                        <a:t>小型计算机</a:t>
                      </a:r>
                    </a:p>
                  </a:txBody>
                  <a:tcPr anchor="ctr"/>
                </a:tc>
                <a:tc>
                  <a:txBody>
                    <a:bodyPr/>
                    <a:lstStyle/>
                    <a:p>
                      <a:pPr algn="ctr"/>
                      <a:r>
                        <a:rPr lang="zh-CN" altLang="en-US" sz="1800" b="0" kern="1200" dirty="0">
                          <a:solidFill>
                            <a:schemeClr val="dk1"/>
                          </a:solidFill>
                          <a:latin typeface="微软雅黑" panose="020B0503020204020204" pitchFamily="34" charset="-122"/>
                          <a:ea typeface="微软雅黑" panose="020B0503020204020204" pitchFamily="34" charset="-122"/>
                          <a:cs typeface="+mn-cs"/>
                        </a:rPr>
                        <a:t>微型计算机</a:t>
                      </a:r>
                      <a:endParaRPr lang="en-US" altLang="zh-CN" sz="1800" b="0" kern="1200" dirty="0">
                        <a:solidFill>
                          <a:schemeClr val="dk1"/>
                        </a:solidFill>
                        <a:latin typeface="微软雅黑" panose="020B0503020204020204" pitchFamily="34" charset="-122"/>
                        <a:ea typeface="微软雅黑" panose="020B0503020204020204" pitchFamily="34" charset="-122"/>
                        <a:cs typeface="+mn-cs"/>
                      </a:endParaRPr>
                    </a:p>
                    <a:p>
                      <a:pPr algn="ctr"/>
                      <a:r>
                        <a:rPr lang="zh-CN" altLang="en-US" sz="1800" b="0" kern="1200" dirty="0">
                          <a:solidFill>
                            <a:schemeClr val="dk1"/>
                          </a:solidFill>
                          <a:latin typeface="微软雅黑" panose="020B0503020204020204" pitchFamily="34" charset="-122"/>
                          <a:ea typeface="微软雅黑" panose="020B0503020204020204" pitchFamily="34" charset="-122"/>
                          <a:cs typeface="+mn-cs"/>
                        </a:rPr>
                        <a:t>多机处理</a:t>
                      </a:r>
                      <a:r>
                        <a:rPr lang="en-US" altLang="zh-CN" sz="1800" b="0" kern="1200" dirty="0">
                          <a:solidFill>
                            <a:schemeClr val="dk1"/>
                          </a:solidFill>
                          <a:latin typeface="微软雅黑" panose="020B0503020204020204" pitchFamily="34" charset="-122"/>
                          <a:ea typeface="微软雅黑" panose="020B0503020204020204" pitchFamily="34" charset="-122"/>
                          <a:cs typeface="+mn-cs"/>
                        </a:rPr>
                        <a:t>/</a:t>
                      </a:r>
                      <a:r>
                        <a:rPr lang="zh-CN" altLang="en-US" sz="1800" b="0" kern="1200" dirty="0">
                          <a:solidFill>
                            <a:schemeClr val="dk1"/>
                          </a:solidFill>
                          <a:latin typeface="微软雅黑" panose="020B0503020204020204" pitchFamily="34" charset="-122"/>
                          <a:ea typeface="微软雅黑" panose="020B0503020204020204" pitchFamily="34" charset="-122"/>
                          <a:cs typeface="+mn-cs"/>
                        </a:rPr>
                        <a:t>网络化</a:t>
                      </a:r>
                    </a:p>
                  </a:txBody>
                  <a:tcPr anchor="ctr"/>
                </a:tc>
                <a:extLst>
                  <a:ext uri="{0D108BD9-81ED-4DB2-BD59-A6C34878D82A}">
                    <a16:rowId xmlns:a16="http://schemas.microsoft.com/office/drawing/2014/main" val="1708602065"/>
                  </a:ext>
                </a:extLst>
              </a:tr>
              <a:tr h="420325">
                <a:tc>
                  <a:txBody>
                    <a:bodyPr/>
                    <a:lstStyle/>
                    <a:p>
                      <a:pPr algn="ctr"/>
                      <a:r>
                        <a:rPr lang="zh-CN" altLang="en-US" b="1" dirty="0">
                          <a:solidFill>
                            <a:schemeClr val="tx1"/>
                          </a:solidFill>
                          <a:latin typeface="微软雅黑" panose="020B0503020204020204" pitchFamily="34" charset="-122"/>
                          <a:ea typeface="微软雅黑" panose="020B0503020204020204" pitchFamily="34" charset="-122"/>
                        </a:rPr>
                        <a:t>应用范围</a:t>
                      </a:r>
                    </a:p>
                  </a:txBody>
                  <a:tcPr anchor="ctr">
                    <a:solidFill>
                      <a:srgbClr val="E9F3EF"/>
                    </a:solidFill>
                  </a:tcPr>
                </a:tc>
                <a:tc>
                  <a:txBody>
                    <a:bodyPr/>
                    <a:lstStyle/>
                    <a:p>
                      <a:pPr algn="ctr"/>
                      <a:r>
                        <a:rPr lang="zh-CN" altLang="en-US" b="0" dirty="0">
                          <a:latin typeface="微软雅黑" panose="020B0503020204020204" pitchFamily="34" charset="-122"/>
                          <a:ea typeface="微软雅黑" panose="020B0503020204020204" pitchFamily="34" charset="-122"/>
                        </a:rPr>
                        <a:t>科学计算</a:t>
                      </a:r>
                    </a:p>
                  </a:txBody>
                  <a:tcPr/>
                </a:tc>
                <a:tc>
                  <a:txBody>
                    <a:bodyPr/>
                    <a:lstStyle/>
                    <a:p>
                      <a:pPr algn="ctr"/>
                      <a:r>
                        <a:rPr lang="zh-CN" altLang="en-US" b="0" dirty="0">
                          <a:latin typeface="微软雅黑" panose="020B0503020204020204" pitchFamily="34" charset="-122"/>
                          <a:ea typeface="微软雅黑" panose="020B0503020204020204" pitchFamily="34" charset="-122"/>
                        </a:rPr>
                        <a:t>科学计算、数据处理</a:t>
                      </a:r>
                    </a:p>
                  </a:txBody>
                  <a:tcPr/>
                </a:tc>
                <a:tc>
                  <a:txBody>
                    <a:bodyPr/>
                    <a:lstStyle/>
                    <a:p>
                      <a:pPr algn="ctr"/>
                      <a:endParaRPr lang="zh-CN" altLang="en-US" b="0" dirty="0">
                        <a:latin typeface="微软雅黑" panose="020B0503020204020204" pitchFamily="34" charset="-122"/>
                        <a:ea typeface="微软雅黑" panose="020B0503020204020204" pitchFamily="34" charset="-122"/>
                      </a:endParaRPr>
                    </a:p>
                  </a:txBody>
                  <a:tcPr/>
                </a:tc>
                <a:tc>
                  <a:txBody>
                    <a:bodyPr/>
                    <a:lstStyle/>
                    <a:p>
                      <a:endParaRPr lang="zh-CN" altLang="en-US" b="0" dirty="0">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val="1921117867"/>
                  </a:ext>
                </a:extLst>
              </a:tr>
            </a:tbl>
          </a:graphicData>
        </a:graphic>
      </p:graphicFrame>
      <p:sp>
        <p:nvSpPr>
          <p:cNvPr id="5" name="Rectangle 3">
            <a:extLst>
              <a:ext uri="{FF2B5EF4-FFF2-40B4-BE49-F238E27FC236}">
                <a16:creationId xmlns:a16="http://schemas.microsoft.com/office/drawing/2014/main" id="{2DE67215-748A-4F94-B685-675CE5CABEB3}"/>
              </a:ext>
            </a:extLst>
          </p:cNvPr>
          <p:cNvSpPr txBox="1">
            <a:spLocks noChangeArrowheads="1"/>
          </p:cNvSpPr>
          <p:nvPr/>
        </p:nvSpPr>
        <p:spPr>
          <a:xfrm>
            <a:off x="1083499" y="5839326"/>
            <a:ext cx="10515599" cy="617642"/>
          </a:xfrm>
          <a:prstGeom prst="rect">
            <a:avLst/>
          </a:prstGeom>
        </p:spPr>
        <p:txBody>
          <a:bodyPr vert="horz" lIns="91440" tIns="45720" rIns="91440" bIns="45720" rtlCol="0">
            <a:normAutofit/>
          </a:bodyPr>
          <a:lstStyle>
            <a:lvl1pPr marL="342900" indent="-342900" algn="l" defTabSz="914400" rtl="0" eaLnBrk="1" latinLnBrk="0" hangingPunct="1">
              <a:lnSpc>
                <a:spcPct val="120000"/>
              </a:lnSpc>
              <a:spcBef>
                <a:spcPts val="1000"/>
              </a:spcBef>
              <a:buClr>
                <a:srgbClr val="FFC000"/>
              </a:buClr>
              <a:buFont typeface="Wingdings" panose="05000000000000000000" pitchFamily="2" charset="2"/>
              <a:buChar char="n"/>
              <a:defRPr sz="2600" kern="1200">
                <a:solidFill>
                  <a:schemeClr val="tx1"/>
                </a:solidFill>
                <a:latin typeface="微软雅黑" panose="020B0503020204020204" pitchFamily="34" charset="-122"/>
                <a:ea typeface="微软雅黑" panose="020B0503020204020204" pitchFamily="34" charset="-122"/>
                <a:cs typeface="+mn-cs"/>
              </a:defRPr>
            </a:lvl1pPr>
            <a:lvl2pPr marL="812800" indent="-355600" algn="l" defTabSz="914400" rtl="0" eaLnBrk="1" latinLnBrk="0" hangingPunct="1">
              <a:lnSpc>
                <a:spcPct val="120000"/>
              </a:lnSpc>
              <a:spcBef>
                <a:spcPts val="500"/>
              </a:spcBef>
              <a:buClr>
                <a:srgbClr val="FFC000"/>
              </a:buClr>
              <a:buFont typeface="Wingdings" panose="05000000000000000000" pitchFamily="2" charset="2"/>
              <a:buChar char="p"/>
              <a:defRPr sz="2000" kern="1200">
                <a:solidFill>
                  <a:srgbClr val="C00000"/>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20000"/>
              </a:lnSpc>
              <a:spcBef>
                <a:spcPts val="500"/>
              </a:spcBef>
              <a:buClr>
                <a:srgbClr val="FFC000"/>
              </a:buClr>
              <a:buFont typeface="Wingdings" panose="05000000000000000000" pitchFamily="2" charset="2"/>
              <a:buChar char="u"/>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t> </a:t>
            </a:r>
            <a:r>
              <a:rPr lang="zh-CN" altLang="en-US" dirty="0"/>
              <a:t>速度越来越快、 体积越来越小、 成本越来越低、 功耗越来越低</a:t>
            </a:r>
          </a:p>
          <a:p>
            <a:endParaRPr lang="en-US" altLang="zh-CN" dirty="0"/>
          </a:p>
        </p:txBody>
      </p:sp>
    </p:spTree>
    <p:extLst>
      <p:ext uri="{BB962C8B-B14F-4D97-AF65-F5344CB8AC3E}">
        <p14:creationId xmlns:p14="http://schemas.microsoft.com/office/powerpoint/2010/main" val="85662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lstStyle/>
          <a:p>
            <a:r>
              <a:rPr lang="zh-CN" altLang="en-US" dirty="0"/>
              <a:t>计算机发展的规律</a:t>
            </a:r>
          </a:p>
        </p:txBody>
      </p:sp>
      <p:sp>
        <p:nvSpPr>
          <p:cNvPr id="6" name="矩形 5">
            <a:extLst>
              <a:ext uri="{FF2B5EF4-FFF2-40B4-BE49-F238E27FC236}">
                <a16:creationId xmlns:a16="http://schemas.microsoft.com/office/drawing/2014/main" id="{7AD8396B-9EC6-4D3F-95C8-CC168A107FB0}"/>
              </a:ext>
            </a:extLst>
          </p:cNvPr>
          <p:cNvSpPr/>
          <p:nvPr/>
        </p:nvSpPr>
        <p:spPr>
          <a:xfrm>
            <a:off x="3243942" y="1343345"/>
            <a:ext cx="8305800" cy="574496"/>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a:solidFill>
                  <a:schemeClr val="tx1"/>
                </a:solidFill>
                <a:latin typeface="微软雅黑" panose="020B0503020204020204" pitchFamily="34" charset="-122"/>
                <a:ea typeface="微软雅黑" panose="020B0503020204020204" pitchFamily="34" charset="-122"/>
              </a:rPr>
              <a:t>微处理器内晶体管数每十八个月翻一番</a:t>
            </a:r>
          </a:p>
        </p:txBody>
      </p:sp>
      <p:sp>
        <p:nvSpPr>
          <p:cNvPr id="7" name="矩形 6">
            <a:extLst>
              <a:ext uri="{FF2B5EF4-FFF2-40B4-BE49-F238E27FC236}">
                <a16:creationId xmlns:a16="http://schemas.microsoft.com/office/drawing/2014/main" id="{09965032-4182-4B66-ADE5-4AB374718B76}"/>
              </a:ext>
            </a:extLst>
          </p:cNvPr>
          <p:cNvSpPr/>
          <p:nvPr/>
        </p:nvSpPr>
        <p:spPr>
          <a:xfrm>
            <a:off x="3243942" y="2059662"/>
            <a:ext cx="8305800" cy="574496"/>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zh-CN" altLang="en-US" sz="2000" dirty="0">
                <a:solidFill>
                  <a:schemeClr val="tx1"/>
                </a:solidFill>
                <a:latin typeface="微软雅黑" panose="020B0503020204020204" pitchFamily="34" charset="-122"/>
                <a:ea typeface="微软雅黑" panose="020B0503020204020204" pitchFamily="34" charset="-122"/>
              </a:rPr>
              <a:t>如保持计算能力不变，微处理器价格，每</a:t>
            </a:r>
            <a:r>
              <a:rPr lang="en-US" altLang="zh-CN" sz="2000" dirty="0">
                <a:solidFill>
                  <a:schemeClr val="tx1"/>
                </a:solidFill>
                <a:latin typeface="微软雅黑" panose="020B0503020204020204" pitchFamily="34" charset="-122"/>
                <a:ea typeface="微软雅黑" panose="020B0503020204020204" pitchFamily="34" charset="-122"/>
              </a:rPr>
              <a:t>18</a:t>
            </a:r>
            <a:r>
              <a:rPr lang="zh-CN" altLang="en-US" sz="2000" dirty="0">
                <a:solidFill>
                  <a:schemeClr val="tx1"/>
                </a:solidFill>
                <a:latin typeface="微软雅黑" panose="020B0503020204020204" pitchFamily="34" charset="-122"/>
                <a:ea typeface="微软雅黑" panose="020B0503020204020204" pitchFamily="34" charset="-122"/>
              </a:rPr>
              <a:t>个月减少一半</a:t>
            </a:r>
          </a:p>
        </p:txBody>
      </p:sp>
      <p:sp>
        <p:nvSpPr>
          <p:cNvPr id="8" name="矩形 7">
            <a:extLst>
              <a:ext uri="{FF2B5EF4-FFF2-40B4-BE49-F238E27FC236}">
                <a16:creationId xmlns:a16="http://schemas.microsoft.com/office/drawing/2014/main" id="{1999570F-F2DF-44B5-B397-B87736A30EB6}"/>
              </a:ext>
            </a:extLst>
          </p:cNvPr>
          <p:cNvSpPr/>
          <p:nvPr/>
        </p:nvSpPr>
        <p:spPr>
          <a:xfrm>
            <a:off x="3243942" y="2775979"/>
            <a:ext cx="8305800" cy="574496"/>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dirty="0">
                <a:solidFill>
                  <a:schemeClr val="tx1"/>
                </a:solidFill>
                <a:latin typeface="微软雅黑" panose="020B0503020204020204" pitchFamily="34" charset="-122"/>
                <a:ea typeface="微软雅黑" panose="020B0503020204020204" pitchFamily="34" charset="-122"/>
              </a:rPr>
              <a:t>未来</a:t>
            </a:r>
            <a:r>
              <a:rPr lang="en-US" altLang="zh-CN" sz="2000" dirty="0">
                <a:solidFill>
                  <a:schemeClr val="tx1"/>
                </a:solidFill>
                <a:latin typeface="微软雅黑" panose="020B0503020204020204" pitchFamily="34" charset="-122"/>
                <a:ea typeface="微软雅黑" panose="020B0503020204020204" pitchFamily="34" charset="-122"/>
              </a:rPr>
              <a:t>25</a:t>
            </a:r>
            <a:r>
              <a:rPr lang="zh-CN" altLang="en-US" sz="2000" dirty="0">
                <a:solidFill>
                  <a:schemeClr val="tx1"/>
                </a:solidFill>
                <a:latin typeface="微软雅黑" panose="020B0503020204020204" pitchFamily="34" charset="-122"/>
                <a:ea typeface="微软雅黑" panose="020B0503020204020204" pitchFamily="34" charset="-122"/>
              </a:rPr>
              <a:t>年（</a:t>
            </a:r>
            <a:r>
              <a:rPr lang="en-US" altLang="zh-CN" sz="2000" dirty="0">
                <a:solidFill>
                  <a:schemeClr val="tx1"/>
                </a:solidFill>
                <a:latin typeface="微软雅黑" panose="020B0503020204020204" pitchFamily="34" charset="-122"/>
                <a:ea typeface="微软雅黑" panose="020B0503020204020204" pitchFamily="34" charset="-122"/>
              </a:rPr>
              <a:t>1996</a:t>
            </a:r>
            <a:r>
              <a:rPr lang="zh-CN" altLang="en-US" sz="2000" dirty="0">
                <a:solidFill>
                  <a:schemeClr val="tx1"/>
                </a:solidFill>
                <a:latin typeface="微软雅黑" panose="020B0503020204020204" pitchFamily="34" charset="-122"/>
                <a:ea typeface="微软雅黑" panose="020B0503020204020204" pitchFamily="34" charset="-122"/>
              </a:rPr>
              <a:t>年预言），主干网带宽每</a:t>
            </a:r>
            <a:r>
              <a:rPr lang="en-US" altLang="zh-CN" sz="2000" dirty="0">
                <a:solidFill>
                  <a:schemeClr val="tx1"/>
                </a:solidFill>
                <a:latin typeface="微软雅黑" panose="020B0503020204020204" pitchFamily="34" charset="-122"/>
                <a:ea typeface="微软雅黑" panose="020B0503020204020204" pitchFamily="34" charset="-122"/>
              </a:rPr>
              <a:t>6</a:t>
            </a:r>
            <a:r>
              <a:rPr lang="zh-CN" altLang="en-US" sz="2000" dirty="0">
                <a:solidFill>
                  <a:schemeClr val="tx1"/>
                </a:solidFill>
                <a:latin typeface="微软雅黑" panose="020B0503020204020204" pitchFamily="34" charset="-122"/>
                <a:ea typeface="微软雅黑" panose="020B0503020204020204" pitchFamily="34" charset="-122"/>
              </a:rPr>
              <a:t>个月增加一倍</a:t>
            </a:r>
          </a:p>
        </p:txBody>
      </p:sp>
      <p:sp>
        <p:nvSpPr>
          <p:cNvPr id="9" name="矩形 8">
            <a:extLst>
              <a:ext uri="{FF2B5EF4-FFF2-40B4-BE49-F238E27FC236}">
                <a16:creationId xmlns:a16="http://schemas.microsoft.com/office/drawing/2014/main" id="{DC04690B-F575-43BA-9D17-764ED05B34E0}"/>
              </a:ext>
            </a:extLst>
          </p:cNvPr>
          <p:cNvSpPr/>
          <p:nvPr/>
        </p:nvSpPr>
        <p:spPr>
          <a:xfrm>
            <a:off x="3243942" y="4208613"/>
            <a:ext cx="8305800" cy="574496"/>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000" dirty="0">
                <a:solidFill>
                  <a:schemeClr val="tx1"/>
                </a:solidFill>
                <a:latin typeface="微软雅黑" panose="020B0503020204020204" pitchFamily="34" charset="-122"/>
                <a:ea typeface="微软雅黑" panose="020B0503020204020204" pitchFamily="34" charset="-122"/>
              </a:rPr>
              <a:t>DRAM</a:t>
            </a:r>
            <a:r>
              <a:rPr lang="zh-CN" altLang="en-US" sz="2000" dirty="0">
                <a:solidFill>
                  <a:schemeClr val="tx1"/>
                </a:solidFill>
                <a:latin typeface="微软雅黑" panose="020B0503020204020204" pitchFamily="34" charset="-122"/>
                <a:ea typeface="微软雅黑" panose="020B0503020204020204" pitchFamily="34" charset="-122"/>
              </a:rPr>
              <a:t>密度每年增加</a:t>
            </a:r>
            <a:r>
              <a:rPr lang="en-US" altLang="zh-CN" sz="2000" dirty="0">
                <a:solidFill>
                  <a:schemeClr val="tx1"/>
                </a:solidFill>
                <a:latin typeface="微软雅黑" panose="020B0503020204020204" pitchFamily="34" charset="-122"/>
                <a:ea typeface="微软雅黑" panose="020B0503020204020204" pitchFamily="34" charset="-122"/>
              </a:rPr>
              <a:t>60%</a:t>
            </a:r>
            <a:r>
              <a:rPr lang="zh-CN" altLang="en-US" sz="2000" dirty="0">
                <a:solidFill>
                  <a:schemeClr val="tx1"/>
                </a:solidFill>
                <a:latin typeface="微软雅黑" panose="020B0503020204020204" pitchFamily="34" charset="-122"/>
                <a:ea typeface="微软雅黑" panose="020B0503020204020204" pitchFamily="34" charset="-122"/>
              </a:rPr>
              <a:t>，每三年翻四倍</a:t>
            </a:r>
          </a:p>
        </p:txBody>
      </p:sp>
      <p:sp>
        <p:nvSpPr>
          <p:cNvPr id="10" name="矩形 9">
            <a:extLst>
              <a:ext uri="{FF2B5EF4-FFF2-40B4-BE49-F238E27FC236}">
                <a16:creationId xmlns:a16="http://schemas.microsoft.com/office/drawing/2014/main" id="{49ABC0F8-5AFF-4CE9-AE6A-1A04D351CB59}"/>
              </a:ext>
            </a:extLst>
          </p:cNvPr>
          <p:cNvSpPr/>
          <p:nvPr/>
        </p:nvSpPr>
        <p:spPr>
          <a:xfrm>
            <a:off x="3243942" y="3492296"/>
            <a:ext cx="8305800" cy="574496"/>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dirty="0">
                <a:solidFill>
                  <a:schemeClr val="tx1"/>
                </a:solidFill>
                <a:latin typeface="微软雅黑" panose="020B0503020204020204" pitchFamily="34" charset="-122"/>
                <a:ea typeface="微软雅黑" panose="020B0503020204020204" pitchFamily="34" charset="-122"/>
              </a:rPr>
              <a:t>网络价值同网络用户数的平方成正比</a:t>
            </a:r>
          </a:p>
        </p:txBody>
      </p:sp>
      <p:sp>
        <p:nvSpPr>
          <p:cNvPr id="13" name="矩形 12">
            <a:extLst>
              <a:ext uri="{FF2B5EF4-FFF2-40B4-BE49-F238E27FC236}">
                <a16:creationId xmlns:a16="http://schemas.microsoft.com/office/drawing/2014/main" id="{3EB52A3D-ED98-4E87-90D8-77C65C4245A0}"/>
              </a:ext>
            </a:extLst>
          </p:cNvPr>
          <p:cNvSpPr/>
          <p:nvPr/>
        </p:nvSpPr>
        <p:spPr>
          <a:xfrm>
            <a:off x="3243942" y="4924930"/>
            <a:ext cx="8305800" cy="574496"/>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dirty="0">
                <a:solidFill>
                  <a:schemeClr val="tx1"/>
                </a:solidFill>
                <a:latin typeface="微软雅黑" panose="020B0503020204020204" pitchFamily="34" charset="-122"/>
                <a:ea typeface="微软雅黑" panose="020B0503020204020204" pitchFamily="34" charset="-122"/>
              </a:rPr>
              <a:t>硬盘的密度每年增加约一倍</a:t>
            </a:r>
          </a:p>
        </p:txBody>
      </p:sp>
      <p:sp>
        <p:nvSpPr>
          <p:cNvPr id="14" name="矩形 13">
            <a:extLst>
              <a:ext uri="{FF2B5EF4-FFF2-40B4-BE49-F238E27FC236}">
                <a16:creationId xmlns:a16="http://schemas.microsoft.com/office/drawing/2014/main" id="{C43A1777-0864-48CE-904A-39EB815FAF47}"/>
              </a:ext>
            </a:extLst>
          </p:cNvPr>
          <p:cNvSpPr/>
          <p:nvPr/>
        </p:nvSpPr>
        <p:spPr>
          <a:xfrm>
            <a:off x="3243942" y="5641249"/>
            <a:ext cx="8305800" cy="574496"/>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dirty="0">
                <a:solidFill>
                  <a:schemeClr val="tx1"/>
                </a:solidFill>
                <a:latin typeface="微软雅黑" panose="020B0503020204020204" pitchFamily="34" charset="-122"/>
                <a:ea typeface="微软雅黑" panose="020B0503020204020204" pitchFamily="34" charset="-122"/>
              </a:rPr>
              <a:t>从现在起，每</a:t>
            </a:r>
            <a:r>
              <a:rPr lang="en-US" altLang="zh-CN" sz="2000" dirty="0">
                <a:solidFill>
                  <a:schemeClr val="tx1"/>
                </a:solidFill>
                <a:latin typeface="微软雅黑" panose="020B0503020204020204" pitchFamily="34" charset="-122"/>
                <a:ea typeface="微软雅黑" panose="020B0503020204020204" pitchFamily="34" charset="-122"/>
              </a:rPr>
              <a:t>18</a:t>
            </a:r>
            <a:r>
              <a:rPr lang="zh-CN" altLang="en-US" sz="2000" dirty="0">
                <a:solidFill>
                  <a:schemeClr val="tx1"/>
                </a:solidFill>
                <a:latin typeface="微软雅黑" panose="020B0503020204020204" pitchFamily="34" charset="-122"/>
                <a:ea typeface="微软雅黑" panose="020B0503020204020204" pitchFamily="34" charset="-122"/>
              </a:rPr>
              <a:t>个月新增的存储量等于有史以来存储量之和</a:t>
            </a:r>
            <a:r>
              <a:rPr lang="en-US" altLang="zh-CN" sz="2000" dirty="0">
                <a:solidFill>
                  <a:schemeClr val="tx1"/>
                </a:solidFill>
                <a:latin typeface="微软雅黑" panose="020B0503020204020204" pitchFamily="34" charset="-122"/>
                <a:ea typeface="微软雅黑" panose="020B0503020204020204" pitchFamily="34" charset="-122"/>
              </a:rPr>
              <a:t>!</a:t>
            </a:r>
            <a:endParaRPr lang="zh-CN" altLang="en-US" sz="2000" dirty="0">
              <a:solidFill>
                <a:schemeClr val="tx1"/>
              </a:solidFill>
              <a:latin typeface="微软雅黑" panose="020B0503020204020204" pitchFamily="34" charset="-122"/>
              <a:ea typeface="微软雅黑" panose="020B0503020204020204" pitchFamily="34" charset="-122"/>
            </a:endParaRPr>
          </a:p>
        </p:txBody>
      </p:sp>
      <p:sp>
        <p:nvSpPr>
          <p:cNvPr id="15" name="矩形 14">
            <a:extLst>
              <a:ext uri="{FF2B5EF4-FFF2-40B4-BE49-F238E27FC236}">
                <a16:creationId xmlns:a16="http://schemas.microsoft.com/office/drawing/2014/main" id="{8D3C2640-152A-46BD-B335-D653CA45DE12}"/>
              </a:ext>
            </a:extLst>
          </p:cNvPr>
          <p:cNvSpPr/>
          <p:nvPr/>
        </p:nvSpPr>
        <p:spPr>
          <a:xfrm>
            <a:off x="881742" y="1343344"/>
            <a:ext cx="2231570" cy="574496"/>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altLang="zh-CN" sz="2000" b="1" dirty="0">
                <a:solidFill>
                  <a:schemeClr val="accent2">
                    <a:lumMod val="75000"/>
                  </a:schemeClr>
                </a:solidFill>
                <a:latin typeface="微软雅黑" panose="020B0503020204020204" pitchFamily="34" charset="-122"/>
                <a:ea typeface="微软雅黑" panose="020B0503020204020204" pitchFamily="34" charset="-122"/>
              </a:rPr>
              <a:t>Moore</a:t>
            </a:r>
            <a:r>
              <a:rPr lang="zh-CN" altLang="en-US" sz="2000" b="1" dirty="0">
                <a:solidFill>
                  <a:schemeClr val="accent2">
                    <a:lumMod val="75000"/>
                  </a:schemeClr>
                </a:solidFill>
                <a:latin typeface="微软雅黑" panose="020B0503020204020204" pitchFamily="34" charset="-122"/>
                <a:ea typeface="微软雅黑" panose="020B0503020204020204" pitchFamily="34" charset="-122"/>
              </a:rPr>
              <a:t>定律</a:t>
            </a:r>
          </a:p>
        </p:txBody>
      </p:sp>
      <p:sp>
        <p:nvSpPr>
          <p:cNvPr id="16" name="矩形 15">
            <a:extLst>
              <a:ext uri="{FF2B5EF4-FFF2-40B4-BE49-F238E27FC236}">
                <a16:creationId xmlns:a16="http://schemas.microsoft.com/office/drawing/2014/main" id="{78F58D91-6700-446F-9821-9E6C439A25BD}"/>
              </a:ext>
            </a:extLst>
          </p:cNvPr>
          <p:cNvSpPr/>
          <p:nvPr/>
        </p:nvSpPr>
        <p:spPr>
          <a:xfrm>
            <a:off x="881742" y="2059661"/>
            <a:ext cx="2231570" cy="574496"/>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altLang="zh-CN" sz="2000" b="1" dirty="0">
                <a:solidFill>
                  <a:schemeClr val="accent2">
                    <a:lumMod val="75000"/>
                  </a:schemeClr>
                </a:solidFill>
                <a:latin typeface="微软雅黑" panose="020B0503020204020204" pitchFamily="34" charset="-122"/>
                <a:ea typeface="微软雅黑" panose="020B0503020204020204" pitchFamily="34" charset="-122"/>
              </a:rPr>
              <a:t>Bell</a:t>
            </a:r>
            <a:r>
              <a:rPr lang="zh-CN" altLang="en-US" sz="2000" b="1" dirty="0">
                <a:solidFill>
                  <a:schemeClr val="accent2">
                    <a:lumMod val="75000"/>
                  </a:schemeClr>
                </a:solidFill>
                <a:latin typeface="微软雅黑" panose="020B0503020204020204" pitchFamily="34" charset="-122"/>
                <a:ea typeface="微软雅黑" panose="020B0503020204020204" pitchFamily="34" charset="-122"/>
              </a:rPr>
              <a:t>定律</a:t>
            </a:r>
          </a:p>
        </p:txBody>
      </p:sp>
      <p:sp>
        <p:nvSpPr>
          <p:cNvPr id="17" name="矩形 16">
            <a:extLst>
              <a:ext uri="{FF2B5EF4-FFF2-40B4-BE49-F238E27FC236}">
                <a16:creationId xmlns:a16="http://schemas.microsoft.com/office/drawing/2014/main" id="{8F6A345D-3970-496C-973A-B270CF0FB8F5}"/>
              </a:ext>
            </a:extLst>
          </p:cNvPr>
          <p:cNvSpPr/>
          <p:nvPr/>
        </p:nvSpPr>
        <p:spPr>
          <a:xfrm>
            <a:off x="881742" y="2775978"/>
            <a:ext cx="2231570" cy="574496"/>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altLang="zh-CN" sz="2000" b="1" dirty="0">
                <a:solidFill>
                  <a:schemeClr val="accent2">
                    <a:lumMod val="75000"/>
                  </a:schemeClr>
                </a:solidFill>
                <a:latin typeface="微软雅黑" panose="020B0503020204020204" pitchFamily="34" charset="-122"/>
                <a:ea typeface="微软雅黑" panose="020B0503020204020204" pitchFamily="34" charset="-122"/>
              </a:rPr>
              <a:t>Gilder</a:t>
            </a:r>
            <a:r>
              <a:rPr lang="zh-CN" altLang="en-US" sz="2000" b="1" dirty="0">
                <a:solidFill>
                  <a:schemeClr val="accent2">
                    <a:lumMod val="75000"/>
                  </a:schemeClr>
                </a:solidFill>
                <a:latin typeface="微软雅黑" panose="020B0503020204020204" pitchFamily="34" charset="-122"/>
                <a:ea typeface="微软雅黑" panose="020B0503020204020204" pitchFamily="34" charset="-122"/>
              </a:rPr>
              <a:t>定律</a:t>
            </a:r>
          </a:p>
        </p:txBody>
      </p:sp>
      <p:sp>
        <p:nvSpPr>
          <p:cNvPr id="18" name="矩形 17">
            <a:extLst>
              <a:ext uri="{FF2B5EF4-FFF2-40B4-BE49-F238E27FC236}">
                <a16:creationId xmlns:a16="http://schemas.microsoft.com/office/drawing/2014/main" id="{444BD6A0-768C-4CAC-B42B-BE16EC1004BF}"/>
              </a:ext>
            </a:extLst>
          </p:cNvPr>
          <p:cNvSpPr/>
          <p:nvPr/>
        </p:nvSpPr>
        <p:spPr>
          <a:xfrm>
            <a:off x="881742" y="4208612"/>
            <a:ext cx="2231570" cy="574496"/>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altLang="zh-CN" sz="2000" b="1" dirty="0">
                <a:solidFill>
                  <a:schemeClr val="accent2">
                    <a:lumMod val="75000"/>
                  </a:schemeClr>
                </a:solidFill>
                <a:latin typeface="微软雅黑" panose="020B0503020204020204" pitchFamily="34" charset="-122"/>
                <a:ea typeface="微软雅黑" panose="020B0503020204020204" pitchFamily="34" charset="-122"/>
              </a:rPr>
              <a:t>DRAM</a:t>
            </a:r>
            <a:r>
              <a:rPr lang="zh-CN" altLang="en-US" sz="2000" b="1" dirty="0">
                <a:solidFill>
                  <a:schemeClr val="accent2">
                    <a:lumMod val="75000"/>
                  </a:schemeClr>
                </a:solidFill>
                <a:latin typeface="微软雅黑" panose="020B0503020204020204" pitchFamily="34" charset="-122"/>
                <a:ea typeface="微软雅黑" panose="020B0503020204020204" pitchFamily="34" charset="-122"/>
              </a:rPr>
              <a:t>发展</a:t>
            </a:r>
          </a:p>
        </p:txBody>
      </p:sp>
      <p:sp>
        <p:nvSpPr>
          <p:cNvPr id="19" name="矩形 18">
            <a:extLst>
              <a:ext uri="{FF2B5EF4-FFF2-40B4-BE49-F238E27FC236}">
                <a16:creationId xmlns:a16="http://schemas.microsoft.com/office/drawing/2014/main" id="{C2F859A9-D374-45DF-8CBE-8B09DCAF684F}"/>
              </a:ext>
            </a:extLst>
          </p:cNvPr>
          <p:cNvSpPr/>
          <p:nvPr/>
        </p:nvSpPr>
        <p:spPr>
          <a:xfrm>
            <a:off x="881742" y="3492295"/>
            <a:ext cx="2231570" cy="574496"/>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altLang="zh-CN" sz="2000" b="1" dirty="0">
                <a:solidFill>
                  <a:schemeClr val="accent2">
                    <a:lumMod val="75000"/>
                  </a:schemeClr>
                </a:solidFill>
                <a:latin typeface="微软雅黑" panose="020B0503020204020204" pitchFamily="34" charset="-122"/>
                <a:ea typeface="微软雅黑" panose="020B0503020204020204" pitchFamily="34" charset="-122"/>
              </a:rPr>
              <a:t>Metcalfe</a:t>
            </a:r>
            <a:r>
              <a:rPr lang="zh-CN" altLang="en-US" sz="2000" b="1" dirty="0">
                <a:solidFill>
                  <a:schemeClr val="accent2">
                    <a:lumMod val="75000"/>
                  </a:schemeClr>
                </a:solidFill>
                <a:latin typeface="微软雅黑" panose="020B0503020204020204" pitchFamily="34" charset="-122"/>
                <a:ea typeface="微软雅黑" panose="020B0503020204020204" pitchFamily="34" charset="-122"/>
              </a:rPr>
              <a:t>定律 </a:t>
            </a:r>
          </a:p>
        </p:txBody>
      </p:sp>
      <p:sp>
        <p:nvSpPr>
          <p:cNvPr id="20" name="矩形 19">
            <a:extLst>
              <a:ext uri="{FF2B5EF4-FFF2-40B4-BE49-F238E27FC236}">
                <a16:creationId xmlns:a16="http://schemas.microsoft.com/office/drawing/2014/main" id="{E1DDB44C-A2F8-494D-BDFE-48158F2398B5}"/>
              </a:ext>
            </a:extLst>
          </p:cNvPr>
          <p:cNvSpPr/>
          <p:nvPr/>
        </p:nvSpPr>
        <p:spPr>
          <a:xfrm>
            <a:off x="881742" y="4924929"/>
            <a:ext cx="2231570" cy="574496"/>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zh-CN" altLang="en-US" sz="2000" b="1" dirty="0">
                <a:solidFill>
                  <a:schemeClr val="accent2">
                    <a:lumMod val="75000"/>
                  </a:schemeClr>
                </a:solidFill>
                <a:latin typeface="微软雅黑" panose="020B0503020204020204" pitchFamily="34" charset="-122"/>
                <a:ea typeface="微软雅黑" panose="020B0503020204020204" pitchFamily="34" charset="-122"/>
              </a:rPr>
              <a:t>硬盘发展规律</a:t>
            </a:r>
          </a:p>
        </p:txBody>
      </p:sp>
      <p:sp>
        <p:nvSpPr>
          <p:cNvPr id="21" name="矩形 20">
            <a:extLst>
              <a:ext uri="{FF2B5EF4-FFF2-40B4-BE49-F238E27FC236}">
                <a16:creationId xmlns:a16="http://schemas.microsoft.com/office/drawing/2014/main" id="{A45D8388-D4A4-42A8-8390-31202D9A7FEF}"/>
              </a:ext>
            </a:extLst>
          </p:cNvPr>
          <p:cNvSpPr/>
          <p:nvPr/>
        </p:nvSpPr>
        <p:spPr>
          <a:xfrm>
            <a:off x="881742" y="5641248"/>
            <a:ext cx="2231570" cy="574496"/>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zh-CN" altLang="en-US" sz="2000" b="1" dirty="0">
                <a:solidFill>
                  <a:schemeClr val="accent2">
                    <a:lumMod val="75000"/>
                  </a:schemeClr>
                </a:solidFill>
                <a:latin typeface="微软雅黑" panose="020B0503020204020204" pitchFamily="34" charset="-122"/>
                <a:ea typeface="微软雅黑" panose="020B0503020204020204" pitchFamily="34" charset="-122"/>
              </a:rPr>
              <a:t>新摩尔定律</a:t>
            </a:r>
          </a:p>
        </p:txBody>
      </p:sp>
    </p:spTree>
    <p:extLst>
      <p:ext uri="{BB962C8B-B14F-4D97-AF65-F5344CB8AC3E}">
        <p14:creationId xmlns:p14="http://schemas.microsoft.com/office/powerpoint/2010/main" val="1345160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wipe(left)">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left)">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wipe(left)">
                                      <p:cBhvr>
                                        <p:cTn id="27" dur="500"/>
                                        <p:tgtEl>
                                          <p:spTgt spid="1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wipe(left)">
                                      <p:cBhvr>
                                        <p:cTn id="32" dur="500"/>
                                        <p:tgtEl>
                                          <p:spTgt spid="8"/>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wipe(left)">
                                      <p:cBhvr>
                                        <p:cTn id="37" dur="500"/>
                                        <p:tgtEl>
                                          <p:spTgt spid="19"/>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wipe(left)">
                                      <p:cBhvr>
                                        <p:cTn id="42" dur="500"/>
                                        <p:tgtEl>
                                          <p:spTgt spid="10"/>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18"/>
                                        </p:tgtEl>
                                        <p:attrNameLst>
                                          <p:attrName>style.visibility</p:attrName>
                                        </p:attrNameLst>
                                      </p:cBhvr>
                                      <p:to>
                                        <p:strVal val="visible"/>
                                      </p:to>
                                    </p:set>
                                    <p:animEffect transition="in" filter="wipe(left)">
                                      <p:cBhvr>
                                        <p:cTn id="47" dur="500"/>
                                        <p:tgtEl>
                                          <p:spTgt spid="18"/>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9"/>
                                        </p:tgtEl>
                                        <p:attrNameLst>
                                          <p:attrName>style.visibility</p:attrName>
                                        </p:attrNameLst>
                                      </p:cBhvr>
                                      <p:to>
                                        <p:strVal val="visible"/>
                                      </p:to>
                                    </p:set>
                                    <p:animEffect transition="in" filter="wipe(left)">
                                      <p:cBhvr>
                                        <p:cTn id="52" dur="500"/>
                                        <p:tgtEl>
                                          <p:spTgt spid="9"/>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20"/>
                                        </p:tgtEl>
                                        <p:attrNameLst>
                                          <p:attrName>style.visibility</p:attrName>
                                        </p:attrNameLst>
                                      </p:cBhvr>
                                      <p:to>
                                        <p:strVal val="visible"/>
                                      </p:to>
                                    </p:set>
                                    <p:animEffect transition="in" filter="wipe(left)">
                                      <p:cBhvr>
                                        <p:cTn id="57" dur="500"/>
                                        <p:tgtEl>
                                          <p:spTgt spid="20"/>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13"/>
                                        </p:tgtEl>
                                        <p:attrNameLst>
                                          <p:attrName>style.visibility</p:attrName>
                                        </p:attrNameLst>
                                      </p:cBhvr>
                                      <p:to>
                                        <p:strVal val="visible"/>
                                      </p:to>
                                    </p:set>
                                    <p:animEffect transition="in" filter="wipe(left)">
                                      <p:cBhvr>
                                        <p:cTn id="62" dur="500"/>
                                        <p:tgtEl>
                                          <p:spTgt spid="13"/>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21"/>
                                        </p:tgtEl>
                                        <p:attrNameLst>
                                          <p:attrName>style.visibility</p:attrName>
                                        </p:attrNameLst>
                                      </p:cBhvr>
                                      <p:to>
                                        <p:strVal val="visible"/>
                                      </p:to>
                                    </p:set>
                                    <p:animEffect transition="in" filter="wipe(left)">
                                      <p:cBhvr>
                                        <p:cTn id="67" dur="500"/>
                                        <p:tgtEl>
                                          <p:spTgt spid="21"/>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14"/>
                                        </p:tgtEl>
                                        <p:attrNameLst>
                                          <p:attrName>style.visibility</p:attrName>
                                        </p:attrNameLst>
                                      </p:cBhvr>
                                      <p:to>
                                        <p:strVal val="visible"/>
                                      </p:to>
                                    </p:set>
                                    <p:animEffect transition="in" filter="wipe(left)">
                                      <p:cBhvr>
                                        <p:cTn id="7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3" grpId="0" animBg="1"/>
      <p:bldP spid="14" grpId="0" animBg="1"/>
      <p:bldP spid="15" grpId="0" animBg="1"/>
      <p:bldP spid="16" grpId="0" animBg="1"/>
      <p:bldP spid="17" grpId="0" animBg="1"/>
      <p:bldP spid="18" grpId="0" animBg="1"/>
      <p:bldP spid="19" grpId="0" animBg="1"/>
      <p:bldP spid="20" grpId="0" animBg="1"/>
      <p:bldP spid="21"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02" name="Picture 2" descr="摩尔定律失效了 芯片未来又怎样？"/>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99865" y="1261933"/>
            <a:ext cx="2142064" cy="2503256"/>
          </a:xfrm>
          <a:prstGeom prst="rect">
            <a:avLst/>
          </a:prstGeom>
          <a:noFill/>
          <a:extLst>
            <a:ext uri="{909E8E84-426E-40DD-AFC4-6F175D3DCCD1}">
              <a14:hiddenFill xmlns:a14="http://schemas.microsoft.com/office/drawing/2010/main">
                <a:solidFill>
                  <a:srgbClr val="FFFFFF"/>
                </a:solidFill>
              </a14:hiddenFill>
            </a:ext>
          </a:extLst>
        </p:spPr>
      </p:pic>
      <p:sp>
        <p:nvSpPr>
          <p:cNvPr id="96259" name="Rectangle 2"/>
          <p:cNvSpPr>
            <a:spLocks noGrp="1" noChangeArrowheads="1"/>
          </p:cNvSpPr>
          <p:nvPr>
            <p:ph type="title"/>
          </p:nvPr>
        </p:nvSpPr>
        <p:spPr>
          <a:xfrm>
            <a:off x="487822" y="257614"/>
            <a:ext cx="10515600" cy="617641"/>
          </a:xfrm>
        </p:spPr>
        <p:txBody>
          <a:bodyPr/>
          <a:lstStyle/>
          <a:p>
            <a:pPr eaLnBrk="1" hangingPunct="1"/>
            <a:r>
              <a:rPr lang="en-US" altLang="zh-CN" dirty="0"/>
              <a:t>1965</a:t>
            </a:r>
            <a:r>
              <a:rPr lang="zh-CN" altLang="en-US" dirty="0"/>
              <a:t>年 </a:t>
            </a:r>
            <a:r>
              <a:rPr lang="en-US" altLang="zh-CN" dirty="0"/>
              <a:t>Moore</a:t>
            </a:r>
            <a:r>
              <a:rPr lang="en-US" altLang="zh-CN" dirty="0">
                <a:latin typeface="Arial" charset="0"/>
              </a:rPr>
              <a:t>’</a:t>
            </a:r>
            <a:r>
              <a:rPr lang="en-US" altLang="zh-CN" dirty="0"/>
              <a:t>s Law</a:t>
            </a:r>
          </a:p>
        </p:txBody>
      </p:sp>
      <p:pic>
        <p:nvPicPr>
          <p:cNvPr id="204804" name="Picture 4" descr="50年来芯片晶体管和工作频率的指数式增长(注：纵坐标为对数坐标)"/>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40183" y="1261933"/>
            <a:ext cx="6605405" cy="4896544"/>
          </a:xfrm>
          <a:prstGeom prst="rect">
            <a:avLst/>
          </a:prstGeom>
          <a:noFill/>
          <a:extLst>
            <a:ext uri="{909E8E84-426E-40DD-AFC4-6F175D3DCCD1}">
              <a14:hiddenFill xmlns:a14="http://schemas.microsoft.com/office/drawing/2010/main">
                <a:solidFill>
                  <a:srgbClr val="FFFFFF"/>
                </a:solidFill>
              </a14:hiddenFill>
            </a:ext>
          </a:extLst>
        </p:spPr>
      </p:pic>
      <p:pic>
        <p:nvPicPr>
          <p:cNvPr id="6" name="图片 5"/>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375855" y="4443990"/>
            <a:ext cx="1562659" cy="1566499"/>
          </a:xfrm>
          <a:prstGeom prst="rect">
            <a:avLst/>
          </a:prstGeom>
        </p:spPr>
      </p:pic>
    </p:spTree>
    <p:extLst>
      <p:ext uri="{BB962C8B-B14F-4D97-AF65-F5344CB8AC3E}">
        <p14:creationId xmlns:p14="http://schemas.microsoft.com/office/powerpoint/2010/main" val="3733468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lstStyle/>
          <a:p>
            <a:r>
              <a:rPr lang="zh-CN" altLang="en-US" dirty="0"/>
              <a:t>计算设备体积随着半导体工业发展呈指数式缩小</a:t>
            </a:r>
          </a:p>
        </p:txBody>
      </p:sp>
      <p:sp>
        <p:nvSpPr>
          <p:cNvPr id="4" name="灯片编号占位符 3"/>
          <p:cNvSpPr>
            <a:spLocks noGrp="1"/>
          </p:cNvSpPr>
          <p:nvPr>
            <p:ph type="sldNum" sz="quarter" idx="4294967295"/>
          </p:nvPr>
        </p:nvSpPr>
        <p:spPr/>
        <p:txBody>
          <a:bodyPr/>
          <a:lstStyle/>
          <a:p>
            <a:pPr algn="r" fontAlgn="base">
              <a:spcBef>
                <a:spcPct val="0"/>
              </a:spcBef>
              <a:spcAft>
                <a:spcPct val="0"/>
              </a:spcAft>
              <a:defRPr/>
            </a:pPr>
            <a:r>
              <a:rPr lang="en-US" altLang="zh-CN" sz="1400" i="1">
                <a:solidFill>
                  <a:srgbClr val="0D7157"/>
                </a:solidFill>
                <a:latin typeface="Arial" pitchFamily="34" charset="0"/>
                <a:ea typeface="华文细黑" pitchFamily="2" charset="-122"/>
              </a:rPr>
              <a:t> -</a:t>
            </a:r>
            <a:fld id="{01D71506-0713-46DD-9483-17E15EDE737E}" type="slidenum">
              <a:rPr lang="en-US" altLang="zh-CN" sz="1400" i="1">
                <a:solidFill>
                  <a:srgbClr val="0D7157"/>
                </a:solidFill>
                <a:latin typeface="Arial" pitchFamily="34" charset="0"/>
                <a:ea typeface="华文细黑" pitchFamily="2" charset="-122"/>
              </a:rPr>
              <a:pPr algn="r" fontAlgn="base">
                <a:spcBef>
                  <a:spcPct val="0"/>
                </a:spcBef>
                <a:spcAft>
                  <a:spcPct val="0"/>
                </a:spcAft>
                <a:defRPr/>
              </a:pPr>
              <a:t>78</a:t>
            </a:fld>
            <a:r>
              <a:rPr lang="en-US" altLang="zh-CN" sz="1400" i="1">
                <a:solidFill>
                  <a:srgbClr val="0D7157"/>
                </a:solidFill>
                <a:latin typeface="Arial" pitchFamily="34" charset="0"/>
                <a:ea typeface="华文细黑" pitchFamily="2" charset="-122"/>
              </a:rPr>
              <a:t>- </a:t>
            </a:r>
            <a:endParaRPr lang="en-US" altLang="zh-CN" sz="1400" i="1" dirty="0">
              <a:solidFill>
                <a:srgbClr val="0D7157"/>
              </a:solidFill>
              <a:latin typeface="Arial" pitchFamily="34" charset="0"/>
              <a:ea typeface="华文细黑" pitchFamily="2" charset="-122"/>
            </a:endParaRPr>
          </a:p>
        </p:txBody>
      </p:sp>
      <p:pic>
        <p:nvPicPr>
          <p:cNvPr id="2058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22550" y="1201215"/>
            <a:ext cx="5810250" cy="5057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1067517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lstStyle/>
          <a:p>
            <a:r>
              <a:rPr lang="zh-CN" altLang="en-US" dirty="0"/>
              <a:t>我国计算机技术的发展</a:t>
            </a:r>
          </a:p>
        </p:txBody>
      </p:sp>
      <p:sp>
        <p:nvSpPr>
          <p:cNvPr id="3" name="内容占位符 2"/>
          <p:cNvSpPr>
            <a:spLocks noGrp="1"/>
          </p:cNvSpPr>
          <p:nvPr>
            <p:ph idx="1"/>
          </p:nvPr>
        </p:nvSpPr>
        <p:spPr>
          <a:xfrm>
            <a:off x="487822" y="942764"/>
            <a:ext cx="10764378" cy="5637024"/>
          </a:xfrm>
        </p:spPr>
        <p:txBody>
          <a:bodyPr>
            <a:normAutofit/>
          </a:bodyPr>
          <a:lstStyle/>
          <a:p>
            <a:pPr algn="just">
              <a:lnSpc>
                <a:spcPct val="150000"/>
              </a:lnSpc>
            </a:pPr>
            <a:r>
              <a:rPr lang="en-US" altLang="zh-CN" sz="2400" dirty="0"/>
              <a:t>1953</a:t>
            </a:r>
            <a:r>
              <a:rPr lang="zh-CN" altLang="en-US" sz="2400" dirty="0"/>
              <a:t>年开始，</a:t>
            </a:r>
            <a:r>
              <a:rPr lang="en-US" altLang="zh-CN" sz="2400" dirty="0"/>
              <a:t>1958</a:t>
            </a:r>
            <a:r>
              <a:rPr lang="zh-CN" altLang="en-US" sz="2400" dirty="0"/>
              <a:t>年研究出第一台计算机</a:t>
            </a:r>
            <a:r>
              <a:rPr lang="en-US" altLang="zh-CN" sz="2400" dirty="0"/>
              <a:t>103</a:t>
            </a:r>
            <a:r>
              <a:rPr lang="zh-CN" altLang="en-US" sz="2400" dirty="0"/>
              <a:t>型通用计算机。</a:t>
            </a:r>
          </a:p>
          <a:p>
            <a:pPr algn="just">
              <a:lnSpc>
                <a:spcPct val="150000"/>
              </a:lnSpc>
            </a:pPr>
            <a:r>
              <a:rPr lang="en-US" altLang="zh-CN" sz="2400" dirty="0"/>
              <a:t>50</a:t>
            </a:r>
            <a:r>
              <a:rPr lang="zh-CN" altLang="en-US" sz="2400" dirty="0"/>
              <a:t>年来相继研究出了第二代，第三代计算机。</a:t>
            </a:r>
          </a:p>
          <a:p>
            <a:pPr algn="just">
              <a:lnSpc>
                <a:spcPct val="150000"/>
              </a:lnSpc>
            </a:pPr>
            <a:r>
              <a:rPr lang="en-US" altLang="zh-CN" sz="2400" dirty="0"/>
              <a:t>80</a:t>
            </a:r>
            <a:r>
              <a:rPr lang="zh-CN" altLang="en-US" sz="2400" dirty="0"/>
              <a:t>年代研究出了每秒１亿次的巨型机，银河</a:t>
            </a:r>
            <a:r>
              <a:rPr lang="en-US" altLang="zh-CN" sz="2400" dirty="0"/>
              <a:t>I,II,</a:t>
            </a:r>
            <a:r>
              <a:rPr lang="zh-CN" altLang="en-US" sz="2400" dirty="0"/>
              <a:t>其他如曙光天演</a:t>
            </a:r>
            <a:endParaRPr lang="en-US" altLang="zh-CN" sz="2400" dirty="0"/>
          </a:p>
          <a:p>
            <a:pPr algn="just">
              <a:lnSpc>
                <a:spcPct val="150000"/>
              </a:lnSpc>
            </a:pPr>
            <a:r>
              <a:rPr lang="en-US" altLang="zh-CN" sz="2400" dirty="0"/>
              <a:t>1985</a:t>
            </a:r>
            <a:r>
              <a:rPr lang="zh-CN" altLang="en-US" sz="2400" dirty="0"/>
              <a:t>年</a:t>
            </a:r>
            <a:r>
              <a:rPr lang="en-US" altLang="zh-CN" sz="2400" dirty="0"/>
              <a:t>6</a:t>
            </a:r>
            <a:r>
              <a:rPr lang="zh-CN" altLang="en-US" sz="2400" dirty="0"/>
              <a:t>月，中国第一台自行研制的微机长城</a:t>
            </a:r>
            <a:r>
              <a:rPr lang="en-US" altLang="zh-CN" sz="2400" dirty="0"/>
              <a:t>0520</a:t>
            </a:r>
            <a:r>
              <a:rPr lang="zh-CN" altLang="en-US" sz="2400" dirty="0"/>
              <a:t>研制成功</a:t>
            </a:r>
            <a:endParaRPr lang="en-US" altLang="zh-CN" sz="2400" dirty="0"/>
          </a:p>
          <a:p>
            <a:pPr lvl="1" algn="just">
              <a:lnSpc>
                <a:spcPct val="150000"/>
              </a:lnSpc>
            </a:pPr>
            <a:r>
              <a:rPr lang="zh-CN" altLang="en-US" dirty="0"/>
              <a:t>广告词：</a:t>
            </a:r>
            <a:r>
              <a:rPr lang="zh-CN" altLang="en-US" dirty="0">
                <a:latin typeface="宋体" pitchFamily="2" charset="-122"/>
              </a:rPr>
              <a:t>“</a:t>
            </a:r>
            <a:r>
              <a:rPr lang="zh-CN" altLang="en-US" dirty="0"/>
              <a:t>一台我们自己制造的能够处理中文的电脑</a:t>
            </a:r>
            <a:r>
              <a:rPr lang="zh-CN" altLang="en-US" dirty="0">
                <a:latin typeface="宋体" pitchFamily="2" charset="-122"/>
              </a:rPr>
              <a:t>”</a:t>
            </a:r>
            <a:r>
              <a:rPr lang="zh-CN" altLang="en-US" dirty="0"/>
              <a:t> </a:t>
            </a:r>
          </a:p>
          <a:p>
            <a:pPr algn="just">
              <a:lnSpc>
                <a:spcPct val="150000"/>
              </a:lnSpc>
            </a:pPr>
            <a:r>
              <a:rPr lang="zh-CN" altLang="en-US" sz="2400" dirty="0"/>
              <a:t>高性能计算，并行计算上已紧跟国际先进水平，但计算机的核心部件</a:t>
            </a:r>
            <a:r>
              <a:rPr lang="en-US" altLang="zh-CN" sz="2400" dirty="0"/>
              <a:t>CPU</a:t>
            </a:r>
            <a:r>
              <a:rPr lang="zh-CN" altLang="en-US" sz="2400" dirty="0"/>
              <a:t>技术还远远落后。</a:t>
            </a:r>
          </a:p>
          <a:p>
            <a:pPr algn="just">
              <a:lnSpc>
                <a:spcPct val="150000"/>
              </a:lnSpc>
            </a:pPr>
            <a:r>
              <a:rPr lang="zh-CN" altLang="en-US" sz="2400" dirty="0"/>
              <a:t>中科院研究开发的龙芯／</a:t>
            </a:r>
            <a:r>
              <a:rPr lang="en-US" altLang="zh-CN" sz="2400" dirty="0"/>
              <a:t>GODSON</a:t>
            </a:r>
          </a:p>
          <a:p>
            <a:pPr algn="just"/>
            <a:endParaRPr lang="zh-CN" altLang="en-US" dirty="0"/>
          </a:p>
        </p:txBody>
      </p:sp>
    </p:spTree>
    <p:extLst>
      <p:ext uri="{BB962C8B-B14F-4D97-AF65-F5344CB8AC3E}">
        <p14:creationId xmlns:p14="http://schemas.microsoft.com/office/powerpoint/2010/main" val="31926757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80A060-6D73-47EA-BC51-50E0DD8F681A}"/>
              </a:ext>
            </a:extLst>
          </p:cNvPr>
          <p:cNvSpPr>
            <a:spLocks noGrp="1"/>
          </p:cNvSpPr>
          <p:nvPr>
            <p:ph type="title"/>
          </p:nvPr>
        </p:nvSpPr>
        <p:spPr>
          <a:xfrm>
            <a:off x="487822" y="257614"/>
            <a:ext cx="10515600" cy="617641"/>
          </a:xfrm>
        </p:spPr>
        <p:txBody>
          <a:bodyPr/>
          <a:lstStyle/>
          <a:p>
            <a:r>
              <a:rPr lang="zh-CN" altLang="en-US" dirty="0"/>
              <a:t>达芬奇机械式计算机</a:t>
            </a:r>
          </a:p>
        </p:txBody>
      </p:sp>
      <p:sp>
        <p:nvSpPr>
          <p:cNvPr id="6" name="Rectangle 3">
            <a:extLst>
              <a:ext uri="{FF2B5EF4-FFF2-40B4-BE49-F238E27FC236}">
                <a16:creationId xmlns:a16="http://schemas.microsoft.com/office/drawing/2014/main" id="{A1B3AD97-2EAC-49B1-A07A-65E577F75E3B}"/>
              </a:ext>
            </a:extLst>
          </p:cNvPr>
          <p:cNvSpPr txBox="1">
            <a:spLocks noChangeArrowheads="1"/>
          </p:cNvSpPr>
          <p:nvPr/>
        </p:nvSpPr>
        <p:spPr>
          <a:xfrm>
            <a:off x="7318298" y="2360087"/>
            <a:ext cx="3924300" cy="401838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0000"/>
              </a:lnSpc>
            </a:pPr>
            <a:endParaRPr lang="zh-CN" altLang="en-US" sz="2600" dirty="0"/>
          </a:p>
        </p:txBody>
      </p:sp>
      <p:sp>
        <p:nvSpPr>
          <p:cNvPr id="8" name="内容占位符 2">
            <a:extLst>
              <a:ext uri="{FF2B5EF4-FFF2-40B4-BE49-F238E27FC236}">
                <a16:creationId xmlns:a16="http://schemas.microsoft.com/office/drawing/2014/main" id="{D23EA13F-E9DD-4164-912B-564056219CAA}"/>
              </a:ext>
            </a:extLst>
          </p:cNvPr>
          <p:cNvSpPr txBox="1">
            <a:spLocks/>
          </p:cNvSpPr>
          <p:nvPr/>
        </p:nvSpPr>
        <p:spPr>
          <a:xfrm>
            <a:off x="5134282" y="4672156"/>
            <a:ext cx="7235078" cy="1313246"/>
          </a:xfrm>
          <a:prstGeom prst="rect">
            <a:avLst/>
          </a:prstGeom>
        </p:spPr>
        <p:txBody>
          <a:bodyPr vert="horz" lIns="91440" tIns="45720" rIns="91440" bIns="45720" rtlCol="0">
            <a:normAutofit/>
          </a:bodyPr>
          <a:lstStyle>
            <a:lvl1pPr marL="342900" indent="-342900" algn="l" defTabSz="914400" rtl="0" eaLnBrk="1" latinLnBrk="0" hangingPunct="1">
              <a:lnSpc>
                <a:spcPct val="120000"/>
              </a:lnSpc>
              <a:spcBef>
                <a:spcPts val="1000"/>
              </a:spcBef>
              <a:buClr>
                <a:srgbClr val="FFC000"/>
              </a:buClr>
              <a:buFont typeface="Wingdings" panose="05000000000000000000" pitchFamily="2" charset="2"/>
              <a:buChar char="n"/>
              <a:defRPr sz="2600" kern="1200">
                <a:solidFill>
                  <a:schemeClr val="tx1"/>
                </a:solidFill>
                <a:latin typeface="微软雅黑" panose="020B0503020204020204" pitchFamily="34" charset="-122"/>
                <a:ea typeface="微软雅黑" panose="020B0503020204020204" pitchFamily="34" charset="-122"/>
                <a:cs typeface="+mn-cs"/>
              </a:defRPr>
            </a:lvl1pPr>
            <a:lvl2pPr marL="812800" indent="-355600" algn="l" defTabSz="914400" rtl="0" eaLnBrk="1" latinLnBrk="0" hangingPunct="1">
              <a:lnSpc>
                <a:spcPct val="120000"/>
              </a:lnSpc>
              <a:spcBef>
                <a:spcPts val="500"/>
              </a:spcBef>
              <a:buClr>
                <a:srgbClr val="FFC000"/>
              </a:buClr>
              <a:buFont typeface="Wingdings" panose="05000000000000000000" pitchFamily="2" charset="2"/>
              <a:buChar char="p"/>
              <a:defRPr sz="2000" kern="1200">
                <a:solidFill>
                  <a:srgbClr val="C00000"/>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20000"/>
              </a:lnSpc>
              <a:spcBef>
                <a:spcPts val="500"/>
              </a:spcBef>
              <a:buClr>
                <a:srgbClr val="FFC000"/>
              </a:buClr>
              <a:buFont typeface="Wingdings" panose="05000000000000000000" pitchFamily="2" charset="2"/>
              <a:buChar char="u"/>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400" dirty="0"/>
              <a:t>1500</a:t>
            </a:r>
            <a:r>
              <a:rPr lang="zh-CN" altLang="en-US" sz="2400" dirty="0"/>
              <a:t>年达芬奇手稿关于机械式计算工具的描述</a:t>
            </a:r>
          </a:p>
          <a:p>
            <a:r>
              <a:rPr lang="zh-CN" altLang="en-US" sz="2400" dirty="0"/>
              <a:t>后人根据达芬奇手稿仿制的机械式计算机</a:t>
            </a: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59244" y="1455743"/>
            <a:ext cx="1635891" cy="1961347"/>
          </a:xfrm>
          <a:prstGeom prst="rect">
            <a:avLst/>
          </a:prstGeom>
        </p:spPr>
      </p:pic>
      <p:pic>
        <p:nvPicPr>
          <p:cNvPr id="9" name="图片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3215" y="1455743"/>
            <a:ext cx="1590423" cy="1942732"/>
          </a:xfrm>
          <a:prstGeom prst="rect">
            <a:avLst/>
          </a:prstGeom>
        </p:spPr>
      </p:pic>
      <p:pic>
        <p:nvPicPr>
          <p:cNvPr id="10" name="图片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62580" y="1458629"/>
            <a:ext cx="4514850" cy="2105025"/>
          </a:xfrm>
          <a:prstGeom prst="rect">
            <a:avLst/>
          </a:prstGeom>
        </p:spPr>
      </p:pic>
      <p:pic>
        <p:nvPicPr>
          <p:cNvPr id="12" name="图片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3515" y="3893903"/>
            <a:ext cx="4403155" cy="2091499"/>
          </a:xfrm>
          <a:prstGeom prst="rect">
            <a:avLst/>
          </a:prstGeom>
        </p:spPr>
      </p:pic>
    </p:spTree>
    <p:extLst>
      <p:ext uri="{BB962C8B-B14F-4D97-AF65-F5344CB8AC3E}">
        <p14:creationId xmlns:p14="http://schemas.microsoft.com/office/powerpoint/2010/main" val="364707578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a:extLst>
              <a:ext uri="{FF2B5EF4-FFF2-40B4-BE49-F238E27FC236}">
                <a16:creationId xmlns:a16="http://schemas.microsoft.com/office/drawing/2014/main" id="{82AD8D35-5C06-468E-8B6F-2E16553B2E78}"/>
              </a:ext>
            </a:extLst>
          </p:cNvPr>
          <p:cNvPicPr>
            <a:picLocks noGrp="1" noChangeAspect="1"/>
          </p:cNvPicPr>
          <p:nvPr>
            <p:ph idx="1"/>
          </p:nvPr>
        </p:nvPicPr>
        <p:blipFill>
          <a:blip r:embed="rId2"/>
          <a:stretch>
            <a:fillRect/>
          </a:stretch>
        </p:blipFill>
        <p:spPr>
          <a:xfrm>
            <a:off x="487822" y="1247362"/>
            <a:ext cx="7065917" cy="4712912"/>
          </a:xfrm>
        </p:spPr>
      </p:pic>
      <p:sp>
        <p:nvSpPr>
          <p:cNvPr id="3" name="标题 2">
            <a:extLst>
              <a:ext uri="{FF2B5EF4-FFF2-40B4-BE49-F238E27FC236}">
                <a16:creationId xmlns:a16="http://schemas.microsoft.com/office/drawing/2014/main" id="{62AB2E58-723C-47B7-8D78-D074108F4F3E}"/>
              </a:ext>
            </a:extLst>
          </p:cNvPr>
          <p:cNvSpPr>
            <a:spLocks noGrp="1"/>
          </p:cNvSpPr>
          <p:nvPr>
            <p:ph type="title"/>
          </p:nvPr>
        </p:nvSpPr>
        <p:spPr/>
        <p:txBody>
          <a:bodyPr/>
          <a:lstStyle/>
          <a:p>
            <a:r>
              <a:rPr lang="zh-CN" altLang="en-US" dirty="0"/>
              <a:t>陈列</a:t>
            </a:r>
            <a:r>
              <a:rPr lang="zh-CN" altLang="en-US"/>
              <a:t>在山东曲阜师范大学的</a:t>
            </a:r>
            <a:r>
              <a:rPr lang="en-US" altLang="zh-CN" dirty="0"/>
              <a:t>103</a:t>
            </a:r>
            <a:r>
              <a:rPr lang="zh-CN" altLang="en-US" dirty="0"/>
              <a:t>计算机</a:t>
            </a:r>
          </a:p>
        </p:txBody>
      </p:sp>
      <p:pic>
        <p:nvPicPr>
          <p:cNvPr id="6" name="图片 5">
            <a:extLst>
              <a:ext uri="{FF2B5EF4-FFF2-40B4-BE49-F238E27FC236}">
                <a16:creationId xmlns:a16="http://schemas.microsoft.com/office/drawing/2014/main" id="{5D156638-5888-45D1-9C5C-76DD77802FE9}"/>
              </a:ext>
            </a:extLst>
          </p:cNvPr>
          <p:cNvPicPr>
            <a:picLocks noChangeAspect="1"/>
          </p:cNvPicPr>
          <p:nvPr/>
        </p:nvPicPr>
        <p:blipFill>
          <a:blip r:embed="rId3"/>
          <a:stretch>
            <a:fillRect/>
          </a:stretch>
        </p:blipFill>
        <p:spPr>
          <a:xfrm>
            <a:off x="7844149" y="2441863"/>
            <a:ext cx="3860029" cy="2164884"/>
          </a:xfrm>
          <a:prstGeom prst="rect">
            <a:avLst/>
          </a:prstGeom>
        </p:spPr>
      </p:pic>
      <p:sp>
        <p:nvSpPr>
          <p:cNvPr id="7" name="矩形 6">
            <a:extLst>
              <a:ext uri="{FF2B5EF4-FFF2-40B4-BE49-F238E27FC236}">
                <a16:creationId xmlns:a16="http://schemas.microsoft.com/office/drawing/2014/main" id="{67480B3F-3B6F-4749-8259-C1A002B9A95B}"/>
              </a:ext>
            </a:extLst>
          </p:cNvPr>
          <p:cNvSpPr/>
          <p:nvPr/>
        </p:nvSpPr>
        <p:spPr>
          <a:xfrm>
            <a:off x="7705363" y="4670369"/>
            <a:ext cx="4231533" cy="1289905"/>
          </a:xfrm>
          <a:prstGeom prst="rect">
            <a:avLst/>
          </a:prstGeom>
        </p:spPr>
        <p:txBody>
          <a:bodyPr wrap="square">
            <a:spAutoFit/>
          </a:bodyPr>
          <a:lstStyle/>
          <a:p>
            <a:pPr>
              <a:lnSpc>
                <a:spcPct val="150000"/>
              </a:lnSpc>
            </a:pPr>
            <a:r>
              <a:rPr lang="zh-CN" altLang="en-US" dirty="0">
                <a:solidFill>
                  <a:srgbClr val="18978B"/>
                </a:solidFill>
                <a:latin typeface="微软雅黑" panose="020B0503020204020204" pitchFamily="34" charset="-122"/>
                <a:ea typeface="微软雅黑" panose="020B0503020204020204" pitchFamily="34" charset="-122"/>
              </a:rPr>
              <a:t>使用现代技术复现中国第一台通用电子数字计算机</a:t>
            </a:r>
            <a:r>
              <a:rPr lang="en-US" altLang="zh-CN" dirty="0">
                <a:solidFill>
                  <a:srgbClr val="18978B"/>
                </a:solidFill>
                <a:latin typeface="微软雅黑" panose="020B0503020204020204" pitchFamily="34" charset="-122"/>
                <a:ea typeface="微软雅黑" panose="020B0503020204020204" pitchFamily="34" charset="-122"/>
              </a:rPr>
              <a:t>——“103”</a:t>
            </a:r>
            <a:r>
              <a:rPr lang="zh-CN" altLang="en-US" dirty="0">
                <a:solidFill>
                  <a:srgbClr val="18978B"/>
                </a:solidFill>
                <a:latin typeface="微软雅黑" panose="020B0503020204020204" pitchFamily="34" charset="-122"/>
                <a:ea typeface="微软雅黑" panose="020B0503020204020204" pitchFamily="34" charset="-122"/>
              </a:rPr>
              <a:t>计算机</a:t>
            </a:r>
            <a:br>
              <a:rPr lang="zh-CN" altLang="en-US" dirty="0">
                <a:latin typeface="微软雅黑" panose="020B0503020204020204" pitchFamily="34" charset="-122"/>
                <a:ea typeface="微软雅黑" panose="020B0503020204020204" pitchFamily="34" charset="-122"/>
              </a:rPr>
            </a:br>
            <a:r>
              <a:rPr lang="zh-CN" altLang="en-US" dirty="0">
                <a:solidFill>
                  <a:srgbClr val="333333"/>
                </a:solidFill>
                <a:latin typeface="微软雅黑" panose="020B0503020204020204" pitchFamily="34" charset="-122"/>
                <a:ea typeface="微软雅黑" panose="020B0503020204020204" pitchFamily="34" charset="-122"/>
              </a:rPr>
              <a:t>徐泽凡，中国科学院大学</a:t>
            </a:r>
            <a:r>
              <a:rPr lang="en-US" altLang="zh-CN" dirty="0">
                <a:solidFill>
                  <a:srgbClr val="333333"/>
                </a:solidFill>
                <a:latin typeface="微软雅黑" panose="020B0503020204020204" pitchFamily="34" charset="-122"/>
                <a:ea typeface="微软雅黑" panose="020B0503020204020204" pitchFamily="34" charset="-122"/>
              </a:rPr>
              <a:t>2018</a:t>
            </a:r>
            <a:r>
              <a:rPr lang="zh-CN" altLang="en-US" dirty="0">
                <a:solidFill>
                  <a:srgbClr val="333333"/>
                </a:solidFill>
                <a:latin typeface="微软雅黑" panose="020B0503020204020204" pitchFamily="34" charset="-122"/>
                <a:ea typeface="微软雅黑" panose="020B0503020204020204" pitchFamily="34" charset="-122"/>
              </a:rPr>
              <a:t>级本科生</a:t>
            </a: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64991516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lstStyle/>
          <a:p>
            <a:r>
              <a:rPr lang="zh-CN" altLang="en-US" dirty="0"/>
              <a:t>国产芯片现状</a:t>
            </a:r>
          </a:p>
        </p:txBody>
      </p:sp>
      <p:sp>
        <p:nvSpPr>
          <p:cNvPr id="3" name="内容占位符 2"/>
          <p:cNvSpPr>
            <a:spLocks noGrp="1"/>
          </p:cNvSpPr>
          <p:nvPr>
            <p:ph idx="1"/>
          </p:nvPr>
        </p:nvSpPr>
        <p:spPr/>
        <p:txBody>
          <a:bodyPr>
            <a:normAutofit fontScale="92500" lnSpcReduction="10000"/>
          </a:bodyPr>
          <a:lstStyle/>
          <a:p>
            <a:r>
              <a:rPr lang="en-US" altLang="zh-CN" b="1" dirty="0"/>
              <a:t>MIPS</a:t>
            </a:r>
            <a:r>
              <a:rPr lang="zh-CN" altLang="en-US" b="1" dirty="0"/>
              <a:t>阵营</a:t>
            </a:r>
            <a:endParaRPr lang="en-US" altLang="zh-CN" b="1" dirty="0"/>
          </a:p>
          <a:p>
            <a:pPr lvl="1"/>
            <a:r>
              <a:rPr lang="zh-CN" altLang="en-US" dirty="0"/>
              <a:t>龙芯</a:t>
            </a:r>
            <a:endParaRPr lang="en-US" altLang="zh-CN" dirty="0"/>
          </a:p>
          <a:p>
            <a:r>
              <a:rPr lang="en-US" altLang="zh-CN" b="1" dirty="0"/>
              <a:t>X86</a:t>
            </a:r>
            <a:r>
              <a:rPr lang="zh-CN" altLang="en-US" b="1" dirty="0"/>
              <a:t>阵营</a:t>
            </a:r>
            <a:endParaRPr lang="en-US" altLang="zh-CN" b="1" dirty="0"/>
          </a:p>
          <a:p>
            <a:pPr lvl="1"/>
            <a:r>
              <a:rPr lang="zh-CN" altLang="en-US" dirty="0"/>
              <a:t>兆芯（</a:t>
            </a:r>
            <a:r>
              <a:rPr lang="en-US" altLang="zh-CN" dirty="0"/>
              <a:t>VIA</a:t>
            </a:r>
            <a:r>
              <a:rPr lang="zh-CN" altLang="en-US" dirty="0"/>
              <a:t>），海光（</a:t>
            </a:r>
            <a:r>
              <a:rPr lang="en-US" altLang="zh-CN" dirty="0"/>
              <a:t>AMD</a:t>
            </a:r>
            <a:r>
              <a:rPr lang="zh-CN" altLang="en-US" dirty="0"/>
              <a:t>）</a:t>
            </a:r>
            <a:endParaRPr lang="en-US" altLang="zh-CN" dirty="0"/>
          </a:p>
          <a:p>
            <a:pPr marL="342900" lvl="1" indent="-342900">
              <a:buFont typeface="Wingdings" pitchFamily="2" charset="2"/>
              <a:buChar char="n"/>
            </a:pPr>
            <a:r>
              <a:rPr lang="zh-CN" altLang="en-US" sz="2400" b="1" dirty="0">
                <a:solidFill>
                  <a:schemeClr val="tx1"/>
                </a:solidFill>
                <a:cs typeface="+mn-cs"/>
              </a:rPr>
              <a:t>自主指令</a:t>
            </a:r>
            <a:endParaRPr lang="en-US" altLang="zh-CN" sz="2400" b="1" dirty="0">
              <a:solidFill>
                <a:schemeClr val="tx1"/>
              </a:solidFill>
              <a:cs typeface="+mn-cs"/>
            </a:endParaRPr>
          </a:p>
          <a:p>
            <a:pPr lvl="1"/>
            <a:r>
              <a:rPr lang="zh-CN" altLang="en-US" dirty="0"/>
              <a:t>申威 </a:t>
            </a:r>
            <a:r>
              <a:rPr lang="en-US" altLang="zh-CN" dirty="0"/>
              <a:t>(Alpha</a:t>
            </a:r>
            <a:r>
              <a:rPr lang="zh-CN" altLang="en-US" dirty="0"/>
              <a:t>指令集扩展</a:t>
            </a:r>
            <a:r>
              <a:rPr lang="en-US" altLang="zh-CN" dirty="0"/>
              <a:t>)</a:t>
            </a:r>
          </a:p>
          <a:p>
            <a:pPr marL="342900" lvl="1" indent="-342900">
              <a:buFont typeface="Wingdings" pitchFamily="2" charset="2"/>
              <a:buChar char="n"/>
            </a:pPr>
            <a:r>
              <a:rPr lang="en-US" altLang="zh-CN" sz="2400" b="1" dirty="0">
                <a:solidFill>
                  <a:schemeClr val="tx1"/>
                </a:solidFill>
              </a:rPr>
              <a:t>ARM</a:t>
            </a:r>
            <a:r>
              <a:rPr lang="zh-CN" altLang="en-US" sz="2400" b="1" dirty="0">
                <a:solidFill>
                  <a:schemeClr val="tx1"/>
                </a:solidFill>
              </a:rPr>
              <a:t>阵营</a:t>
            </a:r>
            <a:endParaRPr lang="en-US" altLang="zh-CN" sz="2400" b="1" dirty="0">
              <a:solidFill>
                <a:schemeClr val="tx1"/>
              </a:solidFill>
            </a:endParaRPr>
          </a:p>
          <a:p>
            <a:pPr lvl="1"/>
            <a:r>
              <a:rPr lang="zh-CN" altLang="en-US" dirty="0"/>
              <a:t>飞腾，海思，展讯，松果</a:t>
            </a:r>
            <a:endParaRPr lang="en-US" altLang="zh-CN" dirty="0"/>
          </a:p>
          <a:p>
            <a:r>
              <a:rPr lang="en-US" altLang="zh-CN" b="1" dirty="0"/>
              <a:t>RISC-V</a:t>
            </a:r>
            <a:r>
              <a:rPr lang="zh-CN" altLang="en-US" b="1" dirty="0"/>
              <a:t>阵营</a:t>
            </a:r>
            <a:endParaRPr lang="en-US" altLang="zh-CN" b="1" dirty="0"/>
          </a:p>
          <a:p>
            <a:pPr lvl="1"/>
            <a:r>
              <a:rPr lang="zh-CN" altLang="en-US" dirty="0"/>
              <a:t>阿里</a:t>
            </a:r>
            <a:r>
              <a:rPr lang="en-US" altLang="zh-CN" dirty="0"/>
              <a:t>-</a:t>
            </a:r>
            <a:r>
              <a:rPr lang="zh-CN" altLang="en-US" dirty="0"/>
              <a:t>平头哥</a:t>
            </a:r>
            <a:endParaRPr lang="en-US" altLang="zh-CN" dirty="0"/>
          </a:p>
          <a:p>
            <a:pPr marL="469900" lvl="1" indent="0">
              <a:buNone/>
            </a:pPr>
            <a:endParaRPr lang="en-US" altLang="zh-CN" dirty="0"/>
          </a:p>
          <a:p>
            <a:pPr marL="469900" lvl="1" indent="0">
              <a:buNone/>
            </a:pPr>
            <a:r>
              <a:rPr lang="zh-CN" altLang="en-US" sz="2400" dirty="0">
                <a:solidFill>
                  <a:schemeClr val="tx1"/>
                </a:solidFill>
              </a:rPr>
              <a:t>主频，微结构上还存在较大性能差异</a:t>
            </a:r>
            <a:endParaRPr lang="en-US" altLang="zh-CN" sz="2400" dirty="0">
              <a:solidFill>
                <a:schemeClr val="tx1"/>
              </a:solidFill>
            </a:endParaRPr>
          </a:p>
          <a:p>
            <a:pPr marL="469900" lvl="1" indent="0">
              <a:buNone/>
            </a:pPr>
            <a:endParaRPr lang="en-US" altLang="zh-CN" dirty="0"/>
          </a:p>
          <a:p>
            <a:pPr marL="469900" lvl="1" indent="0">
              <a:buNone/>
            </a:pPr>
            <a:endParaRPr lang="zh-CN" altLang="en-US" dirty="0"/>
          </a:p>
        </p:txBody>
      </p:sp>
      <p:pic>
        <p:nvPicPr>
          <p:cNvPr id="4" name="图片 3">
            <a:extLst>
              <a:ext uri="{FF2B5EF4-FFF2-40B4-BE49-F238E27FC236}">
                <a16:creationId xmlns:a16="http://schemas.microsoft.com/office/drawing/2014/main" id="{7AE1BF9E-7D1F-4B0D-945C-AF2859657027}"/>
              </a:ext>
            </a:extLst>
          </p:cNvPr>
          <p:cNvPicPr>
            <a:picLocks noChangeAspect="1"/>
          </p:cNvPicPr>
          <p:nvPr/>
        </p:nvPicPr>
        <p:blipFill rotWithShape="1">
          <a:blip r:embed="rId2">
            <a:extLst>
              <a:ext uri="{28A0092B-C50C-407E-A947-70E740481C1C}">
                <a14:useLocalDpi xmlns:a14="http://schemas.microsoft.com/office/drawing/2010/main" val="0"/>
              </a:ext>
            </a:extLst>
          </a:blip>
          <a:srcRect t="16733" b="16745"/>
          <a:stretch/>
        </p:blipFill>
        <p:spPr>
          <a:xfrm>
            <a:off x="5098695" y="808634"/>
            <a:ext cx="2189090" cy="1456245"/>
          </a:xfrm>
          <a:prstGeom prst="rect">
            <a:avLst/>
          </a:prstGeom>
        </p:spPr>
      </p:pic>
      <p:pic>
        <p:nvPicPr>
          <p:cNvPr id="5" name="图片 4">
            <a:extLst>
              <a:ext uri="{FF2B5EF4-FFF2-40B4-BE49-F238E27FC236}">
                <a16:creationId xmlns:a16="http://schemas.microsoft.com/office/drawing/2014/main" id="{A4FE7450-42FC-478A-96F6-E2669C39FE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34254" y="2605637"/>
            <a:ext cx="1200150" cy="523875"/>
          </a:xfrm>
          <a:prstGeom prst="rect">
            <a:avLst/>
          </a:prstGeom>
        </p:spPr>
      </p:pic>
      <p:pic>
        <p:nvPicPr>
          <p:cNvPr id="6" name="图片 5">
            <a:extLst>
              <a:ext uri="{FF2B5EF4-FFF2-40B4-BE49-F238E27FC236}">
                <a16:creationId xmlns:a16="http://schemas.microsoft.com/office/drawing/2014/main" id="{4ED2C94D-6BBE-41D9-92E9-0E573A57BE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26745" y="2060156"/>
            <a:ext cx="2438400" cy="762000"/>
          </a:xfrm>
          <a:prstGeom prst="rect">
            <a:avLst/>
          </a:prstGeom>
        </p:spPr>
      </p:pic>
      <p:pic>
        <p:nvPicPr>
          <p:cNvPr id="7" name="图片 6">
            <a:extLst>
              <a:ext uri="{FF2B5EF4-FFF2-40B4-BE49-F238E27FC236}">
                <a16:creationId xmlns:a16="http://schemas.microsoft.com/office/drawing/2014/main" id="{00D2F5CD-96B6-4883-A9E4-CF0069DE720D}"/>
              </a:ext>
            </a:extLst>
          </p:cNvPr>
          <p:cNvPicPr>
            <a:picLocks noChangeAspect="1"/>
          </p:cNvPicPr>
          <p:nvPr/>
        </p:nvPicPr>
        <p:blipFill rotWithShape="1">
          <a:blip r:embed="rId5">
            <a:extLst>
              <a:ext uri="{28A0092B-C50C-407E-A947-70E740481C1C}">
                <a14:useLocalDpi xmlns:a14="http://schemas.microsoft.com/office/drawing/2010/main" val="0"/>
              </a:ext>
            </a:extLst>
          </a:blip>
          <a:srcRect l="26246" t="31165" r="25882"/>
          <a:stretch/>
        </p:blipFill>
        <p:spPr>
          <a:xfrm>
            <a:off x="4770755" y="4020508"/>
            <a:ext cx="3300467" cy="2429959"/>
          </a:xfrm>
          <a:prstGeom prst="rect">
            <a:avLst/>
          </a:prstGeom>
        </p:spPr>
      </p:pic>
      <p:pic>
        <p:nvPicPr>
          <p:cNvPr id="8" name="图片 7">
            <a:extLst>
              <a:ext uri="{FF2B5EF4-FFF2-40B4-BE49-F238E27FC236}">
                <a16:creationId xmlns:a16="http://schemas.microsoft.com/office/drawing/2014/main" id="{CD6E22F9-24DE-44EE-9AAB-61A6E79A7CF6}"/>
              </a:ext>
            </a:extLst>
          </p:cNvPr>
          <p:cNvPicPr>
            <a:picLocks noChangeAspect="1"/>
          </p:cNvPicPr>
          <p:nvPr/>
        </p:nvPicPr>
        <p:blipFill>
          <a:blip r:embed="rId6"/>
          <a:stretch>
            <a:fillRect/>
          </a:stretch>
        </p:blipFill>
        <p:spPr>
          <a:xfrm>
            <a:off x="5098695" y="3429000"/>
            <a:ext cx="2600000" cy="428571"/>
          </a:xfrm>
          <a:prstGeom prst="rect">
            <a:avLst/>
          </a:prstGeom>
        </p:spPr>
      </p:pic>
      <p:pic>
        <p:nvPicPr>
          <p:cNvPr id="9" name="图片 8">
            <a:extLst>
              <a:ext uri="{FF2B5EF4-FFF2-40B4-BE49-F238E27FC236}">
                <a16:creationId xmlns:a16="http://schemas.microsoft.com/office/drawing/2014/main" id="{8A18E731-8905-4F37-99C5-50A202B3C0B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246820" y="1308540"/>
            <a:ext cx="2572147" cy="1585390"/>
          </a:xfrm>
          <a:prstGeom prst="rect">
            <a:avLst/>
          </a:prstGeom>
        </p:spPr>
      </p:pic>
      <p:pic>
        <p:nvPicPr>
          <p:cNvPr id="11" name="图片 10">
            <a:extLst>
              <a:ext uri="{FF2B5EF4-FFF2-40B4-BE49-F238E27FC236}">
                <a16:creationId xmlns:a16="http://schemas.microsoft.com/office/drawing/2014/main" id="{1E3D932F-E8C1-4468-B520-F81BDD00E14E}"/>
              </a:ext>
            </a:extLst>
          </p:cNvPr>
          <p:cNvPicPr>
            <a:picLocks noChangeAspect="1"/>
          </p:cNvPicPr>
          <p:nvPr/>
        </p:nvPicPr>
        <p:blipFill>
          <a:blip r:embed="rId8">
            <a:clrChange>
              <a:clrFrom>
                <a:srgbClr val="FFFFFF"/>
              </a:clrFrom>
              <a:clrTo>
                <a:srgbClr val="FFFFFF">
                  <a:alpha val="0"/>
                </a:srgbClr>
              </a:clrTo>
            </a:clrChange>
          </a:blip>
          <a:stretch>
            <a:fillRect/>
          </a:stretch>
        </p:blipFill>
        <p:spPr>
          <a:xfrm>
            <a:off x="8071222" y="5245089"/>
            <a:ext cx="3944285" cy="684373"/>
          </a:xfrm>
          <a:prstGeom prst="rect">
            <a:avLst/>
          </a:prstGeom>
        </p:spPr>
      </p:pic>
      <p:pic>
        <p:nvPicPr>
          <p:cNvPr id="12" name="图片 11">
            <a:extLst>
              <a:ext uri="{FF2B5EF4-FFF2-40B4-BE49-F238E27FC236}">
                <a16:creationId xmlns:a16="http://schemas.microsoft.com/office/drawing/2014/main" id="{E393B503-2AE8-40D3-885A-4E0AEC9EF15D}"/>
              </a:ext>
            </a:extLst>
          </p:cNvPr>
          <p:cNvPicPr>
            <a:picLocks noChangeAspect="1"/>
          </p:cNvPicPr>
          <p:nvPr/>
        </p:nvPicPr>
        <p:blipFill>
          <a:blip r:embed="rId9">
            <a:clrChange>
              <a:clrFrom>
                <a:srgbClr val="FEFEFE"/>
              </a:clrFrom>
              <a:clrTo>
                <a:srgbClr val="FEFEFE">
                  <a:alpha val="0"/>
                </a:srgbClr>
              </a:clrTo>
            </a:clrChange>
          </a:blip>
          <a:stretch>
            <a:fillRect/>
          </a:stretch>
        </p:blipFill>
        <p:spPr>
          <a:xfrm>
            <a:off x="8705006" y="3654504"/>
            <a:ext cx="2453688" cy="1242374"/>
          </a:xfrm>
          <a:prstGeom prst="rect">
            <a:avLst/>
          </a:prstGeom>
        </p:spPr>
      </p:pic>
    </p:spTree>
    <p:extLst>
      <p:ext uri="{BB962C8B-B14F-4D97-AF65-F5344CB8AC3E}">
        <p14:creationId xmlns:p14="http://schemas.microsoft.com/office/powerpoint/2010/main" val="50506853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1075" name="Rectangle 2"/>
          <p:cNvSpPr>
            <a:spLocks noGrp="1" noChangeArrowheads="1"/>
          </p:cNvSpPr>
          <p:nvPr>
            <p:ph type="title"/>
          </p:nvPr>
        </p:nvSpPr>
        <p:spPr>
          <a:xfrm>
            <a:off x="487822" y="257614"/>
            <a:ext cx="10515600" cy="617641"/>
          </a:xfrm>
        </p:spPr>
        <p:txBody>
          <a:bodyPr/>
          <a:lstStyle/>
          <a:p>
            <a:pPr eaLnBrk="1" hangingPunct="1"/>
            <a:r>
              <a:rPr lang="en-US" altLang="zh-CN"/>
              <a:t>Future of Computers</a:t>
            </a:r>
          </a:p>
        </p:txBody>
      </p:sp>
      <p:sp>
        <p:nvSpPr>
          <p:cNvPr id="587779" name="Rectangle 3"/>
          <p:cNvSpPr>
            <a:spLocks noGrp="1" noChangeArrowheads="1"/>
          </p:cNvSpPr>
          <p:nvPr>
            <p:ph idx="1"/>
          </p:nvPr>
        </p:nvSpPr>
        <p:spPr/>
        <p:txBody>
          <a:bodyPr>
            <a:normAutofit lnSpcReduction="10000"/>
          </a:bodyPr>
          <a:lstStyle/>
          <a:p>
            <a:pPr eaLnBrk="1" hangingPunct="1">
              <a:lnSpc>
                <a:spcPct val="130000"/>
              </a:lnSpc>
              <a:tabLst>
                <a:tab pos="5921375" algn="l"/>
              </a:tabLst>
            </a:pPr>
            <a:r>
              <a:rPr lang="zh-CN" altLang="en-US" sz="2000" b="1" dirty="0"/>
              <a:t>摩尔定律终结</a:t>
            </a:r>
            <a:endParaRPr lang="en-US" altLang="zh-CN" sz="2000" b="1" dirty="0"/>
          </a:p>
          <a:p>
            <a:pPr lvl="1" eaLnBrk="1" hangingPunct="1">
              <a:lnSpc>
                <a:spcPct val="130000"/>
              </a:lnSpc>
              <a:tabLst>
                <a:tab pos="5921375" algn="l"/>
              </a:tabLst>
            </a:pPr>
            <a:r>
              <a:rPr lang="en-US" altLang="zh-CN" sz="1800" dirty="0"/>
              <a:t>VLSI technology predicted not to scale pass 2015  </a:t>
            </a:r>
          </a:p>
          <a:p>
            <a:pPr lvl="1" eaLnBrk="1" hangingPunct="1">
              <a:lnSpc>
                <a:spcPct val="130000"/>
              </a:lnSpc>
              <a:buNone/>
              <a:tabLst>
                <a:tab pos="5921375" algn="l"/>
              </a:tabLst>
            </a:pPr>
            <a:r>
              <a:rPr lang="en-US" altLang="zh-CN" sz="1800" dirty="0"/>
              <a:t>      Transistor size will be measured in atoms and node charge will be  measured in electrons!!   </a:t>
            </a:r>
          </a:p>
          <a:p>
            <a:pPr lvl="1" eaLnBrk="1" hangingPunct="1">
              <a:lnSpc>
                <a:spcPct val="130000"/>
              </a:lnSpc>
              <a:tabLst>
                <a:tab pos="5921375" algn="l"/>
              </a:tabLst>
            </a:pPr>
            <a:r>
              <a:rPr lang="en-US" altLang="zh-CN" sz="1800" dirty="0"/>
              <a:t>many previously-unimportant problems will start to creep in</a:t>
            </a:r>
          </a:p>
          <a:p>
            <a:pPr lvl="1" eaLnBrk="1" hangingPunct="1">
              <a:lnSpc>
                <a:spcPct val="130000"/>
              </a:lnSpc>
              <a:buNone/>
              <a:tabLst>
                <a:tab pos="5921375" algn="l"/>
              </a:tabLst>
            </a:pPr>
            <a:r>
              <a:rPr lang="en-US" altLang="zh-CN" sz="1800" dirty="0"/>
              <a:t>     between now and then, e.g., complexity, wire delay, power and   reliability</a:t>
            </a:r>
          </a:p>
          <a:p>
            <a:pPr eaLnBrk="1" hangingPunct="1">
              <a:lnSpc>
                <a:spcPct val="130000"/>
              </a:lnSpc>
              <a:tabLst>
                <a:tab pos="5921375" algn="l"/>
              </a:tabLst>
            </a:pPr>
            <a:r>
              <a:rPr lang="zh-CN" altLang="en-US" sz="2000" b="1" dirty="0"/>
              <a:t>非冯诺依曼结构</a:t>
            </a:r>
            <a:endParaRPr lang="en-US" altLang="zh-CN" sz="2000" b="1" dirty="0"/>
          </a:p>
          <a:p>
            <a:pPr lvl="1" eaLnBrk="1" hangingPunct="1">
              <a:lnSpc>
                <a:spcPct val="130000"/>
              </a:lnSpc>
              <a:tabLst>
                <a:tab pos="5921375" algn="l"/>
              </a:tabLst>
            </a:pPr>
            <a:r>
              <a:rPr lang="en-US" altLang="zh-CN" sz="1800" dirty="0"/>
              <a:t>parallel and distributed processing</a:t>
            </a:r>
          </a:p>
          <a:p>
            <a:pPr lvl="1" eaLnBrk="1" hangingPunct="1">
              <a:lnSpc>
                <a:spcPct val="130000"/>
              </a:lnSpc>
              <a:tabLst>
                <a:tab pos="5921375" algn="l"/>
              </a:tabLst>
            </a:pPr>
            <a:r>
              <a:rPr lang="en-US" altLang="zh-CN" sz="1800" dirty="0"/>
              <a:t>reconfigurable hardware computing</a:t>
            </a:r>
          </a:p>
          <a:p>
            <a:pPr eaLnBrk="1" hangingPunct="1">
              <a:lnSpc>
                <a:spcPct val="130000"/>
              </a:lnSpc>
              <a:tabLst>
                <a:tab pos="5921375" algn="l"/>
              </a:tabLst>
            </a:pPr>
            <a:r>
              <a:rPr lang="zh-CN" altLang="en-US" sz="2000" b="1" dirty="0"/>
              <a:t>非硅技术</a:t>
            </a:r>
            <a:endParaRPr lang="en-US" altLang="zh-CN" sz="2000" b="1" dirty="0"/>
          </a:p>
          <a:p>
            <a:pPr lvl="1" eaLnBrk="1" hangingPunct="1">
              <a:lnSpc>
                <a:spcPct val="130000"/>
              </a:lnSpc>
              <a:tabLst>
                <a:tab pos="5921375" algn="l"/>
              </a:tabLst>
            </a:pPr>
            <a:r>
              <a:rPr lang="en-US" altLang="zh-CN" sz="1800" dirty="0"/>
              <a:t>nanotechnologies: carbon transistors, molecular switches</a:t>
            </a:r>
          </a:p>
          <a:p>
            <a:pPr lvl="1" eaLnBrk="1" hangingPunct="1">
              <a:lnSpc>
                <a:spcPct val="130000"/>
              </a:lnSpc>
              <a:tabLst>
                <a:tab pos="5921375" algn="l"/>
              </a:tabLst>
            </a:pPr>
            <a:r>
              <a:rPr lang="en-US" altLang="zh-CN" sz="1800" dirty="0"/>
              <a:t>biological/cellular computers: DNA, proteins and enzymes</a:t>
            </a:r>
          </a:p>
          <a:p>
            <a:pPr lvl="1" eaLnBrk="1" hangingPunct="1">
              <a:lnSpc>
                <a:spcPct val="130000"/>
              </a:lnSpc>
              <a:tabLst>
                <a:tab pos="5921375" algn="l"/>
              </a:tabLst>
            </a:pPr>
            <a:r>
              <a:rPr lang="en-US" altLang="zh-CN" sz="1800" dirty="0"/>
              <a:t>quantum computers: magnetic resonance and quantum dots.</a:t>
            </a:r>
          </a:p>
        </p:txBody>
      </p:sp>
    </p:spTree>
    <p:extLst>
      <p:ext uri="{BB962C8B-B14F-4D97-AF65-F5344CB8AC3E}">
        <p14:creationId xmlns:p14="http://schemas.microsoft.com/office/powerpoint/2010/main" val="331812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87779">
                                            <p:txEl>
                                              <p:pRg st="0" end="0"/>
                                            </p:txEl>
                                          </p:spTgt>
                                        </p:tgtEl>
                                        <p:attrNameLst>
                                          <p:attrName>style.visibility</p:attrName>
                                        </p:attrNameLst>
                                      </p:cBhvr>
                                      <p:to>
                                        <p:strVal val="visible"/>
                                      </p:to>
                                    </p:set>
                                    <p:anim calcmode="lin" valueType="num">
                                      <p:cBhvr additive="base">
                                        <p:cTn id="7" dur="500" fill="hold"/>
                                        <p:tgtEl>
                                          <p:spTgt spid="58777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87779">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87779">
                                            <p:txEl>
                                              <p:pRg st="1" end="1"/>
                                            </p:txEl>
                                          </p:spTgt>
                                        </p:tgtEl>
                                        <p:attrNameLst>
                                          <p:attrName>style.visibility</p:attrName>
                                        </p:attrNameLst>
                                      </p:cBhvr>
                                      <p:to>
                                        <p:strVal val="visible"/>
                                      </p:to>
                                    </p:set>
                                    <p:anim calcmode="lin" valueType="num">
                                      <p:cBhvr additive="base">
                                        <p:cTn id="11" dur="500" fill="hold"/>
                                        <p:tgtEl>
                                          <p:spTgt spid="587779">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587779">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587779">
                                            <p:txEl>
                                              <p:pRg st="2" end="2"/>
                                            </p:txEl>
                                          </p:spTgt>
                                        </p:tgtEl>
                                        <p:attrNameLst>
                                          <p:attrName>style.visibility</p:attrName>
                                        </p:attrNameLst>
                                      </p:cBhvr>
                                      <p:to>
                                        <p:strVal val="visible"/>
                                      </p:to>
                                    </p:set>
                                    <p:anim calcmode="lin" valueType="num">
                                      <p:cBhvr additive="base">
                                        <p:cTn id="15" dur="500" fill="hold"/>
                                        <p:tgtEl>
                                          <p:spTgt spid="587779">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587779">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587779">
                                            <p:txEl>
                                              <p:pRg st="3" end="3"/>
                                            </p:txEl>
                                          </p:spTgt>
                                        </p:tgtEl>
                                        <p:attrNameLst>
                                          <p:attrName>style.visibility</p:attrName>
                                        </p:attrNameLst>
                                      </p:cBhvr>
                                      <p:to>
                                        <p:strVal val="visible"/>
                                      </p:to>
                                    </p:set>
                                    <p:anim calcmode="lin" valueType="num">
                                      <p:cBhvr additive="base">
                                        <p:cTn id="19" dur="500" fill="hold"/>
                                        <p:tgtEl>
                                          <p:spTgt spid="587779">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87779">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587779">
                                            <p:txEl>
                                              <p:pRg st="4" end="4"/>
                                            </p:txEl>
                                          </p:spTgt>
                                        </p:tgtEl>
                                        <p:attrNameLst>
                                          <p:attrName>style.visibility</p:attrName>
                                        </p:attrNameLst>
                                      </p:cBhvr>
                                      <p:to>
                                        <p:strVal val="visible"/>
                                      </p:to>
                                    </p:set>
                                    <p:anim calcmode="lin" valueType="num">
                                      <p:cBhvr additive="base">
                                        <p:cTn id="23" dur="500" fill="hold"/>
                                        <p:tgtEl>
                                          <p:spTgt spid="587779">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587779">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587779">
                                            <p:txEl>
                                              <p:pRg st="5" end="5"/>
                                            </p:txEl>
                                          </p:spTgt>
                                        </p:tgtEl>
                                        <p:attrNameLst>
                                          <p:attrName>style.visibility</p:attrName>
                                        </p:attrNameLst>
                                      </p:cBhvr>
                                      <p:to>
                                        <p:strVal val="visible"/>
                                      </p:to>
                                    </p:set>
                                    <p:anim calcmode="lin" valueType="num">
                                      <p:cBhvr additive="base">
                                        <p:cTn id="29" dur="500" fill="hold"/>
                                        <p:tgtEl>
                                          <p:spTgt spid="587779">
                                            <p:txEl>
                                              <p:pRg st="5" end="5"/>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587779">
                                            <p:txEl>
                                              <p:pRg st="5" end="5"/>
                                            </p:txEl>
                                          </p:spTgt>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587779">
                                            <p:txEl>
                                              <p:pRg st="6" end="6"/>
                                            </p:txEl>
                                          </p:spTgt>
                                        </p:tgtEl>
                                        <p:attrNameLst>
                                          <p:attrName>style.visibility</p:attrName>
                                        </p:attrNameLst>
                                      </p:cBhvr>
                                      <p:to>
                                        <p:strVal val="visible"/>
                                      </p:to>
                                    </p:set>
                                    <p:anim calcmode="lin" valueType="num">
                                      <p:cBhvr additive="base">
                                        <p:cTn id="33" dur="500" fill="hold"/>
                                        <p:tgtEl>
                                          <p:spTgt spid="587779">
                                            <p:txEl>
                                              <p:pRg st="6" end="6"/>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587779">
                                            <p:txEl>
                                              <p:pRg st="6" end="6"/>
                                            </p:txEl>
                                          </p:spTgt>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587779">
                                            <p:txEl>
                                              <p:pRg st="7" end="7"/>
                                            </p:txEl>
                                          </p:spTgt>
                                        </p:tgtEl>
                                        <p:attrNameLst>
                                          <p:attrName>style.visibility</p:attrName>
                                        </p:attrNameLst>
                                      </p:cBhvr>
                                      <p:to>
                                        <p:strVal val="visible"/>
                                      </p:to>
                                    </p:set>
                                    <p:anim calcmode="lin" valueType="num">
                                      <p:cBhvr additive="base">
                                        <p:cTn id="37" dur="500" fill="hold"/>
                                        <p:tgtEl>
                                          <p:spTgt spid="587779">
                                            <p:txEl>
                                              <p:pRg st="7" end="7"/>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587779">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587779">
                                            <p:txEl>
                                              <p:pRg st="8" end="8"/>
                                            </p:txEl>
                                          </p:spTgt>
                                        </p:tgtEl>
                                        <p:attrNameLst>
                                          <p:attrName>style.visibility</p:attrName>
                                        </p:attrNameLst>
                                      </p:cBhvr>
                                      <p:to>
                                        <p:strVal val="visible"/>
                                      </p:to>
                                    </p:set>
                                    <p:anim calcmode="lin" valueType="num">
                                      <p:cBhvr additive="base">
                                        <p:cTn id="43" dur="500" fill="hold"/>
                                        <p:tgtEl>
                                          <p:spTgt spid="587779">
                                            <p:txEl>
                                              <p:pRg st="8" end="8"/>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587779">
                                            <p:txEl>
                                              <p:pRg st="8" end="8"/>
                                            </p:txEl>
                                          </p:spTgt>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587779">
                                            <p:txEl>
                                              <p:pRg st="9" end="9"/>
                                            </p:txEl>
                                          </p:spTgt>
                                        </p:tgtEl>
                                        <p:attrNameLst>
                                          <p:attrName>style.visibility</p:attrName>
                                        </p:attrNameLst>
                                      </p:cBhvr>
                                      <p:to>
                                        <p:strVal val="visible"/>
                                      </p:to>
                                    </p:set>
                                    <p:anim calcmode="lin" valueType="num">
                                      <p:cBhvr additive="base">
                                        <p:cTn id="47" dur="500" fill="hold"/>
                                        <p:tgtEl>
                                          <p:spTgt spid="587779">
                                            <p:txEl>
                                              <p:pRg st="9" end="9"/>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587779">
                                            <p:txEl>
                                              <p:pRg st="9" end="9"/>
                                            </p:txEl>
                                          </p:spTgt>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587779">
                                            <p:txEl>
                                              <p:pRg st="10" end="10"/>
                                            </p:txEl>
                                          </p:spTgt>
                                        </p:tgtEl>
                                        <p:attrNameLst>
                                          <p:attrName>style.visibility</p:attrName>
                                        </p:attrNameLst>
                                      </p:cBhvr>
                                      <p:to>
                                        <p:strVal val="visible"/>
                                      </p:to>
                                    </p:set>
                                    <p:anim calcmode="lin" valueType="num">
                                      <p:cBhvr additive="base">
                                        <p:cTn id="51" dur="500" fill="hold"/>
                                        <p:tgtEl>
                                          <p:spTgt spid="587779">
                                            <p:txEl>
                                              <p:pRg st="10" end="10"/>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587779">
                                            <p:txEl>
                                              <p:pRg st="10" end="10"/>
                                            </p:txEl>
                                          </p:spTgt>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587779">
                                            <p:txEl>
                                              <p:pRg st="11" end="11"/>
                                            </p:txEl>
                                          </p:spTgt>
                                        </p:tgtEl>
                                        <p:attrNameLst>
                                          <p:attrName>style.visibility</p:attrName>
                                        </p:attrNameLst>
                                      </p:cBhvr>
                                      <p:to>
                                        <p:strVal val="visible"/>
                                      </p:to>
                                    </p:set>
                                    <p:anim calcmode="lin" valueType="num">
                                      <p:cBhvr additive="base">
                                        <p:cTn id="55" dur="500" fill="hold"/>
                                        <p:tgtEl>
                                          <p:spTgt spid="587779">
                                            <p:txEl>
                                              <p:pRg st="11" end="11"/>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587779">
                                            <p:txEl>
                                              <p:pRg st="11" end="1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7779" grpId="0" build="p"/>
    </p:bldLst>
  </p:timing>
</p:sld>
</file>

<file path=ppt/slides/slide8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4D74F6-17D6-4110-A57F-33FB0CFA8973}"/>
              </a:ext>
            </a:extLst>
          </p:cNvPr>
          <p:cNvSpPr>
            <a:spLocks noGrp="1"/>
          </p:cNvSpPr>
          <p:nvPr>
            <p:ph type="title"/>
          </p:nvPr>
        </p:nvSpPr>
        <p:spPr>
          <a:xfrm>
            <a:off x="487822" y="257614"/>
            <a:ext cx="10515600" cy="617641"/>
          </a:xfrm>
        </p:spPr>
        <p:txBody>
          <a:bodyPr/>
          <a:lstStyle/>
          <a:p>
            <a:r>
              <a:rPr lang="zh-CN" altLang="en-US" dirty="0"/>
              <a:t>本章主要内容</a:t>
            </a:r>
          </a:p>
        </p:txBody>
      </p:sp>
      <p:sp>
        <p:nvSpPr>
          <p:cNvPr id="3" name="内容占位符 2">
            <a:extLst>
              <a:ext uri="{FF2B5EF4-FFF2-40B4-BE49-F238E27FC236}">
                <a16:creationId xmlns:a16="http://schemas.microsoft.com/office/drawing/2014/main" id="{6962AE8D-79EA-4037-B5FB-F98F718AA6EC}"/>
              </a:ext>
            </a:extLst>
          </p:cNvPr>
          <p:cNvSpPr>
            <a:spLocks noGrp="1"/>
          </p:cNvSpPr>
          <p:nvPr>
            <p:ph idx="1"/>
          </p:nvPr>
        </p:nvSpPr>
        <p:spPr/>
        <p:txBody>
          <a:bodyPr/>
          <a:lstStyle/>
          <a:p>
            <a:pPr>
              <a:lnSpc>
                <a:spcPct val="150000"/>
              </a:lnSpc>
              <a:defRPr/>
            </a:pPr>
            <a:r>
              <a:rPr lang="en-US" altLang="zh-CN" b="1" dirty="0">
                <a:effectLst>
                  <a:outerShdw blurRad="38100" dist="38100" dir="2700000" algn="tl">
                    <a:srgbClr val="C0C0C0"/>
                  </a:outerShdw>
                </a:effectLst>
              </a:rPr>
              <a:t>1.1 </a:t>
            </a:r>
            <a:r>
              <a:rPr lang="zh-CN" altLang="en-US" b="1" dirty="0">
                <a:effectLst>
                  <a:outerShdw blurRad="38100" dist="38100" dir="2700000" algn="tl">
                    <a:srgbClr val="C0C0C0"/>
                  </a:outerShdw>
                </a:effectLst>
              </a:rPr>
              <a:t>计算机发展历程</a:t>
            </a:r>
          </a:p>
          <a:p>
            <a:pPr>
              <a:lnSpc>
                <a:spcPct val="150000"/>
              </a:lnSpc>
              <a:defRPr/>
            </a:pPr>
            <a:r>
              <a:rPr lang="en-US" altLang="zh-CN" b="1" dirty="0">
                <a:solidFill>
                  <a:srgbClr val="C00000"/>
                </a:solidFill>
                <a:effectLst>
                  <a:outerShdw blurRad="38100" dist="38100" dir="2700000" algn="tl">
                    <a:srgbClr val="000000">
                      <a:alpha val="43137"/>
                    </a:srgbClr>
                  </a:outerShdw>
                </a:effectLst>
              </a:rPr>
              <a:t>1.2 </a:t>
            </a:r>
            <a:r>
              <a:rPr lang="zh-CN" altLang="en-US" b="1" dirty="0">
                <a:solidFill>
                  <a:srgbClr val="C00000"/>
                </a:solidFill>
                <a:effectLst>
                  <a:outerShdw blurRad="38100" dist="38100" dir="2700000" algn="tl">
                    <a:srgbClr val="000000">
                      <a:alpha val="43137"/>
                    </a:srgbClr>
                  </a:outerShdw>
                </a:effectLst>
              </a:rPr>
              <a:t>计算机系统组成</a:t>
            </a:r>
          </a:p>
          <a:p>
            <a:pPr>
              <a:lnSpc>
                <a:spcPct val="150000"/>
              </a:lnSpc>
              <a:defRPr/>
            </a:pPr>
            <a:r>
              <a:rPr lang="en-US" altLang="zh-CN" b="1" dirty="0">
                <a:effectLst>
                  <a:outerShdw blurRad="38100" dist="38100" dir="2700000" algn="tl">
                    <a:srgbClr val="C0C0C0"/>
                  </a:outerShdw>
                </a:effectLst>
              </a:rPr>
              <a:t>1.3 </a:t>
            </a:r>
            <a:r>
              <a:rPr lang="zh-CN" altLang="en-US" b="1" dirty="0"/>
              <a:t>计算机系统层次结构</a:t>
            </a:r>
            <a:endParaRPr lang="en-US" altLang="zh-CN" b="1" dirty="0"/>
          </a:p>
          <a:p>
            <a:pPr>
              <a:lnSpc>
                <a:spcPct val="150000"/>
              </a:lnSpc>
              <a:defRPr/>
            </a:pPr>
            <a:r>
              <a:rPr lang="en-US" altLang="zh-CN" b="1" dirty="0">
                <a:effectLst>
                  <a:outerShdw blurRad="38100" dist="38100" dir="2700000" algn="tl">
                    <a:srgbClr val="C0C0C0"/>
                  </a:outerShdw>
                </a:effectLst>
              </a:rPr>
              <a:t>1.4 </a:t>
            </a:r>
            <a:r>
              <a:rPr lang="zh-CN" altLang="en-US" b="1" dirty="0"/>
              <a:t>计算机系统性能评价</a:t>
            </a:r>
          </a:p>
          <a:p>
            <a:endParaRPr lang="zh-CN" altLang="en-US" dirty="0"/>
          </a:p>
        </p:txBody>
      </p:sp>
      <p:pic>
        <p:nvPicPr>
          <p:cNvPr id="4" name="图片 3"/>
          <p:cNvPicPr>
            <a:picLocks noChangeAspect="1"/>
          </p:cNvPicPr>
          <p:nvPr/>
        </p:nvPicPr>
        <p:blipFill>
          <a:blip r:embed="rId2">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7215909" y="3171041"/>
            <a:ext cx="4600313" cy="3077358"/>
          </a:xfrm>
          <a:prstGeom prst="rect">
            <a:avLst/>
          </a:prstGeom>
        </p:spPr>
      </p:pic>
    </p:spTree>
    <p:extLst>
      <p:ext uri="{BB962C8B-B14F-4D97-AF65-F5344CB8AC3E}">
        <p14:creationId xmlns:p14="http://schemas.microsoft.com/office/powerpoint/2010/main" val="195343456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lstStyle/>
          <a:p>
            <a:r>
              <a:rPr lang="zh-CN" altLang="en-US" dirty="0"/>
              <a:t>计算机硬件系统</a:t>
            </a:r>
          </a:p>
        </p:txBody>
      </p:sp>
      <p:sp>
        <p:nvSpPr>
          <p:cNvPr id="3" name="内容占位符 2"/>
          <p:cNvSpPr>
            <a:spLocks noGrp="1"/>
          </p:cNvSpPr>
          <p:nvPr>
            <p:ph idx="1"/>
          </p:nvPr>
        </p:nvSpPr>
        <p:spPr/>
        <p:txBody>
          <a:bodyPr>
            <a:normAutofit/>
          </a:bodyPr>
          <a:lstStyle/>
          <a:p>
            <a:r>
              <a:rPr lang="zh-CN" altLang="en-US" dirty="0"/>
              <a:t>计算机硬件：一切构成计算机的物理实体</a:t>
            </a:r>
          </a:p>
          <a:p>
            <a:r>
              <a:rPr lang="zh-CN" altLang="en-US" dirty="0"/>
              <a:t>计算机基础理论</a:t>
            </a:r>
            <a:r>
              <a:rPr lang="en-US" altLang="zh-CN" dirty="0"/>
              <a:t>60</a:t>
            </a:r>
            <a:r>
              <a:rPr lang="zh-CN" altLang="en-US" dirty="0"/>
              <a:t>多年，关键部件没有大的改变</a:t>
            </a:r>
            <a:endParaRPr lang="en-US" altLang="zh-CN" dirty="0"/>
          </a:p>
          <a:p>
            <a:pPr lvl="1"/>
            <a:r>
              <a:rPr lang="zh-CN" altLang="zh-CN" dirty="0"/>
              <a:t>input (mouse, keyboard)</a:t>
            </a:r>
          </a:p>
          <a:p>
            <a:pPr lvl="1"/>
            <a:r>
              <a:rPr lang="zh-CN" altLang="zh-CN" dirty="0"/>
              <a:t>output (display, printer)</a:t>
            </a:r>
          </a:p>
          <a:p>
            <a:pPr lvl="1"/>
            <a:r>
              <a:rPr lang="zh-CN" altLang="zh-CN" dirty="0"/>
              <a:t>memory (disk drives, DRAM, SRAM, CD)</a:t>
            </a:r>
          </a:p>
          <a:p>
            <a:pPr lvl="1"/>
            <a:r>
              <a:rPr lang="en-US" altLang="zh-CN" dirty="0"/>
              <a:t>n</a:t>
            </a:r>
            <a:r>
              <a:rPr lang="zh-CN" altLang="zh-CN" dirty="0"/>
              <a:t>etwork</a:t>
            </a:r>
          </a:p>
          <a:p>
            <a:pPr>
              <a:lnSpc>
                <a:spcPct val="110000"/>
              </a:lnSpc>
            </a:pPr>
            <a:r>
              <a:rPr lang="zh-CN" altLang="en-US" dirty="0"/>
              <a:t>技术革新迅速</a:t>
            </a:r>
            <a:endParaRPr lang="zh-CN" altLang="zh-CN" dirty="0"/>
          </a:p>
          <a:p>
            <a:pPr lvl="1"/>
            <a:r>
              <a:rPr lang="zh-CN" altLang="zh-CN" dirty="0"/>
              <a:t>vacuum tube -&gt; transistor -&gt; IC -&gt; VLSI</a:t>
            </a:r>
          </a:p>
          <a:p>
            <a:pPr lvl="1"/>
            <a:r>
              <a:rPr lang="zh-CN" altLang="zh-CN" dirty="0"/>
              <a:t>doubling every 1.5 years:</a:t>
            </a:r>
          </a:p>
          <a:p>
            <a:pPr lvl="2"/>
            <a:r>
              <a:rPr lang="zh-CN" altLang="zh-CN" sz="1800" i="1" dirty="0"/>
              <a:t>memory capacity </a:t>
            </a:r>
            <a:endParaRPr lang="zh-CN" altLang="zh-CN" sz="1800" dirty="0"/>
          </a:p>
          <a:p>
            <a:pPr lvl="2"/>
            <a:r>
              <a:rPr lang="zh-CN" altLang="zh-CN" sz="1800" i="1" dirty="0"/>
              <a:t>processor speed</a:t>
            </a:r>
            <a:endParaRPr lang="zh-CN" altLang="zh-CN" sz="1600" dirty="0">
              <a:solidFill>
                <a:srgbClr val="000000"/>
              </a:solidFill>
              <a:latin typeface="Times New Roman" pitchFamily="18" charset="0"/>
            </a:endParaRPr>
          </a:p>
          <a:p>
            <a:endParaRPr lang="zh-CN" altLang="en-US" dirty="0"/>
          </a:p>
          <a:p>
            <a:endParaRPr lang="zh-CN" altLang="en-US" dirty="0"/>
          </a:p>
        </p:txBody>
      </p:sp>
      <p:sp>
        <p:nvSpPr>
          <p:cNvPr id="4" name="内容占位符 2">
            <a:extLst>
              <a:ext uri="{FF2B5EF4-FFF2-40B4-BE49-F238E27FC236}">
                <a16:creationId xmlns:a16="http://schemas.microsoft.com/office/drawing/2014/main" id="{9530B212-7CDF-43E4-AAE9-E111B0A4F71E}"/>
              </a:ext>
            </a:extLst>
          </p:cNvPr>
          <p:cNvSpPr txBox="1">
            <a:spLocks/>
          </p:cNvSpPr>
          <p:nvPr/>
        </p:nvSpPr>
        <p:spPr>
          <a:xfrm>
            <a:off x="487822" y="2778052"/>
            <a:ext cx="7018764" cy="3869245"/>
          </a:xfrm>
          <a:prstGeom prst="rect">
            <a:avLst/>
          </a:prstGeom>
        </p:spPr>
        <p:txBody>
          <a:bodyPr vert="horz" lIns="91440" tIns="45720" rIns="91440" bIns="45720" rtlCol="0">
            <a:normAutofit/>
          </a:bodyPr>
          <a:lstStyle>
            <a:lvl1pPr marL="342900" indent="-342900" algn="l" defTabSz="914400" rtl="0" eaLnBrk="1" latinLnBrk="0" hangingPunct="1">
              <a:lnSpc>
                <a:spcPct val="120000"/>
              </a:lnSpc>
              <a:spcBef>
                <a:spcPts val="1000"/>
              </a:spcBef>
              <a:buClr>
                <a:srgbClr val="FFC000"/>
              </a:buClr>
              <a:buFont typeface="Wingdings" panose="05000000000000000000" pitchFamily="2" charset="2"/>
              <a:buChar char="n"/>
              <a:defRPr sz="2600" kern="1200">
                <a:solidFill>
                  <a:schemeClr val="tx1"/>
                </a:solidFill>
                <a:latin typeface="微软雅黑" panose="020B0503020204020204" pitchFamily="34" charset="-122"/>
                <a:ea typeface="微软雅黑" panose="020B0503020204020204" pitchFamily="34" charset="-122"/>
                <a:cs typeface="+mn-cs"/>
              </a:defRPr>
            </a:lvl1pPr>
            <a:lvl2pPr marL="812800" indent="-355600" algn="l" defTabSz="914400" rtl="0" eaLnBrk="1" latinLnBrk="0" hangingPunct="1">
              <a:lnSpc>
                <a:spcPct val="120000"/>
              </a:lnSpc>
              <a:spcBef>
                <a:spcPts val="500"/>
              </a:spcBef>
              <a:buClr>
                <a:srgbClr val="FFC000"/>
              </a:buClr>
              <a:buFont typeface="Wingdings" panose="05000000000000000000" pitchFamily="2" charset="2"/>
              <a:buChar char="p"/>
              <a:defRPr sz="2000" kern="1200">
                <a:solidFill>
                  <a:srgbClr val="C00000"/>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20000"/>
              </a:lnSpc>
              <a:spcBef>
                <a:spcPts val="500"/>
              </a:spcBef>
              <a:buClr>
                <a:srgbClr val="FFC000"/>
              </a:buClr>
              <a:buFont typeface="Wingdings" panose="05000000000000000000" pitchFamily="2" charset="2"/>
              <a:buChar char="u"/>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zh-CN" altLang="en-US" dirty="0"/>
          </a:p>
        </p:txBody>
      </p:sp>
      <p:graphicFrame>
        <p:nvGraphicFramePr>
          <p:cNvPr id="6" name="Object 4">
            <a:extLst>
              <a:ext uri="{FF2B5EF4-FFF2-40B4-BE49-F238E27FC236}">
                <a16:creationId xmlns:a16="http://schemas.microsoft.com/office/drawing/2014/main" id="{D6EEAC74-F794-4C94-8C3E-CECB52AA729C}"/>
              </a:ext>
            </a:extLst>
          </p:cNvPr>
          <p:cNvGraphicFramePr>
            <a:graphicFrameLocks noChangeAspect="1"/>
          </p:cNvGraphicFramePr>
          <p:nvPr>
            <p:extLst>
              <p:ext uri="{D42A27DB-BD31-4B8C-83A1-F6EECF244321}">
                <p14:modId xmlns:p14="http://schemas.microsoft.com/office/powerpoint/2010/main" val="3318730445"/>
              </p:ext>
            </p:extLst>
          </p:nvPr>
        </p:nvGraphicFramePr>
        <p:xfrm>
          <a:off x="7968341" y="3516086"/>
          <a:ext cx="3478271" cy="2737322"/>
        </p:xfrm>
        <a:graphic>
          <a:graphicData uri="http://schemas.openxmlformats.org/presentationml/2006/ole">
            <mc:AlternateContent xmlns:mc="http://schemas.openxmlformats.org/markup-compatibility/2006">
              <mc:Choice xmlns:v="urn:schemas-microsoft-com:vml" Requires="v">
                <p:oleObj spid="_x0000_s8347" name="Clip" r:id="rId3" imgW="4000500" imgH="3148013" progId="">
                  <p:embed/>
                </p:oleObj>
              </mc:Choice>
              <mc:Fallback>
                <p:oleObj name="Clip" r:id="rId3" imgW="4000500" imgH="3148013" progId="">
                  <p:embed/>
                  <p:pic>
                    <p:nvPicPr>
                      <p:cNvPr id="566276" name="Object 4"/>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68341" y="3516086"/>
                        <a:ext cx="3478271" cy="2737322"/>
                      </a:xfrm>
                      <a:prstGeom prst="rect">
                        <a:avLst/>
                      </a:prstGeom>
                      <a:noFill/>
                      <a:extLst/>
                    </p:spPr>
                  </p:pic>
                </p:oleObj>
              </mc:Fallback>
            </mc:AlternateContent>
          </a:graphicData>
        </a:graphic>
      </p:graphicFrame>
    </p:spTree>
    <p:extLst>
      <p:ext uri="{BB962C8B-B14F-4D97-AF65-F5344CB8AC3E}">
        <p14:creationId xmlns:p14="http://schemas.microsoft.com/office/powerpoint/2010/main" val="1578021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dow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6">
                                            <p:bg/>
                                          </p:spTgt>
                                        </p:tgtEl>
                                        <p:attrNameLst>
                                          <p:attrName>style.visibility</p:attrName>
                                        </p:attrNameLst>
                                      </p:cBhvr>
                                      <p:to>
                                        <p:strVal val="visible"/>
                                      </p:to>
                                    </p:set>
                                    <p:anim calcmode="lin" valueType="num">
                                      <p:cBhvr additive="base">
                                        <p:cTn id="17" dur="500" fill="hold"/>
                                        <p:tgtEl>
                                          <p:spTgt spid="6">
                                            <p:bg/>
                                          </p:spTgt>
                                        </p:tgtEl>
                                        <p:attrNameLst>
                                          <p:attrName>ppt_x</p:attrName>
                                        </p:attrNameLst>
                                      </p:cBhvr>
                                      <p:tavLst>
                                        <p:tav tm="0">
                                          <p:val>
                                            <p:strVal val="#ppt_x"/>
                                          </p:val>
                                        </p:tav>
                                        <p:tav tm="100000">
                                          <p:val>
                                            <p:strVal val="#ppt_x"/>
                                          </p:val>
                                        </p:tav>
                                      </p:tavLst>
                                    </p:anim>
                                    <p:anim calcmode="lin" valueType="num">
                                      <p:cBhvr additive="base">
                                        <p:cTn id="18" dur="500" fill="hold"/>
                                        <p:tgtEl>
                                          <p:spTgt spid="6">
                                            <p:bg/>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Effect transition="in" filter="wipe(down)">
                                      <p:cBhvr>
                                        <p:cTn id="23" dur="500"/>
                                        <p:tgtEl>
                                          <p:spTgt spid="3">
                                            <p:txEl>
                                              <p:pRg st="2" end="2"/>
                                            </p:txEl>
                                          </p:spTgt>
                                        </p:tgtEl>
                                      </p:cBhvr>
                                    </p:animEffect>
                                  </p:childTnLst>
                                </p:cTn>
                              </p:par>
                              <p:par>
                                <p:cTn id="24" presetID="22" presetClass="entr" presetSubtype="4" fill="hold" grpId="0" nodeType="withEffect">
                                  <p:stCondLst>
                                    <p:cond delay="0"/>
                                  </p:stCondLst>
                                  <p:childTnLst>
                                    <p:set>
                                      <p:cBhvr>
                                        <p:cTn id="25" dur="1" fill="hold">
                                          <p:stCondLst>
                                            <p:cond delay="0"/>
                                          </p:stCondLst>
                                        </p:cTn>
                                        <p:tgtEl>
                                          <p:spTgt spid="3">
                                            <p:txEl>
                                              <p:pRg st="3" end="3"/>
                                            </p:txEl>
                                          </p:spTgt>
                                        </p:tgtEl>
                                        <p:attrNameLst>
                                          <p:attrName>style.visibility</p:attrName>
                                        </p:attrNameLst>
                                      </p:cBhvr>
                                      <p:to>
                                        <p:strVal val="visible"/>
                                      </p:to>
                                    </p:set>
                                    <p:animEffect transition="in" filter="wipe(down)">
                                      <p:cBhvr>
                                        <p:cTn id="26" dur="500"/>
                                        <p:tgtEl>
                                          <p:spTgt spid="3">
                                            <p:txEl>
                                              <p:pRg st="3" end="3"/>
                                            </p:txEl>
                                          </p:spTgt>
                                        </p:tgtEl>
                                      </p:cBhvr>
                                    </p:animEffect>
                                  </p:childTnLst>
                                </p:cTn>
                              </p:par>
                              <p:par>
                                <p:cTn id="27" presetID="22" presetClass="entr" presetSubtype="4" fill="hold" grpId="0" nodeType="with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animEffect transition="in" filter="wipe(down)">
                                      <p:cBhvr>
                                        <p:cTn id="29" dur="500"/>
                                        <p:tgtEl>
                                          <p:spTgt spid="3">
                                            <p:txEl>
                                              <p:pRg st="4" end="4"/>
                                            </p:txEl>
                                          </p:spTgt>
                                        </p:tgtEl>
                                      </p:cBhvr>
                                    </p:animEffect>
                                  </p:childTnLst>
                                </p:cTn>
                              </p:par>
                              <p:par>
                                <p:cTn id="30" presetID="22" presetClass="entr" presetSubtype="4" fill="hold" grpId="0" nodeType="with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wipe(down)">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wipe(down)">
                                      <p:cBhvr>
                                        <p:cTn id="37" dur="500"/>
                                        <p:tgtEl>
                                          <p:spTgt spid="3">
                                            <p:txEl>
                                              <p:pRg st="6" end="6"/>
                                            </p:txEl>
                                          </p:spTgt>
                                        </p:tgtEl>
                                      </p:cBhvr>
                                    </p:animEffect>
                                  </p:childTnLst>
                                </p:cTn>
                              </p:par>
                              <p:par>
                                <p:cTn id="38" presetID="22" presetClass="entr" presetSubtype="4" fill="hold" grpId="0" nodeType="withEffect">
                                  <p:stCondLst>
                                    <p:cond delay="0"/>
                                  </p:stCondLst>
                                  <p:childTnLst>
                                    <p:set>
                                      <p:cBhvr>
                                        <p:cTn id="39" dur="1" fill="hold">
                                          <p:stCondLst>
                                            <p:cond delay="0"/>
                                          </p:stCondLst>
                                        </p:cTn>
                                        <p:tgtEl>
                                          <p:spTgt spid="3">
                                            <p:txEl>
                                              <p:pRg st="7" end="7"/>
                                            </p:txEl>
                                          </p:spTgt>
                                        </p:tgtEl>
                                        <p:attrNameLst>
                                          <p:attrName>style.visibility</p:attrName>
                                        </p:attrNameLst>
                                      </p:cBhvr>
                                      <p:to>
                                        <p:strVal val="visible"/>
                                      </p:to>
                                    </p:set>
                                    <p:animEffect transition="in" filter="wipe(down)">
                                      <p:cBhvr>
                                        <p:cTn id="40" dur="500"/>
                                        <p:tgtEl>
                                          <p:spTgt spid="3">
                                            <p:txEl>
                                              <p:pRg st="7" end="7"/>
                                            </p:txEl>
                                          </p:spTgt>
                                        </p:tgtEl>
                                      </p:cBhvr>
                                    </p:animEffect>
                                  </p:childTnLst>
                                </p:cTn>
                              </p:par>
                              <p:par>
                                <p:cTn id="41" presetID="22" presetClass="entr" presetSubtype="4" fill="hold" grpId="0" nodeType="withEffect">
                                  <p:stCondLst>
                                    <p:cond delay="0"/>
                                  </p:stCondLst>
                                  <p:childTnLst>
                                    <p:set>
                                      <p:cBhvr>
                                        <p:cTn id="42" dur="1" fill="hold">
                                          <p:stCondLst>
                                            <p:cond delay="0"/>
                                          </p:stCondLst>
                                        </p:cTn>
                                        <p:tgtEl>
                                          <p:spTgt spid="3">
                                            <p:txEl>
                                              <p:pRg st="8" end="8"/>
                                            </p:txEl>
                                          </p:spTgt>
                                        </p:tgtEl>
                                        <p:attrNameLst>
                                          <p:attrName>style.visibility</p:attrName>
                                        </p:attrNameLst>
                                      </p:cBhvr>
                                      <p:to>
                                        <p:strVal val="visible"/>
                                      </p:to>
                                    </p:set>
                                    <p:animEffect transition="in" filter="wipe(down)">
                                      <p:cBhvr>
                                        <p:cTn id="43" dur="500"/>
                                        <p:tgtEl>
                                          <p:spTgt spid="3">
                                            <p:txEl>
                                              <p:pRg st="8" end="8"/>
                                            </p:txEl>
                                          </p:spTgt>
                                        </p:tgtEl>
                                      </p:cBhvr>
                                    </p:animEffect>
                                  </p:childTnLst>
                                </p:cTn>
                              </p:par>
                              <p:par>
                                <p:cTn id="44" presetID="22" presetClass="entr" presetSubtype="4" fill="hold" grpId="0" nodeType="withEffect">
                                  <p:stCondLst>
                                    <p:cond delay="0"/>
                                  </p:stCondLst>
                                  <p:childTnLst>
                                    <p:set>
                                      <p:cBhvr>
                                        <p:cTn id="45" dur="1" fill="hold">
                                          <p:stCondLst>
                                            <p:cond delay="0"/>
                                          </p:stCondLst>
                                        </p:cTn>
                                        <p:tgtEl>
                                          <p:spTgt spid="3">
                                            <p:txEl>
                                              <p:pRg st="9" end="9"/>
                                            </p:txEl>
                                          </p:spTgt>
                                        </p:tgtEl>
                                        <p:attrNameLst>
                                          <p:attrName>style.visibility</p:attrName>
                                        </p:attrNameLst>
                                      </p:cBhvr>
                                      <p:to>
                                        <p:strVal val="visible"/>
                                      </p:to>
                                    </p:set>
                                    <p:animEffect transition="in" filter="wipe(down)">
                                      <p:cBhvr>
                                        <p:cTn id="46" dur="500"/>
                                        <p:tgtEl>
                                          <p:spTgt spid="3">
                                            <p:txEl>
                                              <p:pRg st="9" end="9"/>
                                            </p:txEl>
                                          </p:spTgt>
                                        </p:tgtEl>
                                      </p:cBhvr>
                                    </p:animEffect>
                                  </p:childTnLst>
                                </p:cTn>
                              </p:par>
                              <p:par>
                                <p:cTn id="47" presetID="22" presetClass="entr" presetSubtype="4" fill="hold" grpId="0" nodeType="withEffect">
                                  <p:stCondLst>
                                    <p:cond delay="0"/>
                                  </p:stCondLst>
                                  <p:childTnLst>
                                    <p:set>
                                      <p:cBhvr>
                                        <p:cTn id="48" dur="1" fill="hold">
                                          <p:stCondLst>
                                            <p:cond delay="0"/>
                                          </p:stCondLst>
                                        </p:cTn>
                                        <p:tgtEl>
                                          <p:spTgt spid="3">
                                            <p:txEl>
                                              <p:pRg st="10" end="10"/>
                                            </p:txEl>
                                          </p:spTgt>
                                        </p:tgtEl>
                                        <p:attrNameLst>
                                          <p:attrName>style.visibility</p:attrName>
                                        </p:attrNameLst>
                                      </p:cBhvr>
                                      <p:to>
                                        <p:strVal val="visible"/>
                                      </p:to>
                                    </p:set>
                                    <p:animEffect transition="in" filter="wipe(down)">
                                      <p:cBhvr>
                                        <p:cTn id="49"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6" grpId="0" build="p"/>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lstStyle/>
          <a:p>
            <a:r>
              <a:rPr lang="en-US" altLang="zh-CN" dirty="0"/>
              <a:t>What is a Computer?</a:t>
            </a:r>
            <a:endParaRPr lang="zh-CN" altLang="en-US" dirty="0"/>
          </a:p>
        </p:txBody>
      </p:sp>
      <p:sp>
        <p:nvSpPr>
          <p:cNvPr id="4" name="AutoShape 3"/>
          <p:cNvSpPr>
            <a:spLocks noChangeArrowheads="1"/>
          </p:cNvSpPr>
          <p:nvPr/>
        </p:nvSpPr>
        <p:spPr bwMode="auto">
          <a:xfrm>
            <a:off x="3121026" y="2344638"/>
            <a:ext cx="6932613" cy="3867150"/>
          </a:xfrm>
          <a:prstGeom prst="roundRect">
            <a:avLst>
              <a:gd name="adj" fmla="val 16667"/>
            </a:avLst>
          </a:prstGeom>
          <a:solidFill>
            <a:schemeClr val="bg1"/>
          </a:solidFill>
          <a:ln w="34925">
            <a:solidFill>
              <a:srgbClr val="FF6600"/>
            </a:solidFill>
            <a:round/>
            <a:headEnd/>
            <a:tailEnd/>
          </a:ln>
        </p:spPr>
        <p:txBody>
          <a:bodyPr wrap="none" anchor="ctr"/>
          <a:lstStyle/>
          <a:p>
            <a:pPr algn="r" fontAlgn="base">
              <a:spcBef>
                <a:spcPct val="0"/>
              </a:spcBef>
              <a:spcAft>
                <a:spcPct val="0"/>
              </a:spcAft>
            </a:pPr>
            <a:endParaRPr lang="zh-CN" altLang="en-US">
              <a:solidFill>
                <a:srgbClr val="000000"/>
              </a:solidFill>
              <a:latin typeface="Arial" pitchFamily="34" charset="0"/>
              <a:ea typeface="华文细黑" pitchFamily="2" charset="-122"/>
            </a:endParaRPr>
          </a:p>
        </p:txBody>
      </p:sp>
      <p:grpSp>
        <p:nvGrpSpPr>
          <p:cNvPr id="5" name="Group 4"/>
          <p:cNvGrpSpPr>
            <a:grpSpLocks/>
          </p:cNvGrpSpPr>
          <p:nvPr/>
        </p:nvGrpSpPr>
        <p:grpSpPr bwMode="auto">
          <a:xfrm>
            <a:off x="2108201" y="1379438"/>
            <a:ext cx="4976813" cy="1098550"/>
            <a:chOff x="334" y="801"/>
            <a:chExt cx="3135" cy="692"/>
          </a:xfrm>
        </p:grpSpPr>
        <p:sp>
          <p:nvSpPr>
            <p:cNvPr id="6" name="AutoShape 5"/>
            <p:cNvSpPr>
              <a:spLocks noChangeArrowheads="1"/>
            </p:cNvSpPr>
            <p:nvPr/>
          </p:nvSpPr>
          <p:spPr bwMode="auto">
            <a:xfrm>
              <a:off x="334" y="852"/>
              <a:ext cx="1547" cy="641"/>
            </a:xfrm>
            <a:prstGeom prst="irregularSeal2">
              <a:avLst/>
            </a:prstGeom>
            <a:solidFill>
              <a:schemeClr val="bg1"/>
            </a:solidFill>
            <a:ln w="12700">
              <a:solidFill>
                <a:schemeClr val="tx1"/>
              </a:solidFill>
              <a:miter lim="800000"/>
              <a:headEnd/>
              <a:tailEnd/>
            </a:ln>
          </p:spPr>
          <p:txBody>
            <a:bodyPr wrap="none" anchor="ctr"/>
            <a:lstStyle/>
            <a:p>
              <a:pPr algn="r" fontAlgn="base">
                <a:spcBef>
                  <a:spcPct val="0"/>
                </a:spcBef>
                <a:spcAft>
                  <a:spcPct val="0"/>
                </a:spcAft>
              </a:pPr>
              <a:endParaRPr lang="zh-CN" altLang="en-US">
                <a:solidFill>
                  <a:srgbClr val="000000"/>
                </a:solidFill>
                <a:latin typeface="Arial" pitchFamily="34" charset="0"/>
                <a:ea typeface="华文细黑" pitchFamily="2" charset="-122"/>
              </a:endParaRPr>
            </a:p>
          </p:txBody>
        </p:sp>
        <p:grpSp>
          <p:nvGrpSpPr>
            <p:cNvPr id="7" name="Group 6"/>
            <p:cNvGrpSpPr>
              <a:grpSpLocks/>
            </p:cNvGrpSpPr>
            <p:nvPr/>
          </p:nvGrpSpPr>
          <p:grpSpPr bwMode="auto">
            <a:xfrm>
              <a:off x="632" y="801"/>
              <a:ext cx="2837" cy="577"/>
              <a:chOff x="632" y="801"/>
              <a:chExt cx="2837" cy="577"/>
            </a:xfrm>
          </p:grpSpPr>
          <p:sp>
            <p:nvSpPr>
              <p:cNvPr id="8" name="Text Box 7"/>
              <p:cNvSpPr txBox="1">
                <a:spLocks noChangeArrowheads="1"/>
              </p:cNvSpPr>
              <p:nvPr/>
            </p:nvSpPr>
            <p:spPr bwMode="auto">
              <a:xfrm>
                <a:off x="632" y="1064"/>
                <a:ext cx="1016" cy="231"/>
              </a:xfrm>
              <a:prstGeom prst="rect">
                <a:avLst/>
              </a:prstGeom>
              <a:noFill/>
              <a:ln w="12700">
                <a:noFill/>
                <a:miter lim="800000"/>
                <a:headEnd/>
                <a:tailEnd/>
              </a:ln>
            </p:spPr>
            <p:txBody>
              <a:bodyPr>
                <a:spAutoFit/>
              </a:bodyPr>
              <a:lstStyle/>
              <a:p>
                <a:pPr fontAlgn="base">
                  <a:spcBef>
                    <a:spcPct val="50000"/>
                  </a:spcBef>
                  <a:spcAft>
                    <a:spcPct val="0"/>
                  </a:spcAft>
                </a:pPr>
                <a:r>
                  <a:rPr lang="en-US" altLang="zh-CN" b="1">
                    <a:solidFill>
                      <a:srgbClr val="000000"/>
                    </a:solidFill>
                    <a:latin typeface="Arial" pitchFamily="34" charset="0"/>
                    <a:ea typeface="华文细黑" pitchFamily="2" charset="-122"/>
                  </a:rPr>
                  <a:t>User’s View</a:t>
                </a:r>
              </a:p>
            </p:txBody>
          </p:sp>
          <p:sp>
            <p:nvSpPr>
              <p:cNvPr id="9" name="Text Box 8"/>
              <p:cNvSpPr txBox="1">
                <a:spLocks noChangeArrowheads="1"/>
              </p:cNvSpPr>
              <p:nvPr/>
            </p:nvSpPr>
            <p:spPr bwMode="auto">
              <a:xfrm>
                <a:off x="1865" y="801"/>
                <a:ext cx="1604" cy="577"/>
              </a:xfrm>
              <a:prstGeom prst="rect">
                <a:avLst/>
              </a:prstGeom>
              <a:noFill/>
              <a:ln w="12700">
                <a:noFill/>
                <a:miter lim="800000"/>
                <a:headEnd/>
                <a:tailEnd/>
              </a:ln>
            </p:spPr>
            <p:txBody>
              <a:bodyPr wrap="none">
                <a:spAutoFit/>
              </a:bodyPr>
              <a:lstStyle/>
              <a:p>
                <a:pPr fontAlgn="base">
                  <a:spcBef>
                    <a:spcPct val="0"/>
                  </a:spcBef>
                  <a:spcAft>
                    <a:spcPct val="0"/>
                  </a:spcAft>
                  <a:buFont typeface="Wingdings" pitchFamily="2" charset="2"/>
                  <a:buChar char="l"/>
                </a:pPr>
                <a:r>
                  <a:rPr lang="en-US" altLang="zh-CN" b="1">
                    <a:solidFill>
                      <a:srgbClr val="000000"/>
                    </a:solidFill>
                    <a:latin typeface="Times New Roman" pitchFamily="18" charset="0"/>
                    <a:ea typeface="华文细黑" pitchFamily="2" charset="-122"/>
                  </a:rPr>
                  <a:t>Application Programs</a:t>
                </a:r>
              </a:p>
              <a:p>
                <a:pPr fontAlgn="base">
                  <a:spcBef>
                    <a:spcPct val="0"/>
                  </a:spcBef>
                  <a:spcAft>
                    <a:spcPct val="0"/>
                  </a:spcAft>
                  <a:buFont typeface="Wingdings" pitchFamily="2" charset="2"/>
                  <a:buChar char="l"/>
                </a:pPr>
                <a:r>
                  <a:rPr lang="en-US" altLang="zh-CN" b="1">
                    <a:solidFill>
                      <a:srgbClr val="000000"/>
                    </a:solidFill>
                    <a:latin typeface="Times New Roman" pitchFamily="18" charset="0"/>
                    <a:ea typeface="华文细黑" pitchFamily="2" charset="-122"/>
                  </a:rPr>
                  <a:t>OS Utilities</a:t>
                </a:r>
              </a:p>
              <a:p>
                <a:pPr fontAlgn="base">
                  <a:spcBef>
                    <a:spcPct val="0"/>
                  </a:spcBef>
                  <a:spcAft>
                    <a:spcPct val="0"/>
                  </a:spcAft>
                  <a:buFont typeface="Wingdings" pitchFamily="2" charset="2"/>
                  <a:buChar char="l"/>
                </a:pPr>
                <a:r>
                  <a:rPr lang="en-US" altLang="zh-CN" b="1">
                    <a:solidFill>
                      <a:srgbClr val="000000"/>
                    </a:solidFill>
                    <a:latin typeface="Times New Roman" pitchFamily="18" charset="0"/>
                    <a:ea typeface="华文细黑" pitchFamily="2" charset="-122"/>
                  </a:rPr>
                  <a:t>Hardware Peripherals</a:t>
                </a:r>
              </a:p>
            </p:txBody>
          </p:sp>
        </p:grpSp>
      </p:grpSp>
      <p:grpSp>
        <p:nvGrpSpPr>
          <p:cNvPr id="10" name="Group 9"/>
          <p:cNvGrpSpPr>
            <a:grpSpLocks/>
          </p:cNvGrpSpPr>
          <p:nvPr/>
        </p:nvGrpSpPr>
        <p:grpSpPr bwMode="auto">
          <a:xfrm>
            <a:off x="3906839" y="2250977"/>
            <a:ext cx="5653087" cy="1584325"/>
            <a:chOff x="1467" y="1439"/>
            <a:chExt cx="3561" cy="998"/>
          </a:xfrm>
        </p:grpSpPr>
        <p:sp>
          <p:nvSpPr>
            <p:cNvPr id="11" name="AutoShape 10"/>
            <p:cNvSpPr>
              <a:spLocks noChangeArrowheads="1"/>
            </p:cNvSpPr>
            <p:nvPr/>
          </p:nvSpPr>
          <p:spPr bwMode="auto">
            <a:xfrm>
              <a:off x="1582" y="1451"/>
              <a:ext cx="1711" cy="691"/>
            </a:xfrm>
            <a:prstGeom prst="irregularSeal2">
              <a:avLst/>
            </a:prstGeom>
            <a:solidFill>
              <a:schemeClr val="bg1"/>
            </a:solidFill>
            <a:ln w="12700">
              <a:solidFill>
                <a:schemeClr val="tx1"/>
              </a:solidFill>
              <a:miter lim="800000"/>
              <a:headEnd/>
              <a:tailEnd/>
            </a:ln>
          </p:spPr>
          <p:txBody>
            <a:bodyPr wrap="none" anchor="ctr"/>
            <a:lstStyle/>
            <a:p>
              <a:pPr algn="r" fontAlgn="base">
                <a:spcBef>
                  <a:spcPct val="0"/>
                </a:spcBef>
                <a:spcAft>
                  <a:spcPct val="0"/>
                </a:spcAft>
              </a:pPr>
              <a:endParaRPr lang="zh-CN" altLang="en-US">
                <a:solidFill>
                  <a:srgbClr val="000000"/>
                </a:solidFill>
                <a:latin typeface="Arial" pitchFamily="34" charset="0"/>
                <a:ea typeface="华文细黑" pitchFamily="2" charset="-122"/>
              </a:endParaRPr>
            </a:p>
          </p:txBody>
        </p:sp>
        <p:sp>
          <p:nvSpPr>
            <p:cNvPr id="12" name="Text Box 11"/>
            <p:cNvSpPr txBox="1">
              <a:spLocks noChangeArrowheads="1"/>
            </p:cNvSpPr>
            <p:nvPr/>
          </p:nvSpPr>
          <p:spPr bwMode="auto">
            <a:xfrm>
              <a:off x="1866" y="1664"/>
              <a:ext cx="1186" cy="404"/>
            </a:xfrm>
            <a:prstGeom prst="rect">
              <a:avLst/>
            </a:prstGeom>
            <a:noFill/>
            <a:ln w="12700">
              <a:noFill/>
              <a:miter lim="800000"/>
              <a:headEnd/>
              <a:tailEnd/>
            </a:ln>
          </p:spPr>
          <p:txBody>
            <a:bodyPr>
              <a:spAutoFit/>
            </a:bodyPr>
            <a:lstStyle/>
            <a:p>
              <a:pPr fontAlgn="base">
                <a:spcBef>
                  <a:spcPct val="50000"/>
                </a:spcBef>
                <a:spcAft>
                  <a:spcPct val="0"/>
                </a:spcAft>
              </a:pPr>
              <a:r>
                <a:rPr lang="en-US" altLang="zh-CN" b="1">
                  <a:solidFill>
                    <a:srgbClr val="000000"/>
                  </a:solidFill>
                  <a:latin typeface="Arial" pitchFamily="34" charset="0"/>
                  <a:ea typeface="华文细黑" pitchFamily="2" charset="-122"/>
                </a:rPr>
                <a:t>Programmer’s View</a:t>
              </a:r>
            </a:p>
          </p:txBody>
        </p:sp>
        <p:sp>
          <p:nvSpPr>
            <p:cNvPr id="13" name="AutoShape 12"/>
            <p:cNvSpPr>
              <a:spLocks noChangeArrowheads="1"/>
            </p:cNvSpPr>
            <p:nvPr/>
          </p:nvSpPr>
          <p:spPr bwMode="auto">
            <a:xfrm rot="2210993">
              <a:off x="1467" y="1439"/>
              <a:ext cx="388" cy="157"/>
            </a:xfrm>
            <a:prstGeom prst="notchedRightArrow">
              <a:avLst>
                <a:gd name="adj1" fmla="val 50000"/>
                <a:gd name="adj2" fmla="val 61783"/>
              </a:avLst>
            </a:prstGeom>
            <a:solidFill>
              <a:srgbClr val="18978B"/>
            </a:solidFill>
            <a:ln w="12700">
              <a:solidFill>
                <a:srgbClr val="18978B"/>
              </a:solidFill>
              <a:miter lim="800000"/>
              <a:headEnd/>
              <a:tailEnd/>
            </a:ln>
          </p:spPr>
          <p:txBody>
            <a:bodyPr wrap="none" anchor="ctr"/>
            <a:lstStyle/>
            <a:p>
              <a:pPr algn="r" fontAlgn="base">
                <a:spcBef>
                  <a:spcPct val="0"/>
                </a:spcBef>
                <a:spcAft>
                  <a:spcPct val="0"/>
                </a:spcAft>
              </a:pPr>
              <a:endParaRPr lang="zh-CN" altLang="en-US" dirty="0">
                <a:solidFill>
                  <a:srgbClr val="000000"/>
                </a:solidFill>
                <a:latin typeface="Arial" pitchFamily="34" charset="0"/>
                <a:ea typeface="华文细黑" pitchFamily="2" charset="-122"/>
              </a:endParaRPr>
            </a:p>
          </p:txBody>
        </p:sp>
        <p:sp>
          <p:nvSpPr>
            <p:cNvPr id="14" name="Text Box 13"/>
            <p:cNvSpPr txBox="1">
              <a:spLocks noChangeArrowheads="1"/>
            </p:cNvSpPr>
            <p:nvPr/>
          </p:nvSpPr>
          <p:spPr bwMode="auto">
            <a:xfrm>
              <a:off x="3216" y="1462"/>
              <a:ext cx="1812" cy="975"/>
            </a:xfrm>
            <a:prstGeom prst="rect">
              <a:avLst/>
            </a:prstGeom>
            <a:noFill/>
            <a:ln w="12700">
              <a:noFill/>
              <a:miter lim="800000"/>
              <a:headEnd/>
              <a:tailEnd/>
            </a:ln>
          </p:spPr>
          <p:txBody>
            <a:bodyPr wrap="none">
              <a:spAutoFit/>
            </a:bodyPr>
            <a:lstStyle/>
            <a:p>
              <a:pPr fontAlgn="base">
                <a:spcBef>
                  <a:spcPct val="0"/>
                </a:spcBef>
                <a:spcAft>
                  <a:spcPct val="0"/>
                </a:spcAft>
                <a:buFont typeface="Wingdings" pitchFamily="2" charset="2"/>
                <a:buChar char="l"/>
              </a:pPr>
              <a:r>
                <a:rPr lang="en-US" altLang="zh-CN" b="1">
                  <a:solidFill>
                    <a:srgbClr val="000000"/>
                  </a:solidFill>
                  <a:latin typeface="Times New Roman" pitchFamily="18" charset="0"/>
                  <a:ea typeface="华文细黑" pitchFamily="2" charset="-122"/>
                </a:rPr>
                <a:t>HLL (e.g. C, C++, Pascal)</a:t>
              </a:r>
            </a:p>
            <a:p>
              <a:pPr lvl="1" fontAlgn="base">
                <a:spcBef>
                  <a:spcPct val="0"/>
                </a:spcBef>
                <a:spcAft>
                  <a:spcPct val="0"/>
                </a:spcAft>
                <a:buSzPct val="90000"/>
                <a:buFont typeface="Wingdings" pitchFamily="2" charset="2"/>
                <a:buChar char="m"/>
              </a:pPr>
              <a:r>
                <a:rPr lang="en-US" altLang="zh-CN" sz="1600" b="1">
                  <a:solidFill>
                    <a:srgbClr val="000000"/>
                  </a:solidFill>
                  <a:latin typeface="Times New Roman" pitchFamily="18" charset="0"/>
                  <a:ea typeface="华文细黑" pitchFamily="2" charset="-122"/>
                </a:rPr>
                <a:t>Machine independent</a:t>
              </a:r>
              <a:endParaRPr lang="en-US" altLang="zh-CN" b="1">
                <a:solidFill>
                  <a:srgbClr val="000000"/>
                </a:solidFill>
                <a:latin typeface="Times New Roman" pitchFamily="18" charset="0"/>
                <a:ea typeface="华文细黑" pitchFamily="2" charset="-122"/>
              </a:endParaRPr>
            </a:p>
            <a:p>
              <a:pPr fontAlgn="base">
                <a:spcBef>
                  <a:spcPct val="0"/>
                </a:spcBef>
                <a:spcAft>
                  <a:spcPct val="0"/>
                </a:spcAft>
                <a:buFont typeface="Wingdings" pitchFamily="2" charset="2"/>
                <a:buChar char="l"/>
              </a:pPr>
              <a:r>
                <a:rPr lang="en-US" altLang="zh-CN" b="1">
                  <a:solidFill>
                    <a:srgbClr val="000000"/>
                  </a:solidFill>
                  <a:latin typeface="Times New Roman" pitchFamily="18" charset="0"/>
                  <a:ea typeface="华文细黑" pitchFamily="2" charset="-122"/>
                </a:rPr>
                <a:t>Assembly Language</a:t>
              </a:r>
            </a:p>
            <a:p>
              <a:pPr lvl="1" fontAlgn="base">
                <a:lnSpc>
                  <a:spcPct val="90000"/>
                </a:lnSpc>
                <a:spcBef>
                  <a:spcPct val="0"/>
                </a:spcBef>
                <a:spcAft>
                  <a:spcPct val="0"/>
                </a:spcAft>
                <a:buSzPct val="90000"/>
                <a:buFont typeface="Wingdings" pitchFamily="2" charset="2"/>
                <a:buChar char="m"/>
              </a:pPr>
              <a:r>
                <a:rPr lang="en-US" altLang="zh-CN" sz="1600" b="1">
                  <a:solidFill>
                    <a:srgbClr val="000000"/>
                  </a:solidFill>
                  <a:latin typeface="Times New Roman" pitchFamily="18" charset="0"/>
                  <a:ea typeface="华文细黑" pitchFamily="2" charset="-122"/>
                </a:rPr>
                <a:t>Instructions</a:t>
              </a:r>
              <a:endParaRPr lang="en-US" altLang="zh-CN" b="1">
                <a:solidFill>
                  <a:srgbClr val="000000"/>
                </a:solidFill>
                <a:latin typeface="Times New Roman" pitchFamily="18" charset="0"/>
                <a:ea typeface="华文细黑" pitchFamily="2" charset="-122"/>
              </a:endParaRPr>
            </a:p>
            <a:p>
              <a:pPr lvl="1" fontAlgn="base">
                <a:lnSpc>
                  <a:spcPct val="90000"/>
                </a:lnSpc>
                <a:spcBef>
                  <a:spcPct val="0"/>
                </a:spcBef>
                <a:spcAft>
                  <a:spcPct val="0"/>
                </a:spcAft>
                <a:buSzPct val="90000"/>
                <a:buFont typeface="Wingdings" pitchFamily="2" charset="2"/>
                <a:buChar char="m"/>
              </a:pPr>
              <a:r>
                <a:rPr lang="en-US" altLang="zh-CN" sz="1600" b="1">
                  <a:solidFill>
                    <a:srgbClr val="000000"/>
                  </a:solidFill>
                  <a:latin typeface="Times New Roman" pitchFamily="18" charset="0"/>
                  <a:ea typeface="华文细黑" pitchFamily="2" charset="-122"/>
                </a:rPr>
                <a:t>Memory</a:t>
              </a:r>
            </a:p>
            <a:p>
              <a:pPr lvl="1" fontAlgn="base">
                <a:lnSpc>
                  <a:spcPct val="90000"/>
                </a:lnSpc>
                <a:spcBef>
                  <a:spcPct val="0"/>
                </a:spcBef>
                <a:spcAft>
                  <a:spcPct val="0"/>
                </a:spcAft>
                <a:buSzPct val="90000"/>
                <a:buFont typeface="Wingdings" pitchFamily="2" charset="2"/>
                <a:buChar char="m"/>
              </a:pPr>
              <a:r>
                <a:rPr lang="en-US" altLang="zh-CN" sz="1600" b="1">
                  <a:solidFill>
                    <a:srgbClr val="000000"/>
                  </a:solidFill>
                  <a:latin typeface="Times New Roman" pitchFamily="18" charset="0"/>
                  <a:ea typeface="华文细黑" pitchFamily="2" charset="-122"/>
                </a:rPr>
                <a:t>Registers</a:t>
              </a:r>
              <a:endParaRPr lang="en-US" altLang="zh-CN" b="1">
                <a:solidFill>
                  <a:srgbClr val="000000"/>
                </a:solidFill>
                <a:latin typeface="Times New Roman" pitchFamily="18" charset="0"/>
                <a:ea typeface="华文细黑" pitchFamily="2" charset="-122"/>
              </a:endParaRPr>
            </a:p>
          </p:txBody>
        </p:sp>
      </p:grpSp>
      <p:grpSp>
        <p:nvGrpSpPr>
          <p:cNvPr id="15" name="Group 14"/>
          <p:cNvGrpSpPr>
            <a:grpSpLocks/>
          </p:cNvGrpSpPr>
          <p:nvPr/>
        </p:nvGrpSpPr>
        <p:grpSpPr bwMode="auto">
          <a:xfrm>
            <a:off x="3222626" y="2959002"/>
            <a:ext cx="5002213" cy="2338387"/>
            <a:chOff x="1014" y="2040"/>
            <a:chExt cx="3151" cy="1473"/>
          </a:xfrm>
        </p:grpSpPr>
        <p:sp>
          <p:nvSpPr>
            <p:cNvPr id="16" name="AutoShape 15"/>
            <p:cNvSpPr>
              <a:spLocks noChangeArrowheads="1"/>
            </p:cNvSpPr>
            <p:nvPr/>
          </p:nvSpPr>
          <p:spPr bwMode="auto">
            <a:xfrm>
              <a:off x="2618" y="2509"/>
              <a:ext cx="1547" cy="641"/>
            </a:xfrm>
            <a:prstGeom prst="irregularSeal2">
              <a:avLst/>
            </a:prstGeom>
            <a:solidFill>
              <a:schemeClr val="bg1"/>
            </a:solidFill>
            <a:ln w="12700">
              <a:solidFill>
                <a:schemeClr val="tx1"/>
              </a:solidFill>
              <a:miter lim="800000"/>
              <a:headEnd/>
              <a:tailEnd/>
            </a:ln>
          </p:spPr>
          <p:txBody>
            <a:bodyPr wrap="none" anchor="ctr"/>
            <a:lstStyle/>
            <a:p>
              <a:pPr algn="r" fontAlgn="base">
                <a:spcBef>
                  <a:spcPct val="0"/>
                </a:spcBef>
                <a:spcAft>
                  <a:spcPct val="0"/>
                </a:spcAft>
              </a:pPr>
              <a:endParaRPr lang="zh-CN" altLang="en-US">
                <a:solidFill>
                  <a:srgbClr val="000000"/>
                </a:solidFill>
                <a:latin typeface="Arial" pitchFamily="34" charset="0"/>
                <a:ea typeface="华文细黑" pitchFamily="2" charset="-122"/>
              </a:endParaRPr>
            </a:p>
          </p:txBody>
        </p:sp>
        <p:sp>
          <p:nvSpPr>
            <p:cNvPr id="17" name="Text Box 16"/>
            <p:cNvSpPr txBox="1">
              <a:spLocks noChangeArrowheads="1"/>
            </p:cNvSpPr>
            <p:nvPr/>
          </p:nvSpPr>
          <p:spPr bwMode="auto">
            <a:xfrm>
              <a:off x="2972" y="2665"/>
              <a:ext cx="1016" cy="404"/>
            </a:xfrm>
            <a:prstGeom prst="rect">
              <a:avLst/>
            </a:prstGeom>
            <a:noFill/>
            <a:ln w="12700">
              <a:noFill/>
              <a:miter lim="800000"/>
              <a:headEnd/>
              <a:tailEnd/>
            </a:ln>
          </p:spPr>
          <p:txBody>
            <a:bodyPr>
              <a:spAutoFit/>
            </a:bodyPr>
            <a:lstStyle/>
            <a:p>
              <a:pPr fontAlgn="base">
                <a:spcBef>
                  <a:spcPct val="50000"/>
                </a:spcBef>
                <a:spcAft>
                  <a:spcPct val="0"/>
                </a:spcAft>
              </a:pPr>
              <a:r>
                <a:rPr lang="en-US" altLang="zh-CN" b="1">
                  <a:solidFill>
                    <a:srgbClr val="000000"/>
                  </a:solidFill>
                  <a:latin typeface="Arial" pitchFamily="34" charset="0"/>
                  <a:ea typeface="华文细黑" pitchFamily="2" charset="-122"/>
                </a:rPr>
                <a:t>Architect’s View</a:t>
              </a:r>
            </a:p>
          </p:txBody>
        </p:sp>
        <p:sp>
          <p:nvSpPr>
            <p:cNvPr id="18" name="AutoShape 17"/>
            <p:cNvSpPr>
              <a:spLocks noChangeArrowheads="1"/>
            </p:cNvSpPr>
            <p:nvPr/>
          </p:nvSpPr>
          <p:spPr bwMode="auto">
            <a:xfrm rot="3105699">
              <a:off x="2645" y="2247"/>
              <a:ext cx="571" cy="157"/>
            </a:xfrm>
            <a:prstGeom prst="notchedRightArrow">
              <a:avLst>
                <a:gd name="adj1" fmla="val 50000"/>
                <a:gd name="adj2" fmla="val 90924"/>
              </a:avLst>
            </a:prstGeom>
            <a:solidFill>
              <a:srgbClr val="18978B"/>
            </a:solidFill>
            <a:ln w="12700">
              <a:solidFill>
                <a:srgbClr val="18978B"/>
              </a:solidFill>
              <a:miter lim="800000"/>
              <a:headEnd/>
              <a:tailEnd/>
            </a:ln>
          </p:spPr>
          <p:txBody>
            <a:bodyPr wrap="none" anchor="ctr"/>
            <a:lstStyle/>
            <a:p>
              <a:pPr algn="r" fontAlgn="base">
                <a:spcBef>
                  <a:spcPct val="0"/>
                </a:spcBef>
                <a:spcAft>
                  <a:spcPct val="0"/>
                </a:spcAft>
              </a:pPr>
              <a:endParaRPr lang="zh-CN" altLang="en-US">
                <a:solidFill>
                  <a:srgbClr val="000000"/>
                </a:solidFill>
                <a:latin typeface="Arial" pitchFamily="34" charset="0"/>
                <a:ea typeface="华文细黑" pitchFamily="2" charset="-122"/>
              </a:endParaRPr>
            </a:p>
          </p:txBody>
        </p:sp>
        <p:sp>
          <p:nvSpPr>
            <p:cNvPr id="19" name="Text Box 18"/>
            <p:cNvSpPr txBox="1">
              <a:spLocks noChangeArrowheads="1"/>
            </p:cNvSpPr>
            <p:nvPr/>
          </p:nvSpPr>
          <p:spPr bwMode="auto">
            <a:xfrm>
              <a:off x="1014" y="2519"/>
              <a:ext cx="1603" cy="994"/>
            </a:xfrm>
            <a:prstGeom prst="rect">
              <a:avLst/>
            </a:prstGeom>
            <a:noFill/>
            <a:ln w="12700">
              <a:noFill/>
              <a:miter lim="800000"/>
              <a:headEnd/>
              <a:tailEnd/>
            </a:ln>
          </p:spPr>
          <p:txBody>
            <a:bodyPr wrap="none">
              <a:spAutoFit/>
            </a:bodyPr>
            <a:lstStyle/>
            <a:p>
              <a:pPr fontAlgn="base">
                <a:spcBef>
                  <a:spcPct val="0"/>
                </a:spcBef>
                <a:spcAft>
                  <a:spcPct val="0"/>
                </a:spcAft>
                <a:buFont typeface="Wingdings" pitchFamily="2" charset="2"/>
                <a:buChar char="l"/>
              </a:pPr>
              <a:r>
                <a:rPr lang="en-US" altLang="zh-CN" b="1">
                  <a:solidFill>
                    <a:srgbClr val="000000"/>
                  </a:solidFill>
                  <a:latin typeface="Times New Roman" pitchFamily="18" charset="0"/>
                  <a:ea typeface="华文细黑" pitchFamily="2" charset="-122"/>
                </a:rPr>
                <a:t>Data path</a:t>
              </a:r>
            </a:p>
            <a:p>
              <a:pPr lvl="1" fontAlgn="base">
                <a:lnSpc>
                  <a:spcPct val="90000"/>
                </a:lnSpc>
                <a:spcBef>
                  <a:spcPct val="0"/>
                </a:spcBef>
                <a:spcAft>
                  <a:spcPct val="0"/>
                </a:spcAft>
                <a:buSzPct val="90000"/>
                <a:buFont typeface="Wingdings" pitchFamily="2" charset="2"/>
                <a:buChar char="m"/>
              </a:pPr>
              <a:r>
                <a:rPr lang="en-US" altLang="zh-CN" sz="1600" b="1">
                  <a:solidFill>
                    <a:srgbClr val="000000"/>
                  </a:solidFill>
                  <a:latin typeface="Times New Roman" pitchFamily="18" charset="0"/>
                  <a:ea typeface="华文细黑" pitchFamily="2" charset="-122"/>
                </a:rPr>
                <a:t>Registers, ALU, etc.</a:t>
              </a:r>
              <a:endParaRPr lang="en-US" altLang="zh-CN" b="1">
                <a:solidFill>
                  <a:srgbClr val="000000"/>
                </a:solidFill>
                <a:latin typeface="Times New Roman" pitchFamily="18" charset="0"/>
                <a:ea typeface="华文细黑" pitchFamily="2" charset="-122"/>
              </a:endParaRPr>
            </a:p>
            <a:p>
              <a:pPr fontAlgn="base">
                <a:spcBef>
                  <a:spcPct val="0"/>
                </a:spcBef>
                <a:spcAft>
                  <a:spcPct val="0"/>
                </a:spcAft>
                <a:buFont typeface="Wingdings" pitchFamily="2" charset="2"/>
                <a:buChar char="l"/>
              </a:pPr>
              <a:r>
                <a:rPr lang="en-US" altLang="zh-CN" b="1">
                  <a:solidFill>
                    <a:srgbClr val="000000"/>
                  </a:solidFill>
                  <a:latin typeface="Times New Roman" pitchFamily="18" charset="0"/>
                  <a:ea typeface="华文细黑" pitchFamily="2" charset="-122"/>
                </a:rPr>
                <a:t>Control Unit</a:t>
              </a:r>
            </a:p>
            <a:p>
              <a:pPr fontAlgn="base">
                <a:spcBef>
                  <a:spcPct val="0"/>
                </a:spcBef>
                <a:spcAft>
                  <a:spcPct val="0"/>
                </a:spcAft>
                <a:buFont typeface="Wingdings" pitchFamily="2" charset="2"/>
                <a:buChar char="l"/>
              </a:pPr>
              <a:r>
                <a:rPr lang="en-US" altLang="zh-CN" b="1">
                  <a:solidFill>
                    <a:srgbClr val="000000"/>
                  </a:solidFill>
                  <a:latin typeface="Times New Roman" pitchFamily="18" charset="0"/>
                  <a:ea typeface="华文细黑" pitchFamily="2" charset="-122"/>
                </a:rPr>
                <a:t>Externals</a:t>
              </a:r>
            </a:p>
            <a:p>
              <a:pPr lvl="1" fontAlgn="base">
                <a:lnSpc>
                  <a:spcPct val="90000"/>
                </a:lnSpc>
                <a:spcBef>
                  <a:spcPct val="0"/>
                </a:spcBef>
                <a:spcAft>
                  <a:spcPct val="0"/>
                </a:spcAft>
                <a:buSzPct val="90000"/>
                <a:buFont typeface="Wingdings" pitchFamily="2" charset="2"/>
                <a:buChar char="m"/>
              </a:pPr>
              <a:r>
                <a:rPr lang="en-US" altLang="zh-CN" sz="1600" b="1">
                  <a:solidFill>
                    <a:srgbClr val="000000"/>
                  </a:solidFill>
                  <a:latin typeface="Times New Roman" pitchFamily="18" charset="0"/>
                  <a:ea typeface="华文细黑" pitchFamily="2" charset="-122"/>
                </a:rPr>
                <a:t>Memory System</a:t>
              </a:r>
            </a:p>
            <a:p>
              <a:pPr lvl="1" fontAlgn="base">
                <a:lnSpc>
                  <a:spcPct val="90000"/>
                </a:lnSpc>
                <a:spcBef>
                  <a:spcPct val="0"/>
                </a:spcBef>
                <a:spcAft>
                  <a:spcPct val="0"/>
                </a:spcAft>
                <a:buSzPct val="90000"/>
                <a:buFont typeface="Wingdings" pitchFamily="2" charset="2"/>
                <a:buChar char="m"/>
              </a:pPr>
              <a:r>
                <a:rPr lang="en-US" altLang="zh-CN" sz="1600" b="1">
                  <a:solidFill>
                    <a:srgbClr val="000000"/>
                  </a:solidFill>
                  <a:latin typeface="Times New Roman" pitchFamily="18" charset="0"/>
                  <a:ea typeface="华文细黑" pitchFamily="2" charset="-122"/>
                </a:rPr>
                <a:t>I/O System</a:t>
              </a:r>
              <a:endParaRPr lang="en-US" altLang="zh-CN" b="1">
                <a:solidFill>
                  <a:srgbClr val="000000"/>
                </a:solidFill>
                <a:latin typeface="Times New Roman" pitchFamily="18" charset="0"/>
                <a:ea typeface="华文细黑" pitchFamily="2" charset="-122"/>
              </a:endParaRPr>
            </a:p>
          </p:txBody>
        </p:sp>
      </p:grpSp>
      <p:grpSp>
        <p:nvGrpSpPr>
          <p:cNvPr id="20" name="Group 19"/>
          <p:cNvGrpSpPr>
            <a:grpSpLocks/>
          </p:cNvGrpSpPr>
          <p:nvPr/>
        </p:nvGrpSpPr>
        <p:grpSpPr bwMode="auto">
          <a:xfrm>
            <a:off x="5481639" y="4460776"/>
            <a:ext cx="4492625" cy="1674812"/>
            <a:chOff x="2727" y="3017"/>
            <a:chExt cx="2830" cy="1055"/>
          </a:xfrm>
        </p:grpSpPr>
        <p:sp>
          <p:nvSpPr>
            <p:cNvPr id="21" name="AutoShape 20"/>
            <p:cNvSpPr>
              <a:spLocks noChangeArrowheads="1"/>
            </p:cNvSpPr>
            <p:nvPr/>
          </p:nvSpPr>
          <p:spPr bwMode="auto">
            <a:xfrm>
              <a:off x="3585" y="3327"/>
              <a:ext cx="1972" cy="745"/>
            </a:xfrm>
            <a:prstGeom prst="irregularSeal2">
              <a:avLst/>
            </a:prstGeom>
            <a:solidFill>
              <a:schemeClr val="bg1"/>
            </a:solidFill>
            <a:ln w="12700">
              <a:solidFill>
                <a:schemeClr val="tx1"/>
              </a:solidFill>
              <a:miter lim="800000"/>
              <a:headEnd/>
              <a:tailEnd/>
            </a:ln>
          </p:spPr>
          <p:txBody>
            <a:bodyPr wrap="none" anchor="ctr"/>
            <a:lstStyle/>
            <a:p>
              <a:pPr algn="r" fontAlgn="base">
                <a:spcBef>
                  <a:spcPct val="0"/>
                </a:spcBef>
                <a:spcAft>
                  <a:spcPct val="0"/>
                </a:spcAft>
              </a:pPr>
              <a:endParaRPr lang="zh-CN" altLang="en-US">
                <a:solidFill>
                  <a:srgbClr val="000000"/>
                </a:solidFill>
                <a:latin typeface="Arial" pitchFamily="34" charset="0"/>
                <a:ea typeface="华文细黑" pitchFamily="2" charset="-122"/>
              </a:endParaRPr>
            </a:p>
          </p:txBody>
        </p:sp>
        <p:sp>
          <p:nvSpPr>
            <p:cNvPr id="22" name="Text Box 21"/>
            <p:cNvSpPr txBox="1">
              <a:spLocks noChangeArrowheads="1"/>
            </p:cNvSpPr>
            <p:nvPr/>
          </p:nvSpPr>
          <p:spPr bwMode="auto">
            <a:xfrm>
              <a:off x="3918" y="3568"/>
              <a:ext cx="1343" cy="404"/>
            </a:xfrm>
            <a:prstGeom prst="rect">
              <a:avLst/>
            </a:prstGeom>
            <a:noFill/>
            <a:ln w="12700">
              <a:noFill/>
              <a:miter lim="800000"/>
              <a:headEnd/>
              <a:tailEnd/>
            </a:ln>
          </p:spPr>
          <p:txBody>
            <a:bodyPr>
              <a:spAutoFit/>
            </a:bodyPr>
            <a:lstStyle/>
            <a:p>
              <a:pPr fontAlgn="base">
                <a:spcBef>
                  <a:spcPct val="50000"/>
                </a:spcBef>
                <a:spcAft>
                  <a:spcPct val="0"/>
                </a:spcAft>
              </a:pPr>
              <a:r>
                <a:rPr lang="en-US" altLang="zh-CN" b="1">
                  <a:solidFill>
                    <a:srgbClr val="000000"/>
                  </a:solidFill>
                  <a:latin typeface="Arial" pitchFamily="34" charset="0"/>
                  <a:ea typeface="华文细黑" pitchFamily="2" charset="-122"/>
                </a:rPr>
                <a:t>Logic Designer’s View</a:t>
              </a:r>
            </a:p>
          </p:txBody>
        </p:sp>
        <p:sp>
          <p:nvSpPr>
            <p:cNvPr id="23" name="AutoShape 22"/>
            <p:cNvSpPr>
              <a:spLocks noChangeArrowheads="1"/>
            </p:cNvSpPr>
            <p:nvPr/>
          </p:nvSpPr>
          <p:spPr bwMode="auto">
            <a:xfrm rot="2881685">
              <a:off x="3689" y="3175"/>
              <a:ext cx="473" cy="157"/>
            </a:xfrm>
            <a:prstGeom prst="notchedRightArrow">
              <a:avLst>
                <a:gd name="adj1" fmla="val 50000"/>
                <a:gd name="adj2" fmla="val 75318"/>
              </a:avLst>
            </a:prstGeom>
            <a:solidFill>
              <a:srgbClr val="18978B"/>
            </a:solidFill>
            <a:ln w="12700">
              <a:solidFill>
                <a:srgbClr val="18978B"/>
              </a:solidFill>
              <a:miter lim="800000"/>
              <a:headEnd/>
              <a:tailEnd/>
            </a:ln>
          </p:spPr>
          <p:txBody>
            <a:bodyPr wrap="none" anchor="ctr"/>
            <a:lstStyle/>
            <a:p>
              <a:pPr algn="r" fontAlgn="base">
                <a:spcBef>
                  <a:spcPct val="0"/>
                </a:spcBef>
                <a:spcAft>
                  <a:spcPct val="0"/>
                </a:spcAft>
              </a:pPr>
              <a:endParaRPr lang="zh-CN" altLang="en-US">
                <a:solidFill>
                  <a:srgbClr val="000000"/>
                </a:solidFill>
                <a:latin typeface="Arial" pitchFamily="34" charset="0"/>
                <a:ea typeface="华文细黑" pitchFamily="2" charset="-122"/>
              </a:endParaRPr>
            </a:p>
          </p:txBody>
        </p:sp>
        <p:sp>
          <p:nvSpPr>
            <p:cNvPr id="24" name="Freeform 23"/>
            <p:cNvSpPr>
              <a:spLocks/>
            </p:cNvSpPr>
            <p:nvPr/>
          </p:nvSpPr>
          <p:spPr bwMode="auto">
            <a:xfrm>
              <a:off x="3108" y="3506"/>
              <a:ext cx="18" cy="24"/>
            </a:xfrm>
            <a:custGeom>
              <a:avLst/>
              <a:gdLst>
                <a:gd name="T0" fmla="*/ 0 w 64"/>
                <a:gd name="T1" fmla="*/ 0 h 87"/>
                <a:gd name="T2" fmla="*/ 0 w 64"/>
                <a:gd name="T3" fmla="*/ 0 h 87"/>
                <a:gd name="T4" fmla="*/ 0 w 64"/>
                <a:gd name="T5" fmla="*/ 0 h 87"/>
                <a:gd name="T6" fmla="*/ 0 w 64"/>
                <a:gd name="T7" fmla="*/ 0 h 87"/>
                <a:gd name="T8" fmla="*/ 0 w 64"/>
                <a:gd name="T9" fmla="*/ 0 h 87"/>
                <a:gd name="T10" fmla="*/ 0 w 64"/>
                <a:gd name="T11" fmla="*/ 0 h 87"/>
                <a:gd name="T12" fmla="*/ 0 w 64"/>
                <a:gd name="T13" fmla="*/ 0 h 87"/>
                <a:gd name="T14" fmla="*/ 0 w 64"/>
                <a:gd name="T15" fmla="*/ 0 h 87"/>
                <a:gd name="T16" fmla="*/ 0 w 64"/>
                <a:gd name="T17" fmla="*/ 0 h 87"/>
                <a:gd name="T18" fmla="*/ 0 w 64"/>
                <a:gd name="T19" fmla="*/ 0 h 87"/>
                <a:gd name="T20" fmla="*/ 0 w 64"/>
                <a:gd name="T21" fmla="*/ 0 h 87"/>
                <a:gd name="T22" fmla="*/ 0 w 64"/>
                <a:gd name="T23" fmla="*/ 1 h 87"/>
                <a:gd name="T24" fmla="*/ 0 w 64"/>
                <a:gd name="T25" fmla="*/ 0 h 87"/>
                <a:gd name="T26" fmla="*/ 0 w 64"/>
                <a:gd name="T27" fmla="*/ 0 h 87"/>
                <a:gd name="T28" fmla="*/ 0 w 64"/>
                <a:gd name="T29" fmla="*/ 0 h 87"/>
                <a:gd name="T30" fmla="*/ 0 w 64"/>
                <a:gd name="T31" fmla="*/ 0 h 87"/>
                <a:gd name="T32" fmla="*/ 0 w 64"/>
                <a:gd name="T33" fmla="*/ 0 h 87"/>
                <a:gd name="T34" fmla="*/ 0 w 64"/>
                <a:gd name="T35" fmla="*/ 0 h 87"/>
                <a:gd name="T36" fmla="*/ 0 w 64"/>
                <a:gd name="T37" fmla="*/ 0 h 87"/>
                <a:gd name="T38" fmla="*/ 0 w 64"/>
                <a:gd name="T39" fmla="*/ 0 h 87"/>
                <a:gd name="T40" fmla="*/ 0 w 64"/>
                <a:gd name="T41" fmla="*/ 0 h 87"/>
                <a:gd name="T42" fmla="*/ 0 w 64"/>
                <a:gd name="T43" fmla="*/ 0 h 87"/>
                <a:gd name="T44" fmla="*/ 0 w 64"/>
                <a:gd name="T45" fmla="*/ 0 h 87"/>
                <a:gd name="T46" fmla="*/ 0 w 64"/>
                <a:gd name="T47" fmla="*/ 0 h 87"/>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64"/>
                <a:gd name="T73" fmla="*/ 0 h 87"/>
                <a:gd name="T74" fmla="*/ 64 w 64"/>
                <a:gd name="T75" fmla="*/ 87 h 87"/>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64" h="87">
                  <a:moveTo>
                    <a:pt x="32" y="12"/>
                  </a:moveTo>
                  <a:lnTo>
                    <a:pt x="37" y="12"/>
                  </a:lnTo>
                  <a:lnTo>
                    <a:pt x="41" y="11"/>
                  </a:lnTo>
                  <a:lnTo>
                    <a:pt x="45" y="10"/>
                  </a:lnTo>
                  <a:lnTo>
                    <a:pt x="49" y="8"/>
                  </a:lnTo>
                  <a:lnTo>
                    <a:pt x="53" y="7"/>
                  </a:lnTo>
                  <a:lnTo>
                    <a:pt x="57" y="5"/>
                  </a:lnTo>
                  <a:lnTo>
                    <a:pt x="58" y="3"/>
                  </a:lnTo>
                  <a:lnTo>
                    <a:pt x="61" y="1"/>
                  </a:lnTo>
                  <a:lnTo>
                    <a:pt x="62" y="0"/>
                  </a:lnTo>
                  <a:lnTo>
                    <a:pt x="63" y="0"/>
                  </a:lnTo>
                  <a:lnTo>
                    <a:pt x="32" y="86"/>
                  </a:lnTo>
                  <a:lnTo>
                    <a:pt x="0" y="0"/>
                  </a:lnTo>
                  <a:lnTo>
                    <a:pt x="1" y="0"/>
                  </a:lnTo>
                  <a:lnTo>
                    <a:pt x="3" y="1"/>
                  </a:lnTo>
                  <a:lnTo>
                    <a:pt x="5" y="3"/>
                  </a:lnTo>
                  <a:lnTo>
                    <a:pt x="7" y="5"/>
                  </a:lnTo>
                  <a:lnTo>
                    <a:pt x="11" y="7"/>
                  </a:lnTo>
                  <a:lnTo>
                    <a:pt x="15" y="8"/>
                  </a:lnTo>
                  <a:lnTo>
                    <a:pt x="19" y="10"/>
                  </a:lnTo>
                  <a:lnTo>
                    <a:pt x="24" y="11"/>
                  </a:lnTo>
                  <a:lnTo>
                    <a:pt x="28" y="12"/>
                  </a:lnTo>
                  <a:lnTo>
                    <a:pt x="32" y="13"/>
                  </a:lnTo>
                  <a:lnTo>
                    <a:pt x="32" y="12"/>
                  </a:lnTo>
                </a:path>
              </a:pathLst>
            </a:custGeom>
            <a:solidFill>
              <a:srgbClr val="000000"/>
            </a:solidFill>
            <a:ln w="12700" cap="rnd" cmpd="sng">
              <a:noFill/>
              <a:prstDash val="solid"/>
              <a:round/>
              <a:headEnd type="none" w="med" len="med"/>
              <a:tailEnd type="none" w="med" len="med"/>
            </a:ln>
          </p:spPr>
          <p:txBody>
            <a:bodyPr/>
            <a:lstStyle/>
            <a:p>
              <a:pPr algn="r" fontAlgn="base">
                <a:spcBef>
                  <a:spcPct val="0"/>
                </a:spcBef>
                <a:spcAft>
                  <a:spcPct val="0"/>
                </a:spcAft>
              </a:pPr>
              <a:endParaRPr lang="zh-CN" altLang="en-US">
                <a:solidFill>
                  <a:srgbClr val="000000"/>
                </a:solidFill>
                <a:latin typeface="Arial" pitchFamily="34" charset="0"/>
                <a:ea typeface="华文细黑" pitchFamily="2" charset="-122"/>
              </a:endParaRPr>
            </a:p>
          </p:txBody>
        </p:sp>
        <p:sp>
          <p:nvSpPr>
            <p:cNvPr id="25" name="Freeform 24"/>
            <p:cNvSpPr>
              <a:spLocks/>
            </p:cNvSpPr>
            <p:nvPr/>
          </p:nvSpPr>
          <p:spPr bwMode="auto">
            <a:xfrm>
              <a:off x="3269" y="3818"/>
              <a:ext cx="176" cy="30"/>
            </a:xfrm>
            <a:custGeom>
              <a:avLst/>
              <a:gdLst>
                <a:gd name="T0" fmla="*/ 4 w 636"/>
                <a:gd name="T1" fmla="*/ 1 h 107"/>
                <a:gd name="T2" fmla="*/ 2 w 636"/>
                <a:gd name="T3" fmla="*/ 1 h 107"/>
                <a:gd name="T4" fmla="*/ 2 w 636"/>
                <a:gd name="T5" fmla="*/ 0 h 107"/>
                <a:gd name="T6" fmla="*/ 0 w 636"/>
                <a:gd name="T7" fmla="*/ 0 h 107"/>
                <a:gd name="T8" fmla="*/ 0 60000 65536"/>
                <a:gd name="T9" fmla="*/ 0 60000 65536"/>
                <a:gd name="T10" fmla="*/ 0 60000 65536"/>
                <a:gd name="T11" fmla="*/ 0 60000 65536"/>
                <a:gd name="T12" fmla="*/ 0 w 636"/>
                <a:gd name="T13" fmla="*/ 0 h 107"/>
                <a:gd name="T14" fmla="*/ 636 w 636"/>
                <a:gd name="T15" fmla="*/ 107 h 107"/>
              </a:gdLst>
              <a:ahLst/>
              <a:cxnLst>
                <a:cxn ang="T8">
                  <a:pos x="T0" y="T1"/>
                </a:cxn>
                <a:cxn ang="T9">
                  <a:pos x="T2" y="T3"/>
                </a:cxn>
                <a:cxn ang="T10">
                  <a:pos x="T4" y="T5"/>
                </a:cxn>
                <a:cxn ang="T11">
                  <a:pos x="T6" y="T7"/>
                </a:cxn>
              </a:cxnLst>
              <a:rect l="T12" t="T13" r="T14" b="T15"/>
              <a:pathLst>
                <a:path w="636" h="107">
                  <a:moveTo>
                    <a:pt x="635" y="106"/>
                  </a:moveTo>
                  <a:lnTo>
                    <a:pt x="261" y="106"/>
                  </a:lnTo>
                  <a:lnTo>
                    <a:pt x="261" y="0"/>
                  </a:lnTo>
                  <a:lnTo>
                    <a:pt x="0" y="0"/>
                  </a:lnTo>
                </a:path>
              </a:pathLst>
            </a:custGeom>
            <a:noFill/>
            <a:ln w="12700" cap="rnd" cmpd="sng">
              <a:solidFill>
                <a:srgbClr val="000000"/>
              </a:solidFill>
              <a:prstDash val="solid"/>
              <a:round/>
              <a:headEnd type="none" w="med" len="med"/>
              <a:tailEnd type="none" w="med" len="med"/>
            </a:ln>
          </p:spPr>
          <p:txBody>
            <a:bodyPr/>
            <a:lstStyle/>
            <a:p>
              <a:pPr algn="r" fontAlgn="base">
                <a:spcBef>
                  <a:spcPct val="0"/>
                </a:spcBef>
                <a:spcAft>
                  <a:spcPct val="0"/>
                </a:spcAft>
              </a:pPr>
              <a:endParaRPr lang="zh-CN" altLang="en-US">
                <a:solidFill>
                  <a:srgbClr val="000000"/>
                </a:solidFill>
                <a:latin typeface="Arial" pitchFamily="34" charset="0"/>
                <a:ea typeface="华文细黑" pitchFamily="2" charset="-122"/>
              </a:endParaRPr>
            </a:p>
          </p:txBody>
        </p:sp>
        <p:sp>
          <p:nvSpPr>
            <p:cNvPr id="26" name="Line 25"/>
            <p:cNvSpPr>
              <a:spLocks noChangeShapeType="1"/>
            </p:cNvSpPr>
            <p:nvPr/>
          </p:nvSpPr>
          <p:spPr bwMode="auto">
            <a:xfrm>
              <a:off x="2826" y="3589"/>
              <a:ext cx="1" cy="360"/>
            </a:xfrm>
            <a:prstGeom prst="line">
              <a:avLst/>
            </a:prstGeom>
            <a:noFill/>
            <a:ln w="12700">
              <a:solidFill>
                <a:srgbClr val="000000"/>
              </a:solidFill>
              <a:round/>
              <a:headEnd/>
              <a:tailEnd/>
            </a:ln>
          </p:spPr>
          <p:txBody>
            <a:bodyPr wrap="none" anchor="ctr"/>
            <a:lstStyle/>
            <a:p>
              <a:pPr algn="r" fontAlgn="base">
                <a:spcBef>
                  <a:spcPct val="0"/>
                </a:spcBef>
                <a:spcAft>
                  <a:spcPct val="0"/>
                </a:spcAft>
              </a:pPr>
              <a:endParaRPr lang="zh-CN" altLang="en-US">
                <a:solidFill>
                  <a:srgbClr val="000000"/>
                </a:solidFill>
                <a:latin typeface="Arial" pitchFamily="34" charset="0"/>
                <a:ea typeface="华文细黑" pitchFamily="2" charset="-122"/>
              </a:endParaRPr>
            </a:p>
          </p:txBody>
        </p:sp>
        <p:sp>
          <p:nvSpPr>
            <p:cNvPr id="27" name="Line 26"/>
            <p:cNvSpPr>
              <a:spLocks noChangeShapeType="1"/>
            </p:cNvSpPr>
            <p:nvPr/>
          </p:nvSpPr>
          <p:spPr bwMode="auto">
            <a:xfrm>
              <a:off x="3118" y="3462"/>
              <a:ext cx="0" cy="77"/>
            </a:xfrm>
            <a:prstGeom prst="line">
              <a:avLst/>
            </a:prstGeom>
            <a:noFill/>
            <a:ln w="12700">
              <a:solidFill>
                <a:srgbClr val="000000"/>
              </a:solidFill>
              <a:round/>
              <a:headEnd/>
              <a:tailEnd/>
            </a:ln>
          </p:spPr>
          <p:txBody>
            <a:bodyPr wrap="none" anchor="ctr"/>
            <a:lstStyle/>
            <a:p>
              <a:pPr algn="r" fontAlgn="base">
                <a:spcBef>
                  <a:spcPct val="0"/>
                </a:spcBef>
                <a:spcAft>
                  <a:spcPct val="0"/>
                </a:spcAft>
              </a:pPr>
              <a:endParaRPr lang="zh-CN" altLang="en-US">
                <a:solidFill>
                  <a:srgbClr val="000000"/>
                </a:solidFill>
                <a:latin typeface="Arial" pitchFamily="34" charset="0"/>
                <a:ea typeface="华文细黑" pitchFamily="2" charset="-122"/>
              </a:endParaRPr>
            </a:p>
          </p:txBody>
        </p:sp>
        <p:sp>
          <p:nvSpPr>
            <p:cNvPr id="28" name="Freeform 27"/>
            <p:cNvSpPr>
              <a:spLocks/>
            </p:cNvSpPr>
            <p:nvPr/>
          </p:nvSpPr>
          <p:spPr bwMode="auto">
            <a:xfrm>
              <a:off x="3008" y="3613"/>
              <a:ext cx="235" cy="352"/>
            </a:xfrm>
            <a:custGeom>
              <a:avLst/>
              <a:gdLst>
                <a:gd name="T0" fmla="*/ 0 w 849"/>
                <a:gd name="T1" fmla="*/ 0 h 1274"/>
                <a:gd name="T2" fmla="*/ 0 w 849"/>
                <a:gd name="T3" fmla="*/ 7 h 1274"/>
                <a:gd name="T4" fmla="*/ 5 w 849"/>
                <a:gd name="T5" fmla="*/ 7 h 1274"/>
                <a:gd name="T6" fmla="*/ 0 60000 65536"/>
                <a:gd name="T7" fmla="*/ 0 60000 65536"/>
                <a:gd name="T8" fmla="*/ 0 60000 65536"/>
                <a:gd name="T9" fmla="*/ 0 w 849"/>
                <a:gd name="T10" fmla="*/ 0 h 1274"/>
                <a:gd name="T11" fmla="*/ 849 w 849"/>
                <a:gd name="T12" fmla="*/ 1274 h 1274"/>
              </a:gdLst>
              <a:ahLst/>
              <a:cxnLst>
                <a:cxn ang="T6">
                  <a:pos x="T0" y="T1"/>
                </a:cxn>
                <a:cxn ang="T7">
                  <a:pos x="T2" y="T3"/>
                </a:cxn>
                <a:cxn ang="T8">
                  <a:pos x="T4" y="T5"/>
                </a:cxn>
              </a:cxnLst>
              <a:rect l="T9" t="T10" r="T11" b="T12"/>
              <a:pathLst>
                <a:path w="849" h="1274">
                  <a:moveTo>
                    <a:pt x="0" y="0"/>
                  </a:moveTo>
                  <a:lnTo>
                    <a:pt x="0" y="1273"/>
                  </a:lnTo>
                  <a:lnTo>
                    <a:pt x="848" y="1273"/>
                  </a:lnTo>
                </a:path>
              </a:pathLst>
            </a:custGeom>
            <a:noFill/>
            <a:ln w="12700" cap="rnd" cmpd="sng">
              <a:solidFill>
                <a:srgbClr val="000000"/>
              </a:solidFill>
              <a:prstDash val="solid"/>
              <a:round/>
              <a:headEnd type="none" w="med" len="med"/>
              <a:tailEnd type="none" w="med" len="med"/>
            </a:ln>
          </p:spPr>
          <p:txBody>
            <a:bodyPr/>
            <a:lstStyle/>
            <a:p>
              <a:pPr algn="r" fontAlgn="base">
                <a:spcBef>
                  <a:spcPct val="0"/>
                </a:spcBef>
                <a:spcAft>
                  <a:spcPct val="0"/>
                </a:spcAft>
              </a:pPr>
              <a:endParaRPr lang="zh-CN" altLang="en-US">
                <a:solidFill>
                  <a:srgbClr val="000000"/>
                </a:solidFill>
                <a:latin typeface="Arial" pitchFamily="34" charset="0"/>
                <a:ea typeface="华文细黑" pitchFamily="2" charset="-122"/>
              </a:endParaRPr>
            </a:p>
          </p:txBody>
        </p:sp>
        <p:sp>
          <p:nvSpPr>
            <p:cNvPr id="29" name="Freeform 28"/>
            <p:cNvSpPr>
              <a:spLocks/>
            </p:cNvSpPr>
            <p:nvPr/>
          </p:nvSpPr>
          <p:spPr bwMode="auto">
            <a:xfrm>
              <a:off x="3050" y="3603"/>
              <a:ext cx="193" cy="283"/>
            </a:xfrm>
            <a:custGeom>
              <a:avLst/>
              <a:gdLst>
                <a:gd name="T0" fmla="*/ 0 w 699"/>
                <a:gd name="T1" fmla="*/ 0 h 1021"/>
                <a:gd name="T2" fmla="*/ 0 w 699"/>
                <a:gd name="T3" fmla="*/ 6 h 1021"/>
                <a:gd name="T4" fmla="*/ 4 w 699"/>
                <a:gd name="T5" fmla="*/ 6 h 1021"/>
                <a:gd name="T6" fmla="*/ 0 60000 65536"/>
                <a:gd name="T7" fmla="*/ 0 60000 65536"/>
                <a:gd name="T8" fmla="*/ 0 60000 65536"/>
                <a:gd name="T9" fmla="*/ 0 w 699"/>
                <a:gd name="T10" fmla="*/ 0 h 1021"/>
                <a:gd name="T11" fmla="*/ 699 w 699"/>
                <a:gd name="T12" fmla="*/ 1021 h 1021"/>
              </a:gdLst>
              <a:ahLst/>
              <a:cxnLst>
                <a:cxn ang="T6">
                  <a:pos x="T0" y="T1"/>
                </a:cxn>
                <a:cxn ang="T7">
                  <a:pos x="T2" y="T3"/>
                </a:cxn>
                <a:cxn ang="T8">
                  <a:pos x="T4" y="T5"/>
                </a:cxn>
              </a:cxnLst>
              <a:rect l="T9" t="T10" r="T11" b="T12"/>
              <a:pathLst>
                <a:path w="699" h="1021">
                  <a:moveTo>
                    <a:pt x="0" y="0"/>
                  </a:moveTo>
                  <a:lnTo>
                    <a:pt x="0" y="1020"/>
                  </a:lnTo>
                  <a:lnTo>
                    <a:pt x="698" y="1020"/>
                  </a:lnTo>
                </a:path>
              </a:pathLst>
            </a:custGeom>
            <a:noFill/>
            <a:ln w="12700" cap="rnd" cmpd="sng">
              <a:solidFill>
                <a:srgbClr val="000000"/>
              </a:solidFill>
              <a:prstDash val="solid"/>
              <a:round/>
              <a:headEnd type="none" w="med" len="med"/>
              <a:tailEnd type="none" w="med" len="med"/>
            </a:ln>
          </p:spPr>
          <p:txBody>
            <a:bodyPr/>
            <a:lstStyle/>
            <a:p>
              <a:pPr algn="r" fontAlgn="base">
                <a:spcBef>
                  <a:spcPct val="0"/>
                </a:spcBef>
                <a:spcAft>
                  <a:spcPct val="0"/>
                </a:spcAft>
              </a:pPr>
              <a:endParaRPr lang="zh-CN" altLang="en-US">
                <a:solidFill>
                  <a:srgbClr val="000000"/>
                </a:solidFill>
                <a:latin typeface="Arial" pitchFamily="34" charset="0"/>
                <a:ea typeface="华文细黑" pitchFamily="2" charset="-122"/>
              </a:endParaRPr>
            </a:p>
          </p:txBody>
        </p:sp>
        <p:sp>
          <p:nvSpPr>
            <p:cNvPr id="30" name="Freeform 29"/>
            <p:cNvSpPr>
              <a:spLocks/>
            </p:cNvSpPr>
            <p:nvPr/>
          </p:nvSpPr>
          <p:spPr bwMode="auto">
            <a:xfrm>
              <a:off x="3091" y="3596"/>
              <a:ext cx="152" cy="210"/>
            </a:xfrm>
            <a:custGeom>
              <a:avLst/>
              <a:gdLst>
                <a:gd name="T0" fmla="*/ 0 w 549"/>
                <a:gd name="T1" fmla="*/ 0 h 760"/>
                <a:gd name="T2" fmla="*/ 0 w 549"/>
                <a:gd name="T3" fmla="*/ 4 h 760"/>
                <a:gd name="T4" fmla="*/ 3 w 549"/>
                <a:gd name="T5" fmla="*/ 4 h 760"/>
                <a:gd name="T6" fmla="*/ 0 60000 65536"/>
                <a:gd name="T7" fmla="*/ 0 60000 65536"/>
                <a:gd name="T8" fmla="*/ 0 60000 65536"/>
                <a:gd name="T9" fmla="*/ 0 w 549"/>
                <a:gd name="T10" fmla="*/ 0 h 760"/>
                <a:gd name="T11" fmla="*/ 549 w 549"/>
                <a:gd name="T12" fmla="*/ 760 h 760"/>
              </a:gdLst>
              <a:ahLst/>
              <a:cxnLst>
                <a:cxn ang="T6">
                  <a:pos x="T0" y="T1"/>
                </a:cxn>
                <a:cxn ang="T7">
                  <a:pos x="T2" y="T3"/>
                </a:cxn>
                <a:cxn ang="T8">
                  <a:pos x="T4" y="T5"/>
                </a:cxn>
              </a:cxnLst>
              <a:rect l="T9" t="T10" r="T11" b="T12"/>
              <a:pathLst>
                <a:path w="549" h="760">
                  <a:moveTo>
                    <a:pt x="0" y="0"/>
                  </a:moveTo>
                  <a:lnTo>
                    <a:pt x="1" y="759"/>
                  </a:lnTo>
                  <a:lnTo>
                    <a:pt x="548" y="759"/>
                  </a:lnTo>
                </a:path>
              </a:pathLst>
            </a:custGeom>
            <a:noFill/>
            <a:ln w="12700" cap="rnd" cmpd="sng">
              <a:solidFill>
                <a:srgbClr val="000000"/>
              </a:solidFill>
              <a:prstDash val="solid"/>
              <a:round/>
              <a:headEnd type="none" w="med" len="med"/>
              <a:tailEnd type="none" w="med" len="med"/>
            </a:ln>
          </p:spPr>
          <p:txBody>
            <a:bodyPr/>
            <a:lstStyle/>
            <a:p>
              <a:pPr algn="r" fontAlgn="base">
                <a:spcBef>
                  <a:spcPct val="0"/>
                </a:spcBef>
                <a:spcAft>
                  <a:spcPct val="0"/>
                </a:spcAft>
              </a:pPr>
              <a:endParaRPr lang="zh-CN" altLang="en-US">
                <a:solidFill>
                  <a:srgbClr val="000000"/>
                </a:solidFill>
                <a:latin typeface="Arial" pitchFamily="34" charset="0"/>
                <a:ea typeface="华文细黑" pitchFamily="2" charset="-122"/>
              </a:endParaRPr>
            </a:p>
          </p:txBody>
        </p:sp>
        <p:sp>
          <p:nvSpPr>
            <p:cNvPr id="31" name="Freeform 30"/>
            <p:cNvSpPr>
              <a:spLocks/>
            </p:cNvSpPr>
            <p:nvPr/>
          </p:nvSpPr>
          <p:spPr bwMode="auto">
            <a:xfrm>
              <a:off x="3135" y="3609"/>
              <a:ext cx="92" cy="114"/>
            </a:xfrm>
            <a:custGeom>
              <a:avLst/>
              <a:gdLst>
                <a:gd name="T0" fmla="*/ 0 w 333"/>
                <a:gd name="T1" fmla="*/ 0 h 411"/>
                <a:gd name="T2" fmla="*/ 0 w 333"/>
                <a:gd name="T3" fmla="*/ 2 h 411"/>
                <a:gd name="T4" fmla="*/ 2 w 333"/>
                <a:gd name="T5" fmla="*/ 2 h 411"/>
                <a:gd name="T6" fmla="*/ 0 60000 65536"/>
                <a:gd name="T7" fmla="*/ 0 60000 65536"/>
                <a:gd name="T8" fmla="*/ 0 60000 65536"/>
                <a:gd name="T9" fmla="*/ 0 w 333"/>
                <a:gd name="T10" fmla="*/ 0 h 411"/>
                <a:gd name="T11" fmla="*/ 333 w 333"/>
                <a:gd name="T12" fmla="*/ 411 h 411"/>
              </a:gdLst>
              <a:ahLst/>
              <a:cxnLst>
                <a:cxn ang="T6">
                  <a:pos x="T0" y="T1"/>
                </a:cxn>
                <a:cxn ang="T7">
                  <a:pos x="T2" y="T3"/>
                </a:cxn>
                <a:cxn ang="T8">
                  <a:pos x="T4" y="T5"/>
                </a:cxn>
              </a:cxnLst>
              <a:rect l="T9" t="T10" r="T11" b="T12"/>
              <a:pathLst>
                <a:path w="333" h="411">
                  <a:moveTo>
                    <a:pt x="0" y="0"/>
                  </a:moveTo>
                  <a:lnTo>
                    <a:pt x="0" y="410"/>
                  </a:lnTo>
                  <a:lnTo>
                    <a:pt x="332" y="410"/>
                  </a:lnTo>
                </a:path>
              </a:pathLst>
            </a:custGeom>
            <a:noFill/>
            <a:ln w="12700" cap="rnd" cmpd="sng">
              <a:solidFill>
                <a:srgbClr val="000000"/>
              </a:solidFill>
              <a:prstDash val="solid"/>
              <a:round/>
              <a:headEnd type="none" w="med" len="med"/>
              <a:tailEnd type="none" w="med" len="med"/>
            </a:ln>
          </p:spPr>
          <p:txBody>
            <a:bodyPr/>
            <a:lstStyle/>
            <a:p>
              <a:pPr algn="r" fontAlgn="base">
                <a:spcBef>
                  <a:spcPct val="0"/>
                </a:spcBef>
                <a:spcAft>
                  <a:spcPct val="0"/>
                </a:spcAft>
              </a:pPr>
              <a:endParaRPr lang="zh-CN" altLang="en-US">
                <a:solidFill>
                  <a:srgbClr val="000000"/>
                </a:solidFill>
                <a:latin typeface="Arial" pitchFamily="34" charset="0"/>
                <a:ea typeface="华文细黑" pitchFamily="2" charset="-122"/>
              </a:endParaRPr>
            </a:p>
          </p:txBody>
        </p:sp>
        <p:sp>
          <p:nvSpPr>
            <p:cNvPr id="32" name="Freeform 31"/>
            <p:cNvSpPr>
              <a:spLocks/>
            </p:cNvSpPr>
            <p:nvPr/>
          </p:nvSpPr>
          <p:spPr bwMode="auto">
            <a:xfrm>
              <a:off x="3237" y="3593"/>
              <a:ext cx="108" cy="27"/>
            </a:xfrm>
            <a:custGeom>
              <a:avLst/>
              <a:gdLst>
                <a:gd name="T0" fmla="*/ 0 w 391"/>
                <a:gd name="T1" fmla="*/ 0 h 97"/>
                <a:gd name="T2" fmla="*/ 0 w 391"/>
                <a:gd name="T3" fmla="*/ 1 h 97"/>
                <a:gd name="T4" fmla="*/ 2 w 391"/>
                <a:gd name="T5" fmla="*/ 1 h 97"/>
                <a:gd name="T6" fmla="*/ 0 60000 65536"/>
                <a:gd name="T7" fmla="*/ 0 60000 65536"/>
                <a:gd name="T8" fmla="*/ 0 60000 65536"/>
                <a:gd name="T9" fmla="*/ 0 w 391"/>
                <a:gd name="T10" fmla="*/ 0 h 97"/>
                <a:gd name="T11" fmla="*/ 391 w 391"/>
                <a:gd name="T12" fmla="*/ 97 h 97"/>
              </a:gdLst>
              <a:ahLst/>
              <a:cxnLst>
                <a:cxn ang="T6">
                  <a:pos x="T0" y="T1"/>
                </a:cxn>
                <a:cxn ang="T7">
                  <a:pos x="T2" y="T3"/>
                </a:cxn>
                <a:cxn ang="T8">
                  <a:pos x="T4" y="T5"/>
                </a:cxn>
              </a:cxnLst>
              <a:rect l="T9" t="T10" r="T11" b="T12"/>
              <a:pathLst>
                <a:path w="391" h="97">
                  <a:moveTo>
                    <a:pt x="0" y="0"/>
                  </a:moveTo>
                  <a:lnTo>
                    <a:pt x="0" y="96"/>
                  </a:lnTo>
                  <a:lnTo>
                    <a:pt x="390" y="96"/>
                  </a:lnTo>
                </a:path>
              </a:pathLst>
            </a:custGeom>
            <a:noFill/>
            <a:ln w="12700" cap="rnd" cmpd="sng">
              <a:solidFill>
                <a:srgbClr val="000000"/>
              </a:solidFill>
              <a:prstDash val="solid"/>
              <a:round/>
              <a:headEnd type="none" w="med" len="med"/>
              <a:tailEnd type="none" w="med" len="med"/>
            </a:ln>
          </p:spPr>
          <p:txBody>
            <a:bodyPr/>
            <a:lstStyle/>
            <a:p>
              <a:pPr algn="r" fontAlgn="base">
                <a:spcBef>
                  <a:spcPct val="0"/>
                </a:spcBef>
                <a:spcAft>
                  <a:spcPct val="0"/>
                </a:spcAft>
              </a:pPr>
              <a:endParaRPr lang="zh-CN" altLang="en-US">
                <a:solidFill>
                  <a:srgbClr val="000000"/>
                </a:solidFill>
                <a:latin typeface="Arial" pitchFamily="34" charset="0"/>
                <a:ea typeface="华文细黑" pitchFamily="2" charset="-122"/>
              </a:endParaRPr>
            </a:p>
          </p:txBody>
        </p:sp>
        <p:sp>
          <p:nvSpPr>
            <p:cNvPr id="33" name="Line 32"/>
            <p:cNvSpPr>
              <a:spLocks noChangeShapeType="1"/>
            </p:cNvSpPr>
            <p:nvPr/>
          </p:nvSpPr>
          <p:spPr bwMode="auto">
            <a:xfrm>
              <a:off x="2828" y="3750"/>
              <a:ext cx="403" cy="0"/>
            </a:xfrm>
            <a:prstGeom prst="line">
              <a:avLst/>
            </a:prstGeom>
            <a:noFill/>
            <a:ln w="12700">
              <a:solidFill>
                <a:srgbClr val="000000"/>
              </a:solidFill>
              <a:round/>
              <a:headEnd/>
              <a:tailEnd/>
            </a:ln>
          </p:spPr>
          <p:txBody>
            <a:bodyPr wrap="none" anchor="ctr"/>
            <a:lstStyle/>
            <a:p>
              <a:pPr algn="r" fontAlgn="base">
                <a:spcBef>
                  <a:spcPct val="0"/>
                </a:spcBef>
                <a:spcAft>
                  <a:spcPct val="0"/>
                </a:spcAft>
              </a:pPr>
              <a:endParaRPr lang="zh-CN" altLang="en-US">
                <a:solidFill>
                  <a:srgbClr val="000000"/>
                </a:solidFill>
                <a:latin typeface="Arial" pitchFamily="34" charset="0"/>
                <a:ea typeface="华文细黑" pitchFamily="2" charset="-122"/>
              </a:endParaRPr>
            </a:p>
          </p:txBody>
        </p:sp>
        <p:sp>
          <p:nvSpPr>
            <p:cNvPr id="34" name="Freeform 33"/>
            <p:cNvSpPr>
              <a:spLocks/>
            </p:cNvSpPr>
            <p:nvPr/>
          </p:nvSpPr>
          <p:spPr bwMode="auto">
            <a:xfrm>
              <a:off x="2976" y="3750"/>
              <a:ext cx="256" cy="81"/>
            </a:xfrm>
            <a:custGeom>
              <a:avLst/>
              <a:gdLst>
                <a:gd name="T0" fmla="*/ 6 w 924"/>
                <a:gd name="T1" fmla="*/ 2 h 292"/>
                <a:gd name="T2" fmla="*/ 0 w 924"/>
                <a:gd name="T3" fmla="*/ 2 h 292"/>
                <a:gd name="T4" fmla="*/ 0 w 924"/>
                <a:gd name="T5" fmla="*/ 0 h 292"/>
                <a:gd name="T6" fmla="*/ 0 60000 65536"/>
                <a:gd name="T7" fmla="*/ 0 60000 65536"/>
                <a:gd name="T8" fmla="*/ 0 60000 65536"/>
                <a:gd name="T9" fmla="*/ 0 w 924"/>
                <a:gd name="T10" fmla="*/ 0 h 292"/>
                <a:gd name="T11" fmla="*/ 924 w 924"/>
                <a:gd name="T12" fmla="*/ 292 h 292"/>
              </a:gdLst>
              <a:ahLst/>
              <a:cxnLst>
                <a:cxn ang="T6">
                  <a:pos x="T0" y="T1"/>
                </a:cxn>
                <a:cxn ang="T7">
                  <a:pos x="T2" y="T3"/>
                </a:cxn>
                <a:cxn ang="T8">
                  <a:pos x="T4" y="T5"/>
                </a:cxn>
              </a:cxnLst>
              <a:rect l="T9" t="T10" r="T11" b="T12"/>
              <a:pathLst>
                <a:path w="924" h="292">
                  <a:moveTo>
                    <a:pt x="923" y="291"/>
                  </a:moveTo>
                  <a:lnTo>
                    <a:pt x="0" y="291"/>
                  </a:lnTo>
                  <a:lnTo>
                    <a:pt x="0" y="0"/>
                  </a:lnTo>
                </a:path>
              </a:pathLst>
            </a:custGeom>
            <a:noFill/>
            <a:ln w="12700" cap="rnd" cmpd="sng">
              <a:solidFill>
                <a:srgbClr val="000000"/>
              </a:solidFill>
              <a:prstDash val="solid"/>
              <a:round/>
              <a:headEnd type="none" w="med" len="med"/>
              <a:tailEnd type="none" w="med" len="med"/>
            </a:ln>
          </p:spPr>
          <p:txBody>
            <a:bodyPr/>
            <a:lstStyle/>
            <a:p>
              <a:pPr algn="r" fontAlgn="base">
                <a:spcBef>
                  <a:spcPct val="0"/>
                </a:spcBef>
                <a:spcAft>
                  <a:spcPct val="0"/>
                </a:spcAft>
              </a:pPr>
              <a:endParaRPr lang="zh-CN" altLang="en-US">
                <a:solidFill>
                  <a:srgbClr val="000000"/>
                </a:solidFill>
                <a:latin typeface="Arial" pitchFamily="34" charset="0"/>
                <a:ea typeface="华文细黑" pitchFamily="2" charset="-122"/>
              </a:endParaRPr>
            </a:p>
          </p:txBody>
        </p:sp>
        <p:sp>
          <p:nvSpPr>
            <p:cNvPr id="35" name="Line 34"/>
            <p:cNvSpPr>
              <a:spLocks noChangeShapeType="1"/>
            </p:cNvSpPr>
            <p:nvPr/>
          </p:nvSpPr>
          <p:spPr bwMode="auto">
            <a:xfrm flipH="1">
              <a:off x="2823" y="3912"/>
              <a:ext cx="404" cy="0"/>
            </a:xfrm>
            <a:prstGeom prst="line">
              <a:avLst/>
            </a:prstGeom>
            <a:noFill/>
            <a:ln w="12700">
              <a:solidFill>
                <a:srgbClr val="000000"/>
              </a:solidFill>
              <a:round/>
              <a:headEnd/>
              <a:tailEnd/>
            </a:ln>
          </p:spPr>
          <p:txBody>
            <a:bodyPr wrap="none" anchor="ctr"/>
            <a:lstStyle/>
            <a:p>
              <a:pPr algn="r" fontAlgn="base">
                <a:spcBef>
                  <a:spcPct val="0"/>
                </a:spcBef>
                <a:spcAft>
                  <a:spcPct val="0"/>
                </a:spcAft>
              </a:pPr>
              <a:endParaRPr lang="zh-CN" altLang="en-US">
                <a:solidFill>
                  <a:srgbClr val="000000"/>
                </a:solidFill>
                <a:latin typeface="Arial" pitchFamily="34" charset="0"/>
                <a:ea typeface="华文细黑" pitchFamily="2" charset="-122"/>
              </a:endParaRPr>
            </a:p>
          </p:txBody>
        </p:sp>
        <p:sp>
          <p:nvSpPr>
            <p:cNvPr id="36" name="Freeform 35"/>
            <p:cNvSpPr>
              <a:spLocks/>
            </p:cNvSpPr>
            <p:nvPr/>
          </p:nvSpPr>
          <p:spPr bwMode="auto">
            <a:xfrm>
              <a:off x="2893" y="3913"/>
              <a:ext cx="337" cy="79"/>
            </a:xfrm>
            <a:custGeom>
              <a:avLst/>
              <a:gdLst>
                <a:gd name="T0" fmla="*/ 7 w 1218"/>
                <a:gd name="T1" fmla="*/ 2 h 286"/>
                <a:gd name="T2" fmla="*/ 0 w 1218"/>
                <a:gd name="T3" fmla="*/ 2 h 286"/>
                <a:gd name="T4" fmla="*/ 0 w 1218"/>
                <a:gd name="T5" fmla="*/ 0 h 286"/>
                <a:gd name="T6" fmla="*/ 0 60000 65536"/>
                <a:gd name="T7" fmla="*/ 0 60000 65536"/>
                <a:gd name="T8" fmla="*/ 0 60000 65536"/>
                <a:gd name="T9" fmla="*/ 0 w 1218"/>
                <a:gd name="T10" fmla="*/ 0 h 286"/>
                <a:gd name="T11" fmla="*/ 1218 w 1218"/>
                <a:gd name="T12" fmla="*/ 286 h 286"/>
              </a:gdLst>
              <a:ahLst/>
              <a:cxnLst>
                <a:cxn ang="T6">
                  <a:pos x="T0" y="T1"/>
                </a:cxn>
                <a:cxn ang="T7">
                  <a:pos x="T2" y="T3"/>
                </a:cxn>
                <a:cxn ang="T8">
                  <a:pos x="T4" y="T5"/>
                </a:cxn>
              </a:cxnLst>
              <a:rect l="T9" t="T10" r="T11" b="T12"/>
              <a:pathLst>
                <a:path w="1218" h="286">
                  <a:moveTo>
                    <a:pt x="1217" y="285"/>
                  </a:moveTo>
                  <a:lnTo>
                    <a:pt x="0" y="285"/>
                  </a:lnTo>
                  <a:lnTo>
                    <a:pt x="0" y="0"/>
                  </a:lnTo>
                </a:path>
              </a:pathLst>
            </a:custGeom>
            <a:noFill/>
            <a:ln w="12700" cap="rnd" cmpd="sng">
              <a:solidFill>
                <a:srgbClr val="000000"/>
              </a:solidFill>
              <a:prstDash val="solid"/>
              <a:round/>
              <a:headEnd type="none" w="med" len="med"/>
              <a:tailEnd type="none" w="med" len="med"/>
            </a:ln>
          </p:spPr>
          <p:txBody>
            <a:bodyPr/>
            <a:lstStyle/>
            <a:p>
              <a:pPr algn="r" fontAlgn="base">
                <a:spcBef>
                  <a:spcPct val="0"/>
                </a:spcBef>
                <a:spcAft>
                  <a:spcPct val="0"/>
                </a:spcAft>
              </a:pPr>
              <a:endParaRPr lang="zh-CN" altLang="en-US">
                <a:solidFill>
                  <a:srgbClr val="000000"/>
                </a:solidFill>
                <a:latin typeface="Arial" pitchFamily="34" charset="0"/>
                <a:ea typeface="华文细黑" pitchFamily="2" charset="-122"/>
              </a:endParaRPr>
            </a:p>
          </p:txBody>
        </p:sp>
        <p:sp>
          <p:nvSpPr>
            <p:cNvPr id="37" name="Freeform 36"/>
            <p:cNvSpPr>
              <a:spLocks/>
            </p:cNvSpPr>
            <p:nvPr/>
          </p:nvSpPr>
          <p:spPr bwMode="auto">
            <a:xfrm>
              <a:off x="2871" y="3737"/>
              <a:ext cx="21" cy="27"/>
            </a:xfrm>
            <a:custGeom>
              <a:avLst/>
              <a:gdLst>
                <a:gd name="T0" fmla="*/ 0 w 78"/>
                <a:gd name="T1" fmla="*/ 1 h 98"/>
                <a:gd name="T2" fmla="*/ 0 w 78"/>
                <a:gd name="T3" fmla="*/ 1 h 98"/>
                <a:gd name="T4" fmla="*/ 0 w 78"/>
                <a:gd name="T5" fmla="*/ 0 h 98"/>
                <a:gd name="T6" fmla="*/ 1 w 78"/>
                <a:gd name="T7" fmla="*/ 0 h 98"/>
                <a:gd name="T8" fmla="*/ 0 60000 65536"/>
                <a:gd name="T9" fmla="*/ 0 60000 65536"/>
                <a:gd name="T10" fmla="*/ 0 60000 65536"/>
                <a:gd name="T11" fmla="*/ 0 60000 65536"/>
                <a:gd name="T12" fmla="*/ 0 w 78"/>
                <a:gd name="T13" fmla="*/ 0 h 98"/>
                <a:gd name="T14" fmla="*/ 78 w 78"/>
                <a:gd name="T15" fmla="*/ 98 h 98"/>
              </a:gdLst>
              <a:ahLst/>
              <a:cxnLst>
                <a:cxn ang="T8">
                  <a:pos x="T0" y="T1"/>
                </a:cxn>
                <a:cxn ang="T9">
                  <a:pos x="T2" y="T3"/>
                </a:cxn>
                <a:cxn ang="T10">
                  <a:pos x="T4" y="T5"/>
                </a:cxn>
                <a:cxn ang="T11">
                  <a:pos x="T6" y="T7"/>
                </a:cxn>
              </a:cxnLst>
              <a:rect l="T12" t="T13" r="T14" b="T15"/>
              <a:pathLst>
                <a:path w="78" h="98">
                  <a:moveTo>
                    <a:pt x="68" y="97"/>
                  </a:moveTo>
                  <a:lnTo>
                    <a:pt x="0" y="97"/>
                  </a:lnTo>
                  <a:lnTo>
                    <a:pt x="0" y="0"/>
                  </a:lnTo>
                  <a:lnTo>
                    <a:pt x="77" y="0"/>
                  </a:lnTo>
                </a:path>
              </a:pathLst>
            </a:custGeom>
            <a:noFill/>
            <a:ln w="12700" cap="rnd" cmpd="sng">
              <a:solidFill>
                <a:srgbClr val="000000"/>
              </a:solidFill>
              <a:prstDash val="solid"/>
              <a:round/>
              <a:headEnd type="none" w="med" len="med"/>
              <a:tailEnd type="none" w="med" len="med"/>
            </a:ln>
          </p:spPr>
          <p:txBody>
            <a:bodyPr/>
            <a:lstStyle/>
            <a:p>
              <a:pPr algn="r" fontAlgn="base">
                <a:spcBef>
                  <a:spcPct val="0"/>
                </a:spcBef>
                <a:spcAft>
                  <a:spcPct val="0"/>
                </a:spcAft>
              </a:pPr>
              <a:endParaRPr lang="zh-CN" altLang="en-US">
                <a:solidFill>
                  <a:srgbClr val="000000"/>
                </a:solidFill>
                <a:latin typeface="Arial" pitchFamily="34" charset="0"/>
                <a:ea typeface="华文细黑" pitchFamily="2" charset="-122"/>
              </a:endParaRPr>
            </a:p>
          </p:txBody>
        </p:sp>
        <p:sp>
          <p:nvSpPr>
            <p:cNvPr id="38" name="Freeform 37"/>
            <p:cNvSpPr>
              <a:spLocks/>
            </p:cNvSpPr>
            <p:nvPr/>
          </p:nvSpPr>
          <p:spPr bwMode="auto">
            <a:xfrm>
              <a:off x="3184" y="3611"/>
              <a:ext cx="245" cy="220"/>
            </a:xfrm>
            <a:custGeom>
              <a:avLst/>
              <a:gdLst>
                <a:gd name="T0" fmla="*/ 5 w 884"/>
                <a:gd name="T1" fmla="*/ 5 h 794"/>
                <a:gd name="T2" fmla="*/ 4 w 884"/>
                <a:gd name="T3" fmla="*/ 5 h 794"/>
                <a:gd name="T4" fmla="*/ 4 w 884"/>
                <a:gd name="T5" fmla="*/ 2 h 794"/>
                <a:gd name="T6" fmla="*/ 0 w 884"/>
                <a:gd name="T7" fmla="*/ 2 h 794"/>
                <a:gd name="T8" fmla="*/ 0 w 884"/>
                <a:gd name="T9" fmla="*/ 0 h 794"/>
                <a:gd name="T10" fmla="*/ 0 60000 65536"/>
                <a:gd name="T11" fmla="*/ 0 60000 65536"/>
                <a:gd name="T12" fmla="*/ 0 60000 65536"/>
                <a:gd name="T13" fmla="*/ 0 60000 65536"/>
                <a:gd name="T14" fmla="*/ 0 60000 65536"/>
                <a:gd name="T15" fmla="*/ 0 w 884"/>
                <a:gd name="T16" fmla="*/ 0 h 794"/>
                <a:gd name="T17" fmla="*/ 884 w 884"/>
                <a:gd name="T18" fmla="*/ 794 h 794"/>
              </a:gdLst>
              <a:ahLst/>
              <a:cxnLst>
                <a:cxn ang="T10">
                  <a:pos x="T0" y="T1"/>
                </a:cxn>
                <a:cxn ang="T11">
                  <a:pos x="T2" y="T3"/>
                </a:cxn>
                <a:cxn ang="T12">
                  <a:pos x="T4" y="T5"/>
                </a:cxn>
                <a:cxn ang="T13">
                  <a:pos x="T6" y="T7"/>
                </a:cxn>
                <a:cxn ang="T14">
                  <a:pos x="T8" y="T9"/>
                </a:cxn>
              </a:cxnLst>
              <a:rect l="T15" t="T16" r="T17" b="T18"/>
              <a:pathLst>
                <a:path w="884" h="794">
                  <a:moveTo>
                    <a:pt x="883" y="792"/>
                  </a:moveTo>
                  <a:lnTo>
                    <a:pt x="664" y="793"/>
                  </a:lnTo>
                  <a:lnTo>
                    <a:pt x="664" y="266"/>
                  </a:lnTo>
                  <a:lnTo>
                    <a:pt x="0" y="266"/>
                  </a:lnTo>
                  <a:lnTo>
                    <a:pt x="0" y="0"/>
                  </a:lnTo>
                </a:path>
              </a:pathLst>
            </a:custGeom>
            <a:noFill/>
            <a:ln w="12700" cap="rnd" cmpd="sng">
              <a:solidFill>
                <a:srgbClr val="000000"/>
              </a:solidFill>
              <a:prstDash val="solid"/>
              <a:round/>
              <a:headEnd type="none" w="med" len="med"/>
              <a:tailEnd type="none" w="med" len="med"/>
            </a:ln>
          </p:spPr>
          <p:txBody>
            <a:bodyPr/>
            <a:lstStyle/>
            <a:p>
              <a:pPr algn="r" fontAlgn="base">
                <a:spcBef>
                  <a:spcPct val="0"/>
                </a:spcBef>
                <a:spcAft>
                  <a:spcPct val="0"/>
                </a:spcAft>
              </a:pPr>
              <a:endParaRPr lang="zh-CN" altLang="en-US">
                <a:solidFill>
                  <a:srgbClr val="000000"/>
                </a:solidFill>
                <a:latin typeface="Arial" pitchFamily="34" charset="0"/>
                <a:ea typeface="华文细黑" pitchFamily="2" charset="-122"/>
              </a:endParaRPr>
            </a:p>
          </p:txBody>
        </p:sp>
        <p:sp>
          <p:nvSpPr>
            <p:cNvPr id="39" name="Freeform 38"/>
            <p:cNvSpPr>
              <a:spLocks/>
            </p:cNvSpPr>
            <p:nvPr/>
          </p:nvSpPr>
          <p:spPr bwMode="auto">
            <a:xfrm>
              <a:off x="2968" y="3544"/>
              <a:ext cx="298" cy="80"/>
            </a:xfrm>
            <a:custGeom>
              <a:avLst/>
              <a:gdLst>
                <a:gd name="T0" fmla="*/ 6 w 1074"/>
                <a:gd name="T1" fmla="*/ 2 h 288"/>
                <a:gd name="T2" fmla="*/ 6 w 1074"/>
                <a:gd name="T3" fmla="*/ 0 h 288"/>
                <a:gd name="T4" fmla="*/ 0 w 1074"/>
                <a:gd name="T5" fmla="*/ 0 h 288"/>
                <a:gd name="T6" fmla="*/ 0 w 1074"/>
                <a:gd name="T7" fmla="*/ 2 h 288"/>
                <a:gd name="T8" fmla="*/ 6 w 1074"/>
                <a:gd name="T9" fmla="*/ 2 h 288"/>
                <a:gd name="T10" fmla="*/ 0 60000 65536"/>
                <a:gd name="T11" fmla="*/ 0 60000 65536"/>
                <a:gd name="T12" fmla="*/ 0 60000 65536"/>
                <a:gd name="T13" fmla="*/ 0 60000 65536"/>
                <a:gd name="T14" fmla="*/ 0 60000 65536"/>
                <a:gd name="T15" fmla="*/ 0 w 1074"/>
                <a:gd name="T16" fmla="*/ 0 h 288"/>
                <a:gd name="T17" fmla="*/ 1074 w 1074"/>
                <a:gd name="T18" fmla="*/ 288 h 288"/>
              </a:gdLst>
              <a:ahLst/>
              <a:cxnLst>
                <a:cxn ang="T10">
                  <a:pos x="T0" y="T1"/>
                </a:cxn>
                <a:cxn ang="T11">
                  <a:pos x="T2" y="T3"/>
                </a:cxn>
                <a:cxn ang="T12">
                  <a:pos x="T4" y="T5"/>
                </a:cxn>
                <a:cxn ang="T13">
                  <a:pos x="T6" y="T7"/>
                </a:cxn>
                <a:cxn ang="T14">
                  <a:pos x="T8" y="T9"/>
                </a:cxn>
              </a:cxnLst>
              <a:rect l="T15" t="T16" r="T17" b="T18"/>
              <a:pathLst>
                <a:path w="1074" h="288">
                  <a:moveTo>
                    <a:pt x="1073" y="287"/>
                  </a:moveTo>
                  <a:lnTo>
                    <a:pt x="1073" y="0"/>
                  </a:lnTo>
                  <a:lnTo>
                    <a:pt x="0" y="0"/>
                  </a:lnTo>
                  <a:lnTo>
                    <a:pt x="0" y="287"/>
                  </a:lnTo>
                  <a:lnTo>
                    <a:pt x="1073" y="287"/>
                  </a:lnTo>
                </a:path>
              </a:pathLst>
            </a:custGeom>
            <a:solidFill>
              <a:srgbClr val="FFFFFF"/>
            </a:solidFill>
            <a:ln w="12700" cap="rnd" cmpd="sng">
              <a:noFill/>
              <a:prstDash val="solid"/>
              <a:round/>
              <a:headEnd type="none" w="med" len="med"/>
              <a:tailEnd type="none" w="med" len="med"/>
            </a:ln>
          </p:spPr>
          <p:txBody>
            <a:bodyPr/>
            <a:lstStyle/>
            <a:p>
              <a:pPr algn="r" fontAlgn="base">
                <a:spcBef>
                  <a:spcPct val="0"/>
                </a:spcBef>
                <a:spcAft>
                  <a:spcPct val="0"/>
                </a:spcAft>
              </a:pPr>
              <a:endParaRPr lang="zh-CN" altLang="en-US">
                <a:solidFill>
                  <a:srgbClr val="000000"/>
                </a:solidFill>
                <a:latin typeface="Arial" pitchFamily="34" charset="0"/>
                <a:ea typeface="华文细黑" pitchFamily="2" charset="-122"/>
              </a:endParaRPr>
            </a:p>
          </p:txBody>
        </p:sp>
        <p:sp>
          <p:nvSpPr>
            <p:cNvPr id="40" name="Freeform 39"/>
            <p:cNvSpPr>
              <a:spLocks/>
            </p:cNvSpPr>
            <p:nvPr/>
          </p:nvSpPr>
          <p:spPr bwMode="auto">
            <a:xfrm>
              <a:off x="2968" y="3544"/>
              <a:ext cx="299" cy="81"/>
            </a:xfrm>
            <a:custGeom>
              <a:avLst/>
              <a:gdLst>
                <a:gd name="T0" fmla="*/ 6 w 1080"/>
                <a:gd name="T1" fmla="*/ 2 h 294"/>
                <a:gd name="T2" fmla="*/ 6 w 1080"/>
                <a:gd name="T3" fmla="*/ 0 h 294"/>
                <a:gd name="T4" fmla="*/ 0 w 1080"/>
                <a:gd name="T5" fmla="*/ 0 h 294"/>
                <a:gd name="T6" fmla="*/ 0 w 1080"/>
                <a:gd name="T7" fmla="*/ 2 h 294"/>
                <a:gd name="T8" fmla="*/ 6 w 1080"/>
                <a:gd name="T9" fmla="*/ 2 h 294"/>
                <a:gd name="T10" fmla="*/ 0 60000 65536"/>
                <a:gd name="T11" fmla="*/ 0 60000 65536"/>
                <a:gd name="T12" fmla="*/ 0 60000 65536"/>
                <a:gd name="T13" fmla="*/ 0 60000 65536"/>
                <a:gd name="T14" fmla="*/ 0 60000 65536"/>
                <a:gd name="T15" fmla="*/ 0 w 1080"/>
                <a:gd name="T16" fmla="*/ 0 h 294"/>
                <a:gd name="T17" fmla="*/ 1080 w 1080"/>
                <a:gd name="T18" fmla="*/ 294 h 294"/>
              </a:gdLst>
              <a:ahLst/>
              <a:cxnLst>
                <a:cxn ang="T10">
                  <a:pos x="T0" y="T1"/>
                </a:cxn>
                <a:cxn ang="T11">
                  <a:pos x="T2" y="T3"/>
                </a:cxn>
                <a:cxn ang="T12">
                  <a:pos x="T4" y="T5"/>
                </a:cxn>
                <a:cxn ang="T13">
                  <a:pos x="T6" y="T7"/>
                </a:cxn>
                <a:cxn ang="T14">
                  <a:pos x="T8" y="T9"/>
                </a:cxn>
              </a:cxnLst>
              <a:rect l="T15" t="T16" r="T17" b="T18"/>
              <a:pathLst>
                <a:path w="1080" h="294">
                  <a:moveTo>
                    <a:pt x="1079" y="293"/>
                  </a:moveTo>
                  <a:lnTo>
                    <a:pt x="1079" y="0"/>
                  </a:lnTo>
                  <a:lnTo>
                    <a:pt x="0" y="0"/>
                  </a:lnTo>
                  <a:lnTo>
                    <a:pt x="0" y="293"/>
                  </a:lnTo>
                  <a:lnTo>
                    <a:pt x="1079" y="293"/>
                  </a:lnTo>
                </a:path>
              </a:pathLst>
            </a:custGeom>
            <a:noFill/>
            <a:ln w="12700" cap="rnd" cmpd="sng">
              <a:solidFill>
                <a:srgbClr val="000000"/>
              </a:solidFill>
              <a:prstDash val="solid"/>
              <a:round/>
              <a:headEnd type="none" w="med" len="med"/>
              <a:tailEnd type="none" w="med" len="med"/>
            </a:ln>
          </p:spPr>
          <p:txBody>
            <a:bodyPr/>
            <a:lstStyle/>
            <a:p>
              <a:pPr algn="r" fontAlgn="base">
                <a:spcBef>
                  <a:spcPct val="0"/>
                </a:spcBef>
                <a:spcAft>
                  <a:spcPct val="0"/>
                </a:spcAft>
              </a:pPr>
              <a:endParaRPr lang="zh-CN" altLang="en-US">
                <a:solidFill>
                  <a:srgbClr val="000000"/>
                </a:solidFill>
                <a:latin typeface="Arial" pitchFamily="34" charset="0"/>
                <a:ea typeface="华文细黑" pitchFamily="2" charset="-122"/>
              </a:endParaRPr>
            </a:p>
          </p:txBody>
        </p:sp>
        <p:sp>
          <p:nvSpPr>
            <p:cNvPr id="41" name="Line 40"/>
            <p:cNvSpPr>
              <a:spLocks noChangeShapeType="1"/>
            </p:cNvSpPr>
            <p:nvPr/>
          </p:nvSpPr>
          <p:spPr bwMode="auto">
            <a:xfrm flipH="1">
              <a:off x="3101" y="3476"/>
              <a:ext cx="30" cy="26"/>
            </a:xfrm>
            <a:prstGeom prst="line">
              <a:avLst/>
            </a:prstGeom>
            <a:noFill/>
            <a:ln w="12700">
              <a:solidFill>
                <a:srgbClr val="000000"/>
              </a:solidFill>
              <a:round/>
              <a:headEnd/>
              <a:tailEnd/>
            </a:ln>
          </p:spPr>
          <p:txBody>
            <a:bodyPr wrap="none" anchor="ctr"/>
            <a:lstStyle/>
            <a:p>
              <a:pPr algn="r" fontAlgn="base">
                <a:spcBef>
                  <a:spcPct val="0"/>
                </a:spcBef>
                <a:spcAft>
                  <a:spcPct val="0"/>
                </a:spcAft>
              </a:pPr>
              <a:endParaRPr lang="zh-CN" altLang="en-US">
                <a:solidFill>
                  <a:srgbClr val="000000"/>
                </a:solidFill>
                <a:latin typeface="Arial" pitchFamily="34" charset="0"/>
                <a:ea typeface="华文细黑" pitchFamily="2" charset="-122"/>
              </a:endParaRPr>
            </a:p>
          </p:txBody>
        </p:sp>
        <p:sp>
          <p:nvSpPr>
            <p:cNvPr id="42" name="Line 41"/>
            <p:cNvSpPr>
              <a:spLocks noChangeShapeType="1"/>
            </p:cNvSpPr>
            <p:nvPr/>
          </p:nvSpPr>
          <p:spPr bwMode="auto">
            <a:xfrm>
              <a:off x="2843" y="3740"/>
              <a:ext cx="12" cy="20"/>
            </a:xfrm>
            <a:prstGeom prst="line">
              <a:avLst/>
            </a:prstGeom>
            <a:noFill/>
            <a:ln w="12700">
              <a:solidFill>
                <a:srgbClr val="000000"/>
              </a:solidFill>
              <a:round/>
              <a:headEnd/>
              <a:tailEnd/>
            </a:ln>
          </p:spPr>
          <p:txBody>
            <a:bodyPr wrap="none" anchor="ctr"/>
            <a:lstStyle/>
            <a:p>
              <a:pPr algn="r" fontAlgn="base">
                <a:spcBef>
                  <a:spcPct val="0"/>
                </a:spcBef>
                <a:spcAft>
                  <a:spcPct val="0"/>
                </a:spcAft>
              </a:pPr>
              <a:endParaRPr lang="zh-CN" altLang="en-US">
                <a:solidFill>
                  <a:srgbClr val="000000"/>
                </a:solidFill>
                <a:latin typeface="Arial" pitchFamily="34" charset="0"/>
                <a:ea typeface="华文细黑" pitchFamily="2" charset="-122"/>
              </a:endParaRPr>
            </a:p>
          </p:txBody>
        </p:sp>
        <p:sp>
          <p:nvSpPr>
            <p:cNvPr id="43" name="Rectangle 42"/>
            <p:cNvSpPr>
              <a:spLocks noChangeArrowheads="1"/>
            </p:cNvSpPr>
            <p:nvPr/>
          </p:nvSpPr>
          <p:spPr bwMode="auto">
            <a:xfrm>
              <a:off x="2777" y="3672"/>
              <a:ext cx="133" cy="95"/>
            </a:xfrm>
            <a:prstGeom prst="rect">
              <a:avLst/>
            </a:prstGeom>
            <a:noFill/>
            <a:ln w="12700">
              <a:noFill/>
              <a:miter lim="800000"/>
              <a:headEnd/>
              <a:tailEnd/>
            </a:ln>
          </p:spPr>
          <p:txBody>
            <a:bodyPr wrap="none" lIns="90488" tIns="44450" rIns="90488" bIns="44450">
              <a:spAutoFit/>
            </a:bodyPr>
            <a:lstStyle/>
            <a:p>
              <a:pPr fontAlgn="base">
                <a:spcBef>
                  <a:spcPct val="0"/>
                </a:spcBef>
                <a:spcAft>
                  <a:spcPct val="0"/>
                </a:spcAft>
              </a:pPr>
              <a:r>
                <a:rPr lang="en-US" altLang="zh-CN" sz="400">
                  <a:solidFill>
                    <a:srgbClr val="000000"/>
                  </a:solidFill>
                  <a:latin typeface="Arial" pitchFamily="34" charset="0"/>
                  <a:ea typeface="华文细黑" pitchFamily="2" charset="-122"/>
                </a:rPr>
                <a:t>3</a:t>
              </a:r>
            </a:p>
          </p:txBody>
        </p:sp>
        <p:sp>
          <p:nvSpPr>
            <p:cNvPr id="44" name="Rectangle 43"/>
            <p:cNvSpPr>
              <a:spLocks noChangeArrowheads="1"/>
            </p:cNvSpPr>
            <p:nvPr/>
          </p:nvSpPr>
          <p:spPr bwMode="auto">
            <a:xfrm>
              <a:off x="2794" y="3672"/>
              <a:ext cx="133" cy="95"/>
            </a:xfrm>
            <a:prstGeom prst="rect">
              <a:avLst/>
            </a:prstGeom>
            <a:noFill/>
            <a:ln w="12700">
              <a:noFill/>
              <a:miter lim="800000"/>
              <a:headEnd/>
              <a:tailEnd/>
            </a:ln>
          </p:spPr>
          <p:txBody>
            <a:bodyPr wrap="none" lIns="90488" tIns="44450" rIns="90488" bIns="44450">
              <a:spAutoFit/>
            </a:bodyPr>
            <a:lstStyle/>
            <a:p>
              <a:pPr fontAlgn="base">
                <a:spcBef>
                  <a:spcPct val="0"/>
                </a:spcBef>
                <a:spcAft>
                  <a:spcPct val="0"/>
                </a:spcAft>
              </a:pPr>
              <a:r>
                <a:rPr lang="en-US" altLang="zh-CN" sz="400">
                  <a:solidFill>
                    <a:srgbClr val="000000"/>
                  </a:solidFill>
                  <a:latin typeface="Arial" pitchFamily="34" charset="0"/>
                  <a:ea typeface="华文细黑" pitchFamily="2" charset="-122"/>
                </a:rPr>
                <a:t>2</a:t>
              </a:r>
            </a:p>
          </p:txBody>
        </p:sp>
        <p:sp>
          <p:nvSpPr>
            <p:cNvPr id="45" name="Rectangle 44"/>
            <p:cNvSpPr>
              <a:spLocks noChangeArrowheads="1"/>
            </p:cNvSpPr>
            <p:nvPr/>
          </p:nvSpPr>
          <p:spPr bwMode="auto">
            <a:xfrm>
              <a:off x="3020" y="3387"/>
              <a:ext cx="124" cy="95"/>
            </a:xfrm>
            <a:prstGeom prst="rect">
              <a:avLst/>
            </a:prstGeom>
            <a:noFill/>
            <a:ln w="12700">
              <a:noFill/>
              <a:miter lim="800000"/>
              <a:headEnd/>
              <a:tailEnd/>
            </a:ln>
          </p:spPr>
          <p:txBody>
            <a:bodyPr wrap="none" lIns="90488" tIns="44450" rIns="90488" bIns="44450">
              <a:spAutoFit/>
            </a:bodyPr>
            <a:lstStyle/>
            <a:p>
              <a:pPr fontAlgn="base">
                <a:spcBef>
                  <a:spcPct val="0"/>
                </a:spcBef>
                <a:spcAft>
                  <a:spcPct val="0"/>
                </a:spcAft>
              </a:pPr>
              <a:r>
                <a:rPr lang="en-US" altLang="zh-CN" sz="400">
                  <a:solidFill>
                    <a:srgbClr val="000000"/>
                  </a:solidFill>
                  <a:latin typeface="Arial" pitchFamily="34" charset="0"/>
                  <a:ea typeface="华文细黑" pitchFamily="2" charset="-122"/>
                </a:rPr>
                <a:t>I</a:t>
              </a:r>
            </a:p>
          </p:txBody>
        </p:sp>
        <p:sp>
          <p:nvSpPr>
            <p:cNvPr id="46" name="Rectangle 45"/>
            <p:cNvSpPr>
              <a:spLocks noChangeArrowheads="1"/>
            </p:cNvSpPr>
            <p:nvPr/>
          </p:nvSpPr>
          <p:spPr bwMode="auto">
            <a:xfrm>
              <a:off x="3035" y="3387"/>
              <a:ext cx="138" cy="95"/>
            </a:xfrm>
            <a:prstGeom prst="rect">
              <a:avLst/>
            </a:prstGeom>
            <a:noFill/>
            <a:ln w="12700">
              <a:noFill/>
              <a:miter lim="800000"/>
              <a:headEnd/>
              <a:tailEnd/>
            </a:ln>
          </p:spPr>
          <p:txBody>
            <a:bodyPr wrap="none" lIns="90488" tIns="44450" rIns="90488" bIns="44450">
              <a:spAutoFit/>
            </a:bodyPr>
            <a:lstStyle/>
            <a:p>
              <a:pPr fontAlgn="base">
                <a:spcBef>
                  <a:spcPct val="0"/>
                </a:spcBef>
                <a:spcAft>
                  <a:spcPct val="0"/>
                </a:spcAft>
              </a:pPr>
              <a:r>
                <a:rPr lang="en-US" altLang="zh-CN" sz="400">
                  <a:solidFill>
                    <a:srgbClr val="000000"/>
                  </a:solidFill>
                  <a:latin typeface="Arial" pitchFamily="34" charset="0"/>
                  <a:ea typeface="华文细黑" pitchFamily="2" charset="-122"/>
                </a:rPr>
                <a:t>R</a:t>
              </a:r>
            </a:p>
          </p:txBody>
        </p:sp>
        <p:sp>
          <p:nvSpPr>
            <p:cNvPr id="47" name="Rectangle 46"/>
            <p:cNvSpPr>
              <a:spLocks noChangeArrowheads="1"/>
            </p:cNvSpPr>
            <p:nvPr/>
          </p:nvSpPr>
          <p:spPr bwMode="auto">
            <a:xfrm>
              <a:off x="3051" y="3387"/>
              <a:ext cx="126" cy="95"/>
            </a:xfrm>
            <a:prstGeom prst="rect">
              <a:avLst/>
            </a:prstGeom>
            <a:noFill/>
            <a:ln w="12700">
              <a:noFill/>
              <a:miter lim="800000"/>
              <a:headEnd/>
              <a:tailEnd/>
            </a:ln>
          </p:spPr>
          <p:txBody>
            <a:bodyPr wrap="none" lIns="90488" tIns="44450" rIns="90488" bIns="44450">
              <a:spAutoFit/>
            </a:bodyPr>
            <a:lstStyle/>
            <a:p>
              <a:pPr fontAlgn="base">
                <a:spcBef>
                  <a:spcPct val="0"/>
                </a:spcBef>
                <a:spcAft>
                  <a:spcPct val="0"/>
                </a:spcAft>
              </a:pPr>
              <a:r>
                <a:rPr lang="en-US" altLang="zh-CN" sz="400">
                  <a:solidFill>
                    <a:srgbClr val="000000"/>
                  </a:solidFill>
                  <a:latin typeface="Symbol" pitchFamily="18" charset="2"/>
                  <a:ea typeface="华文细黑" pitchFamily="2" charset="-122"/>
                </a:rPr>
                <a:t></a:t>
              </a:r>
            </a:p>
          </p:txBody>
        </p:sp>
        <p:sp>
          <p:nvSpPr>
            <p:cNvPr id="48" name="Rectangle 47"/>
            <p:cNvSpPr>
              <a:spLocks noChangeArrowheads="1"/>
            </p:cNvSpPr>
            <p:nvPr/>
          </p:nvSpPr>
          <p:spPr bwMode="auto">
            <a:xfrm>
              <a:off x="3065" y="3387"/>
              <a:ext cx="133" cy="95"/>
            </a:xfrm>
            <a:prstGeom prst="rect">
              <a:avLst/>
            </a:prstGeom>
            <a:noFill/>
            <a:ln w="12700">
              <a:noFill/>
              <a:miter lim="800000"/>
              <a:headEnd/>
              <a:tailEnd/>
            </a:ln>
          </p:spPr>
          <p:txBody>
            <a:bodyPr wrap="none" lIns="90488" tIns="44450" rIns="90488" bIns="44450">
              <a:spAutoFit/>
            </a:bodyPr>
            <a:lstStyle/>
            <a:p>
              <a:pPr fontAlgn="base">
                <a:spcBef>
                  <a:spcPct val="0"/>
                </a:spcBef>
                <a:spcAft>
                  <a:spcPct val="0"/>
                </a:spcAft>
              </a:pPr>
              <a:r>
                <a:rPr lang="en-US" altLang="zh-CN" sz="400">
                  <a:solidFill>
                    <a:srgbClr val="000000"/>
                  </a:solidFill>
                  <a:latin typeface="Arial" pitchFamily="34" charset="0"/>
                  <a:ea typeface="华文细黑" pitchFamily="2" charset="-122"/>
                </a:rPr>
                <a:t>2</a:t>
              </a:r>
            </a:p>
          </p:txBody>
        </p:sp>
        <p:sp>
          <p:nvSpPr>
            <p:cNvPr id="49" name="Rectangle 48"/>
            <p:cNvSpPr>
              <a:spLocks noChangeArrowheads="1"/>
            </p:cNvSpPr>
            <p:nvPr/>
          </p:nvSpPr>
          <p:spPr bwMode="auto">
            <a:xfrm>
              <a:off x="3077" y="3387"/>
              <a:ext cx="124" cy="95"/>
            </a:xfrm>
            <a:prstGeom prst="rect">
              <a:avLst/>
            </a:prstGeom>
            <a:noFill/>
            <a:ln w="12700">
              <a:noFill/>
              <a:miter lim="800000"/>
              <a:headEnd/>
              <a:tailEnd/>
            </a:ln>
          </p:spPr>
          <p:txBody>
            <a:bodyPr wrap="none" lIns="90488" tIns="44450" rIns="90488" bIns="44450">
              <a:spAutoFit/>
            </a:bodyPr>
            <a:lstStyle/>
            <a:p>
              <a:pPr fontAlgn="base">
                <a:spcBef>
                  <a:spcPct val="0"/>
                </a:spcBef>
                <a:spcAft>
                  <a:spcPct val="0"/>
                </a:spcAft>
              </a:pPr>
              <a:r>
                <a:rPr lang="en-US" altLang="zh-CN" sz="400">
                  <a:solidFill>
                    <a:srgbClr val="000000"/>
                  </a:solidFill>
                  <a:latin typeface="Arial" pitchFamily="34" charset="0"/>
                  <a:ea typeface="华文细黑" pitchFamily="2" charset="-122"/>
                </a:rPr>
                <a:t>.</a:t>
              </a:r>
            </a:p>
          </p:txBody>
        </p:sp>
        <p:sp>
          <p:nvSpPr>
            <p:cNvPr id="50" name="Rectangle 49"/>
            <p:cNvSpPr>
              <a:spLocks noChangeArrowheads="1"/>
            </p:cNvSpPr>
            <p:nvPr/>
          </p:nvSpPr>
          <p:spPr bwMode="auto">
            <a:xfrm>
              <a:off x="3085" y="3387"/>
              <a:ext cx="124" cy="95"/>
            </a:xfrm>
            <a:prstGeom prst="rect">
              <a:avLst/>
            </a:prstGeom>
            <a:noFill/>
            <a:ln w="12700">
              <a:noFill/>
              <a:miter lim="800000"/>
              <a:headEnd/>
              <a:tailEnd/>
            </a:ln>
          </p:spPr>
          <p:txBody>
            <a:bodyPr wrap="none" lIns="90488" tIns="44450" rIns="90488" bIns="44450">
              <a:spAutoFit/>
            </a:bodyPr>
            <a:lstStyle/>
            <a:p>
              <a:pPr fontAlgn="base">
                <a:spcBef>
                  <a:spcPct val="0"/>
                </a:spcBef>
                <a:spcAft>
                  <a:spcPct val="0"/>
                </a:spcAft>
              </a:pPr>
              <a:r>
                <a:rPr lang="en-US" altLang="zh-CN" sz="400">
                  <a:solidFill>
                    <a:srgbClr val="000000"/>
                  </a:solidFill>
                  <a:latin typeface="Arial" pitchFamily="34" charset="0"/>
                  <a:ea typeface="华文细黑" pitchFamily="2" charset="-122"/>
                </a:rPr>
                <a:t>.</a:t>
              </a:r>
            </a:p>
          </p:txBody>
        </p:sp>
        <p:sp>
          <p:nvSpPr>
            <p:cNvPr id="51" name="Rectangle 50"/>
            <p:cNvSpPr>
              <a:spLocks noChangeArrowheads="1"/>
            </p:cNvSpPr>
            <p:nvPr/>
          </p:nvSpPr>
          <p:spPr bwMode="auto">
            <a:xfrm>
              <a:off x="3098" y="3387"/>
              <a:ext cx="133" cy="95"/>
            </a:xfrm>
            <a:prstGeom prst="rect">
              <a:avLst/>
            </a:prstGeom>
            <a:noFill/>
            <a:ln w="12700">
              <a:noFill/>
              <a:miter lim="800000"/>
              <a:headEnd/>
              <a:tailEnd/>
            </a:ln>
          </p:spPr>
          <p:txBody>
            <a:bodyPr wrap="none" lIns="90488" tIns="44450" rIns="90488" bIns="44450">
              <a:spAutoFit/>
            </a:bodyPr>
            <a:lstStyle/>
            <a:p>
              <a:pPr fontAlgn="base">
                <a:spcBef>
                  <a:spcPct val="0"/>
                </a:spcBef>
                <a:spcAft>
                  <a:spcPct val="0"/>
                </a:spcAft>
              </a:pPr>
              <a:r>
                <a:rPr lang="en-US" altLang="zh-CN" sz="400">
                  <a:solidFill>
                    <a:srgbClr val="000000"/>
                  </a:solidFill>
                  <a:latin typeface="Arial" pitchFamily="34" charset="0"/>
                  <a:ea typeface="华文细黑" pitchFamily="2" charset="-122"/>
                </a:rPr>
                <a:t>0</a:t>
              </a:r>
            </a:p>
          </p:txBody>
        </p:sp>
        <p:sp>
          <p:nvSpPr>
            <p:cNvPr id="52" name="Rectangle 51"/>
            <p:cNvSpPr>
              <a:spLocks noChangeArrowheads="1"/>
            </p:cNvSpPr>
            <p:nvPr/>
          </p:nvSpPr>
          <p:spPr bwMode="auto">
            <a:xfrm>
              <a:off x="3113" y="3387"/>
              <a:ext cx="126" cy="95"/>
            </a:xfrm>
            <a:prstGeom prst="rect">
              <a:avLst/>
            </a:prstGeom>
            <a:noFill/>
            <a:ln w="12700">
              <a:noFill/>
              <a:miter lim="800000"/>
              <a:headEnd/>
              <a:tailEnd/>
            </a:ln>
          </p:spPr>
          <p:txBody>
            <a:bodyPr wrap="none" lIns="90488" tIns="44450" rIns="90488" bIns="44450">
              <a:spAutoFit/>
            </a:bodyPr>
            <a:lstStyle/>
            <a:p>
              <a:pPr fontAlgn="base">
                <a:spcBef>
                  <a:spcPct val="0"/>
                </a:spcBef>
                <a:spcAft>
                  <a:spcPct val="0"/>
                </a:spcAft>
              </a:pPr>
              <a:r>
                <a:rPr lang="en-US" altLang="zh-CN" sz="400">
                  <a:solidFill>
                    <a:srgbClr val="000000"/>
                  </a:solidFill>
                  <a:latin typeface="Symbol" pitchFamily="18" charset="2"/>
                  <a:ea typeface="华文细黑" pitchFamily="2" charset="-122"/>
                </a:rPr>
                <a:t></a:t>
              </a:r>
            </a:p>
          </p:txBody>
        </p:sp>
        <p:grpSp>
          <p:nvGrpSpPr>
            <p:cNvPr id="53" name="Group 52"/>
            <p:cNvGrpSpPr>
              <a:grpSpLocks/>
            </p:cNvGrpSpPr>
            <p:nvPr/>
          </p:nvGrpSpPr>
          <p:grpSpPr bwMode="auto">
            <a:xfrm>
              <a:off x="2727" y="3925"/>
              <a:ext cx="175" cy="95"/>
              <a:chOff x="2727" y="3947"/>
              <a:chExt cx="175" cy="95"/>
            </a:xfrm>
          </p:grpSpPr>
          <p:sp>
            <p:nvSpPr>
              <p:cNvPr id="136" name="Rectangle 53"/>
              <p:cNvSpPr>
                <a:spLocks noChangeArrowheads="1"/>
              </p:cNvSpPr>
              <p:nvPr/>
            </p:nvSpPr>
            <p:spPr bwMode="auto">
              <a:xfrm>
                <a:off x="2727" y="3947"/>
                <a:ext cx="126" cy="95"/>
              </a:xfrm>
              <a:prstGeom prst="rect">
                <a:avLst/>
              </a:prstGeom>
              <a:noFill/>
              <a:ln w="12700">
                <a:noFill/>
                <a:miter lim="800000"/>
                <a:headEnd/>
                <a:tailEnd/>
              </a:ln>
            </p:spPr>
            <p:txBody>
              <a:bodyPr wrap="none" lIns="90488" tIns="44450" rIns="90488" bIns="44450">
                <a:spAutoFit/>
              </a:bodyPr>
              <a:lstStyle/>
              <a:p>
                <a:pPr fontAlgn="base">
                  <a:spcBef>
                    <a:spcPct val="0"/>
                  </a:spcBef>
                  <a:spcAft>
                    <a:spcPct val="0"/>
                  </a:spcAft>
                </a:pPr>
                <a:r>
                  <a:rPr lang="en-US" altLang="zh-CN" sz="400">
                    <a:solidFill>
                      <a:srgbClr val="000000"/>
                    </a:solidFill>
                    <a:latin typeface="Symbol" pitchFamily="18" charset="2"/>
                    <a:ea typeface="华文细黑" pitchFamily="2" charset="-122"/>
                  </a:rPr>
                  <a:t></a:t>
                </a:r>
              </a:p>
            </p:txBody>
          </p:sp>
          <p:sp>
            <p:nvSpPr>
              <p:cNvPr id="137" name="Rectangle 54"/>
              <p:cNvSpPr>
                <a:spLocks noChangeArrowheads="1"/>
              </p:cNvSpPr>
              <p:nvPr/>
            </p:nvSpPr>
            <p:spPr bwMode="auto">
              <a:xfrm>
                <a:off x="2739" y="3947"/>
                <a:ext cx="133" cy="95"/>
              </a:xfrm>
              <a:prstGeom prst="rect">
                <a:avLst/>
              </a:prstGeom>
              <a:noFill/>
              <a:ln w="12700">
                <a:noFill/>
                <a:miter lim="800000"/>
                <a:headEnd/>
                <a:tailEnd/>
              </a:ln>
            </p:spPr>
            <p:txBody>
              <a:bodyPr wrap="none" lIns="90488" tIns="44450" rIns="90488" bIns="44450">
                <a:spAutoFit/>
              </a:bodyPr>
              <a:lstStyle/>
              <a:p>
                <a:pPr fontAlgn="base">
                  <a:spcBef>
                    <a:spcPct val="0"/>
                  </a:spcBef>
                  <a:spcAft>
                    <a:spcPct val="0"/>
                  </a:spcAft>
                </a:pPr>
                <a:r>
                  <a:rPr lang="en-US" altLang="zh-CN" sz="400">
                    <a:solidFill>
                      <a:srgbClr val="000000"/>
                    </a:solidFill>
                    <a:latin typeface="Arial" pitchFamily="34" charset="0"/>
                    <a:ea typeface="华文细黑" pitchFamily="2" charset="-122"/>
                  </a:rPr>
                  <a:t>3</a:t>
                </a:r>
              </a:p>
            </p:txBody>
          </p:sp>
          <p:sp>
            <p:nvSpPr>
              <p:cNvPr id="138" name="Rectangle 55"/>
              <p:cNvSpPr>
                <a:spLocks noChangeArrowheads="1"/>
              </p:cNvSpPr>
              <p:nvPr/>
            </p:nvSpPr>
            <p:spPr bwMode="auto">
              <a:xfrm>
                <a:off x="2757" y="3947"/>
                <a:ext cx="133" cy="95"/>
              </a:xfrm>
              <a:prstGeom prst="rect">
                <a:avLst/>
              </a:prstGeom>
              <a:noFill/>
              <a:ln w="12700">
                <a:noFill/>
                <a:miter lim="800000"/>
                <a:headEnd/>
                <a:tailEnd/>
              </a:ln>
            </p:spPr>
            <p:txBody>
              <a:bodyPr wrap="none" lIns="90488" tIns="44450" rIns="90488" bIns="44450">
                <a:spAutoFit/>
              </a:bodyPr>
              <a:lstStyle/>
              <a:p>
                <a:pPr fontAlgn="base">
                  <a:spcBef>
                    <a:spcPct val="0"/>
                  </a:spcBef>
                  <a:spcAft>
                    <a:spcPct val="0"/>
                  </a:spcAft>
                </a:pPr>
                <a:r>
                  <a:rPr lang="en-US" altLang="zh-CN" sz="400">
                    <a:solidFill>
                      <a:srgbClr val="000000"/>
                    </a:solidFill>
                    <a:latin typeface="Arial" pitchFamily="34" charset="0"/>
                    <a:ea typeface="华文细黑" pitchFamily="2" charset="-122"/>
                  </a:rPr>
                  <a:t>1</a:t>
                </a:r>
              </a:p>
            </p:txBody>
          </p:sp>
          <p:sp>
            <p:nvSpPr>
              <p:cNvPr id="139" name="Rectangle 56"/>
              <p:cNvSpPr>
                <a:spLocks noChangeArrowheads="1"/>
              </p:cNvSpPr>
              <p:nvPr/>
            </p:nvSpPr>
            <p:spPr bwMode="auto">
              <a:xfrm>
                <a:off x="2769" y="3947"/>
                <a:ext cx="124" cy="95"/>
              </a:xfrm>
              <a:prstGeom prst="rect">
                <a:avLst/>
              </a:prstGeom>
              <a:noFill/>
              <a:ln w="12700">
                <a:noFill/>
                <a:miter lim="800000"/>
                <a:headEnd/>
                <a:tailEnd/>
              </a:ln>
            </p:spPr>
            <p:txBody>
              <a:bodyPr wrap="none" lIns="90488" tIns="44450" rIns="90488" bIns="44450">
                <a:spAutoFit/>
              </a:bodyPr>
              <a:lstStyle/>
              <a:p>
                <a:pPr fontAlgn="base">
                  <a:spcBef>
                    <a:spcPct val="0"/>
                  </a:spcBef>
                  <a:spcAft>
                    <a:spcPct val="0"/>
                  </a:spcAft>
                </a:pPr>
                <a:r>
                  <a:rPr lang="en-US" altLang="zh-CN" sz="400">
                    <a:solidFill>
                      <a:srgbClr val="000000"/>
                    </a:solidFill>
                    <a:latin typeface="Arial" pitchFamily="34" charset="0"/>
                    <a:ea typeface="华文细黑" pitchFamily="2" charset="-122"/>
                  </a:rPr>
                  <a:t>.</a:t>
                </a:r>
              </a:p>
            </p:txBody>
          </p:sp>
          <p:sp>
            <p:nvSpPr>
              <p:cNvPr id="140" name="Rectangle 57"/>
              <p:cNvSpPr>
                <a:spLocks noChangeArrowheads="1"/>
              </p:cNvSpPr>
              <p:nvPr/>
            </p:nvSpPr>
            <p:spPr bwMode="auto">
              <a:xfrm>
                <a:off x="2778" y="3947"/>
                <a:ext cx="124" cy="95"/>
              </a:xfrm>
              <a:prstGeom prst="rect">
                <a:avLst/>
              </a:prstGeom>
              <a:noFill/>
              <a:ln w="12700">
                <a:noFill/>
                <a:miter lim="800000"/>
                <a:headEnd/>
                <a:tailEnd/>
              </a:ln>
            </p:spPr>
            <p:txBody>
              <a:bodyPr wrap="none" lIns="90488" tIns="44450" rIns="90488" bIns="44450">
                <a:spAutoFit/>
              </a:bodyPr>
              <a:lstStyle/>
              <a:p>
                <a:pPr fontAlgn="base">
                  <a:spcBef>
                    <a:spcPct val="0"/>
                  </a:spcBef>
                  <a:spcAft>
                    <a:spcPct val="0"/>
                  </a:spcAft>
                </a:pPr>
                <a:r>
                  <a:rPr lang="en-US" altLang="zh-CN" sz="400">
                    <a:solidFill>
                      <a:srgbClr val="000000"/>
                    </a:solidFill>
                    <a:latin typeface="Arial" pitchFamily="34" charset="0"/>
                    <a:ea typeface="华文细黑" pitchFamily="2" charset="-122"/>
                  </a:rPr>
                  <a:t>.</a:t>
                </a:r>
              </a:p>
            </p:txBody>
          </p:sp>
        </p:grpSp>
        <p:sp>
          <p:nvSpPr>
            <p:cNvPr id="54" name="Rectangle 58"/>
            <p:cNvSpPr>
              <a:spLocks noChangeArrowheads="1"/>
            </p:cNvSpPr>
            <p:nvPr/>
          </p:nvSpPr>
          <p:spPr bwMode="auto">
            <a:xfrm>
              <a:off x="2791" y="3927"/>
              <a:ext cx="133" cy="95"/>
            </a:xfrm>
            <a:prstGeom prst="rect">
              <a:avLst/>
            </a:prstGeom>
            <a:noFill/>
            <a:ln w="12700">
              <a:noFill/>
              <a:miter lim="800000"/>
              <a:headEnd/>
              <a:tailEnd/>
            </a:ln>
          </p:spPr>
          <p:txBody>
            <a:bodyPr wrap="none" lIns="90488" tIns="44450" rIns="90488" bIns="44450">
              <a:spAutoFit/>
            </a:bodyPr>
            <a:lstStyle/>
            <a:p>
              <a:pPr fontAlgn="base">
                <a:spcBef>
                  <a:spcPct val="0"/>
                </a:spcBef>
                <a:spcAft>
                  <a:spcPct val="0"/>
                </a:spcAft>
              </a:pPr>
              <a:r>
                <a:rPr lang="en-US" altLang="zh-CN" sz="400">
                  <a:solidFill>
                    <a:srgbClr val="000000"/>
                  </a:solidFill>
                  <a:latin typeface="Arial" pitchFamily="34" charset="0"/>
                  <a:ea typeface="华文细黑" pitchFamily="2" charset="-122"/>
                </a:rPr>
                <a:t>0</a:t>
              </a:r>
            </a:p>
          </p:txBody>
        </p:sp>
        <p:sp>
          <p:nvSpPr>
            <p:cNvPr id="55" name="Rectangle 59"/>
            <p:cNvSpPr>
              <a:spLocks noChangeArrowheads="1"/>
            </p:cNvSpPr>
            <p:nvPr/>
          </p:nvSpPr>
          <p:spPr bwMode="auto">
            <a:xfrm>
              <a:off x="2805" y="3927"/>
              <a:ext cx="126" cy="95"/>
            </a:xfrm>
            <a:prstGeom prst="rect">
              <a:avLst/>
            </a:prstGeom>
            <a:noFill/>
            <a:ln w="12700">
              <a:noFill/>
              <a:miter lim="800000"/>
              <a:headEnd/>
              <a:tailEnd/>
            </a:ln>
          </p:spPr>
          <p:txBody>
            <a:bodyPr wrap="none" lIns="90488" tIns="44450" rIns="90488" bIns="44450">
              <a:spAutoFit/>
            </a:bodyPr>
            <a:lstStyle/>
            <a:p>
              <a:pPr fontAlgn="base">
                <a:spcBef>
                  <a:spcPct val="0"/>
                </a:spcBef>
                <a:spcAft>
                  <a:spcPct val="0"/>
                </a:spcAft>
              </a:pPr>
              <a:r>
                <a:rPr lang="en-US" altLang="zh-CN" sz="400">
                  <a:solidFill>
                    <a:srgbClr val="000000"/>
                  </a:solidFill>
                  <a:latin typeface="Symbol" pitchFamily="18" charset="2"/>
                  <a:ea typeface="华文细黑" pitchFamily="2" charset="-122"/>
                </a:rPr>
                <a:t></a:t>
              </a:r>
            </a:p>
          </p:txBody>
        </p:sp>
        <p:grpSp>
          <p:nvGrpSpPr>
            <p:cNvPr id="56" name="Group 60"/>
            <p:cNvGrpSpPr>
              <a:grpSpLocks/>
            </p:cNvGrpSpPr>
            <p:nvPr/>
          </p:nvGrpSpPr>
          <p:grpSpPr bwMode="auto">
            <a:xfrm>
              <a:off x="2785" y="3844"/>
              <a:ext cx="170" cy="95"/>
              <a:chOff x="2785" y="3860"/>
              <a:chExt cx="170" cy="95"/>
            </a:xfrm>
          </p:grpSpPr>
          <p:sp>
            <p:nvSpPr>
              <p:cNvPr id="132" name="Rectangle 61"/>
              <p:cNvSpPr>
                <a:spLocks noChangeArrowheads="1"/>
              </p:cNvSpPr>
              <p:nvPr/>
            </p:nvSpPr>
            <p:spPr bwMode="auto">
              <a:xfrm>
                <a:off x="2785" y="3860"/>
                <a:ext cx="126" cy="95"/>
              </a:xfrm>
              <a:prstGeom prst="rect">
                <a:avLst/>
              </a:prstGeom>
              <a:noFill/>
              <a:ln w="12700">
                <a:noFill/>
                <a:miter lim="800000"/>
                <a:headEnd/>
                <a:tailEnd/>
              </a:ln>
            </p:spPr>
            <p:txBody>
              <a:bodyPr wrap="none" lIns="90488" tIns="44450" rIns="90488" bIns="44450">
                <a:spAutoFit/>
              </a:bodyPr>
              <a:lstStyle/>
              <a:p>
                <a:pPr fontAlgn="base">
                  <a:spcBef>
                    <a:spcPct val="0"/>
                  </a:spcBef>
                  <a:spcAft>
                    <a:spcPct val="0"/>
                  </a:spcAft>
                </a:pPr>
                <a:r>
                  <a:rPr lang="en-US" altLang="zh-CN" sz="400">
                    <a:solidFill>
                      <a:srgbClr val="000000"/>
                    </a:solidFill>
                    <a:latin typeface="Symbol" pitchFamily="18" charset="2"/>
                    <a:ea typeface="华文细黑" pitchFamily="2" charset="-122"/>
                  </a:rPr>
                  <a:t></a:t>
                </a:r>
              </a:p>
            </p:txBody>
          </p:sp>
          <p:sp>
            <p:nvSpPr>
              <p:cNvPr id="133" name="Rectangle 62"/>
              <p:cNvSpPr>
                <a:spLocks noChangeArrowheads="1"/>
              </p:cNvSpPr>
              <p:nvPr/>
            </p:nvSpPr>
            <p:spPr bwMode="auto">
              <a:xfrm>
                <a:off x="2800" y="3860"/>
                <a:ext cx="133" cy="95"/>
              </a:xfrm>
              <a:prstGeom prst="rect">
                <a:avLst/>
              </a:prstGeom>
              <a:noFill/>
              <a:ln w="12700">
                <a:noFill/>
                <a:miter lim="800000"/>
                <a:headEnd/>
                <a:tailEnd/>
              </a:ln>
            </p:spPr>
            <p:txBody>
              <a:bodyPr wrap="none" lIns="90488" tIns="44450" rIns="90488" bIns="44450">
                <a:spAutoFit/>
              </a:bodyPr>
              <a:lstStyle/>
              <a:p>
                <a:pPr fontAlgn="base">
                  <a:spcBef>
                    <a:spcPct val="0"/>
                  </a:spcBef>
                  <a:spcAft>
                    <a:spcPct val="0"/>
                  </a:spcAft>
                </a:pPr>
                <a:r>
                  <a:rPr lang="en-US" altLang="zh-CN" sz="400">
                    <a:solidFill>
                      <a:srgbClr val="000000"/>
                    </a:solidFill>
                    <a:latin typeface="Arial" pitchFamily="34" charset="0"/>
                    <a:ea typeface="华文细黑" pitchFamily="2" charset="-122"/>
                  </a:rPr>
                  <a:t>3</a:t>
                </a:r>
              </a:p>
            </p:txBody>
          </p:sp>
          <p:sp>
            <p:nvSpPr>
              <p:cNvPr id="134" name="Rectangle 63"/>
              <p:cNvSpPr>
                <a:spLocks noChangeArrowheads="1"/>
              </p:cNvSpPr>
              <p:nvPr/>
            </p:nvSpPr>
            <p:spPr bwMode="auto">
              <a:xfrm>
                <a:off x="2816" y="3860"/>
                <a:ext cx="133" cy="95"/>
              </a:xfrm>
              <a:prstGeom prst="rect">
                <a:avLst/>
              </a:prstGeom>
              <a:noFill/>
              <a:ln w="12700">
                <a:noFill/>
                <a:miter lim="800000"/>
                <a:headEnd/>
                <a:tailEnd/>
              </a:ln>
            </p:spPr>
            <p:txBody>
              <a:bodyPr wrap="none" lIns="90488" tIns="44450" rIns="90488" bIns="44450">
                <a:spAutoFit/>
              </a:bodyPr>
              <a:lstStyle/>
              <a:p>
                <a:pPr fontAlgn="base">
                  <a:spcBef>
                    <a:spcPct val="0"/>
                  </a:spcBef>
                  <a:spcAft>
                    <a:spcPct val="0"/>
                  </a:spcAft>
                </a:pPr>
                <a:r>
                  <a:rPr lang="en-US" altLang="zh-CN" sz="400">
                    <a:solidFill>
                      <a:srgbClr val="000000"/>
                    </a:solidFill>
                    <a:latin typeface="Arial" pitchFamily="34" charset="0"/>
                    <a:ea typeface="华文细黑" pitchFamily="2" charset="-122"/>
                  </a:rPr>
                  <a:t>1</a:t>
                </a:r>
              </a:p>
            </p:txBody>
          </p:sp>
          <p:sp>
            <p:nvSpPr>
              <p:cNvPr id="135" name="Rectangle 64"/>
              <p:cNvSpPr>
                <a:spLocks noChangeArrowheads="1"/>
              </p:cNvSpPr>
              <p:nvPr/>
            </p:nvSpPr>
            <p:spPr bwMode="auto">
              <a:xfrm>
                <a:off x="2829" y="3860"/>
                <a:ext cx="126" cy="95"/>
              </a:xfrm>
              <a:prstGeom prst="rect">
                <a:avLst/>
              </a:prstGeom>
              <a:noFill/>
              <a:ln w="12700">
                <a:noFill/>
                <a:miter lim="800000"/>
                <a:headEnd/>
                <a:tailEnd/>
              </a:ln>
            </p:spPr>
            <p:txBody>
              <a:bodyPr wrap="none" lIns="90488" tIns="44450" rIns="90488" bIns="44450">
                <a:spAutoFit/>
              </a:bodyPr>
              <a:lstStyle/>
              <a:p>
                <a:pPr fontAlgn="base">
                  <a:spcBef>
                    <a:spcPct val="0"/>
                  </a:spcBef>
                  <a:spcAft>
                    <a:spcPct val="0"/>
                  </a:spcAft>
                </a:pPr>
                <a:r>
                  <a:rPr lang="en-US" altLang="zh-CN" sz="400">
                    <a:solidFill>
                      <a:srgbClr val="000000"/>
                    </a:solidFill>
                    <a:latin typeface="Symbol" pitchFamily="18" charset="2"/>
                    <a:ea typeface="华文细黑" pitchFamily="2" charset="-122"/>
                  </a:rPr>
                  <a:t></a:t>
                </a:r>
              </a:p>
            </p:txBody>
          </p:sp>
        </p:grpSp>
        <p:sp>
          <p:nvSpPr>
            <p:cNvPr id="57" name="Rectangle 65"/>
            <p:cNvSpPr>
              <a:spLocks noChangeArrowheads="1"/>
            </p:cNvSpPr>
            <p:nvPr/>
          </p:nvSpPr>
          <p:spPr bwMode="auto">
            <a:xfrm>
              <a:off x="3017" y="3522"/>
              <a:ext cx="138" cy="95"/>
            </a:xfrm>
            <a:prstGeom prst="rect">
              <a:avLst/>
            </a:prstGeom>
            <a:noFill/>
            <a:ln w="12700">
              <a:noFill/>
              <a:miter lim="800000"/>
              <a:headEnd/>
              <a:tailEnd/>
            </a:ln>
          </p:spPr>
          <p:txBody>
            <a:bodyPr wrap="none" lIns="90488" tIns="44450" rIns="90488" bIns="44450">
              <a:spAutoFit/>
            </a:bodyPr>
            <a:lstStyle/>
            <a:p>
              <a:pPr fontAlgn="base">
                <a:spcBef>
                  <a:spcPct val="0"/>
                </a:spcBef>
                <a:spcAft>
                  <a:spcPct val="0"/>
                </a:spcAft>
              </a:pPr>
              <a:r>
                <a:rPr lang="en-US" altLang="zh-CN" sz="400">
                  <a:solidFill>
                    <a:srgbClr val="000000"/>
                  </a:solidFill>
                  <a:latin typeface="Arial" pitchFamily="34" charset="0"/>
                  <a:ea typeface="华文细黑" pitchFamily="2" charset="-122"/>
                </a:rPr>
                <a:t>D</a:t>
              </a:r>
            </a:p>
          </p:txBody>
        </p:sp>
        <p:sp>
          <p:nvSpPr>
            <p:cNvPr id="58" name="Rectangle 66"/>
            <p:cNvSpPr>
              <a:spLocks noChangeArrowheads="1"/>
            </p:cNvSpPr>
            <p:nvPr/>
          </p:nvSpPr>
          <p:spPr bwMode="auto">
            <a:xfrm>
              <a:off x="3038" y="3522"/>
              <a:ext cx="133" cy="95"/>
            </a:xfrm>
            <a:prstGeom prst="rect">
              <a:avLst/>
            </a:prstGeom>
            <a:noFill/>
            <a:ln w="12700">
              <a:noFill/>
              <a:miter lim="800000"/>
              <a:headEnd/>
              <a:tailEnd/>
            </a:ln>
          </p:spPr>
          <p:txBody>
            <a:bodyPr wrap="none" lIns="90488" tIns="44450" rIns="90488" bIns="44450">
              <a:spAutoFit/>
            </a:bodyPr>
            <a:lstStyle/>
            <a:p>
              <a:pPr fontAlgn="base">
                <a:spcBef>
                  <a:spcPct val="0"/>
                </a:spcBef>
                <a:spcAft>
                  <a:spcPct val="0"/>
                </a:spcAft>
              </a:pPr>
              <a:r>
                <a:rPr lang="en-US" altLang="zh-CN" sz="400">
                  <a:solidFill>
                    <a:srgbClr val="000000"/>
                  </a:solidFill>
                  <a:latin typeface="Arial" pitchFamily="34" charset="0"/>
                  <a:ea typeface="华文细黑" pitchFamily="2" charset="-122"/>
                </a:rPr>
                <a:t>e</a:t>
              </a:r>
            </a:p>
          </p:txBody>
        </p:sp>
        <p:sp>
          <p:nvSpPr>
            <p:cNvPr id="59" name="Rectangle 67"/>
            <p:cNvSpPr>
              <a:spLocks noChangeArrowheads="1"/>
            </p:cNvSpPr>
            <p:nvPr/>
          </p:nvSpPr>
          <p:spPr bwMode="auto">
            <a:xfrm>
              <a:off x="3052" y="3522"/>
              <a:ext cx="131" cy="95"/>
            </a:xfrm>
            <a:prstGeom prst="rect">
              <a:avLst/>
            </a:prstGeom>
            <a:noFill/>
            <a:ln w="12700">
              <a:noFill/>
              <a:miter lim="800000"/>
              <a:headEnd/>
              <a:tailEnd/>
            </a:ln>
          </p:spPr>
          <p:txBody>
            <a:bodyPr wrap="none" lIns="90488" tIns="44450" rIns="90488" bIns="44450">
              <a:spAutoFit/>
            </a:bodyPr>
            <a:lstStyle/>
            <a:p>
              <a:pPr fontAlgn="base">
                <a:spcBef>
                  <a:spcPct val="0"/>
                </a:spcBef>
                <a:spcAft>
                  <a:spcPct val="0"/>
                </a:spcAft>
              </a:pPr>
              <a:r>
                <a:rPr lang="en-US" altLang="zh-CN" sz="400">
                  <a:solidFill>
                    <a:srgbClr val="000000"/>
                  </a:solidFill>
                  <a:latin typeface="Arial" pitchFamily="34" charset="0"/>
                  <a:ea typeface="华文细黑" pitchFamily="2" charset="-122"/>
                </a:rPr>
                <a:t>c</a:t>
              </a:r>
            </a:p>
          </p:txBody>
        </p:sp>
        <p:sp>
          <p:nvSpPr>
            <p:cNvPr id="60" name="Rectangle 68"/>
            <p:cNvSpPr>
              <a:spLocks noChangeArrowheads="1"/>
            </p:cNvSpPr>
            <p:nvPr/>
          </p:nvSpPr>
          <p:spPr bwMode="auto">
            <a:xfrm>
              <a:off x="3068" y="3522"/>
              <a:ext cx="133" cy="95"/>
            </a:xfrm>
            <a:prstGeom prst="rect">
              <a:avLst/>
            </a:prstGeom>
            <a:noFill/>
            <a:ln w="12700">
              <a:noFill/>
              <a:miter lim="800000"/>
              <a:headEnd/>
              <a:tailEnd/>
            </a:ln>
          </p:spPr>
          <p:txBody>
            <a:bodyPr wrap="none" lIns="90488" tIns="44450" rIns="90488" bIns="44450">
              <a:spAutoFit/>
            </a:bodyPr>
            <a:lstStyle/>
            <a:p>
              <a:pPr fontAlgn="base">
                <a:spcBef>
                  <a:spcPct val="0"/>
                </a:spcBef>
                <a:spcAft>
                  <a:spcPct val="0"/>
                </a:spcAft>
              </a:pPr>
              <a:r>
                <a:rPr lang="en-US" altLang="zh-CN" sz="400">
                  <a:solidFill>
                    <a:srgbClr val="000000"/>
                  </a:solidFill>
                  <a:latin typeface="Arial" pitchFamily="34" charset="0"/>
                  <a:ea typeface="华文细黑" pitchFamily="2" charset="-122"/>
                </a:rPr>
                <a:t>o</a:t>
              </a:r>
            </a:p>
          </p:txBody>
        </p:sp>
        <p:sp>
          <p:nvSpPr>
            <p:cNvPr id="61" name="Rectangle 69"/>
            <p:cNvSpPr>
              <a:spLocks noChangeArrowheads="1"/>
            </p:cNvSpPr>
            <p:nvPr/>
          </p:nvSpPr>
          <p:spPr bwMode="auto">
            <a:xfrm>
              <a:off x="3085" y="3522"/>
              <a:ext cx="133" cy="95"/>
            </a:xfrm>
            <a:prstGeom prst="rect">
              <a:avLst/>
            </a:prstGeom>
            <a:noFill/>
            <a:ln w="12700">
              <a:noFill/>
              <a:miter lim="800000"/>
              <a:headEnd/>
              <a:tailEnd/>
            </a:ln>
          </p:spPr>
          <p:txBody>
            <a:bodyPr wrap="none" lIns="90488" tIns="44450" rIns="90488" bIns="44450">
              <a:spAutoFit/>
            </a:bodyPr>
            <a:lstStyle/>
            <a:p>
              <a:pPr fontAlgn="base">
                <a:spcBef>
                  <a:spcPct val="0"/>
                </a:spcBef>
                <a:spcAft>
                  <a:spcPct val="0"/>
                </a:spcAft>
              </a:pPr>
              <a:r>
                <a:rPr lang="en-US" altLang="zh-CN" sz="400">
                  <a:solidFill>
                    <a:srgbClr val="000000"/>
                  </a:solidFill>
                  <a:latin typeface="Arial" pitchFamily="34" charset="0"/>
                  <a:ea typeface="华文细黑" pitchFamily="2" charset="-122"/>
                </a:rPr>
                <a:t>d</a:t>
              </a:r>
            </a:p>
          </p:txBody>
        </p:sp>
        <p:sp>
          <p:nvSpPr>
            <p:cNvPr id="62" name="Rectangle 70"/>
            <p:cNvSpPr>
              <a:spLocks noChangeArrowheads="1"/>
            </p:cNvSpPr>
            <p:nvPr/>
          </p:nvSpPr>
          <p:spPr bwMode="auto">
            <a:xfrm>
              <a:off x="3102" y="3522"/>
              <a:ext cx="133" cy="95"/>
            </a:xfrm>
            <a:prstGeom prst="rect">
              <a:avLst/>
            </a:prstGeom>
            <a:noFill/>
            <a:ln w="12700">
              <a:noFill/>
              <a:miter lim="800000"/>
              <a:headEnd/>
              <a:tailEnd/>
            </a:ln>
          </p:spPr>
          <p:txBody>
            <a:bodyPr wrap="none" lIns="90488" tIns="44450" rIns="90488" bIns="44450">
              <a:spAutoFit/>
            </a:bodyPr>
            <a:lstStyle/>
            <a:p>
              <a:pPr fontAlgn="base">
                <a:spcBef>
                  <a:spcPct val="0"/>
                </a:spcBef>
                <a:spcAft>
                  <a:spcPct val="0"/>
                </a:spcAft>
              </a:pPr>
              <a:r>
                <a:rPr lang="en-US" altLang="zh-CN" sz="400">
                  <a:solidFill>
                    <a:srgbClr val="000000"/>
                  </a:solidFill>
                  <a:latin typeface="Arial" pitchFamily="34" charset="0"/>
                  <a:ea typeface="华文细黑" pitchFamily="2" charset="-122"/>
                </a:rPr>
                <a:t>e</a:t>
              </a:r>
            </a:p>
          </p:txBody>
        </p:sp>
        <p:sp>
          <p:nvSpPr>
            <p:cNvPr id="63" name="Rectangle 71"/>
            <p:cNvSpPr>
              <a:spLocks noChangeArrowheads="1"/>
            </p:cNvSpPr>
            <p:nvPr/>
          </p:nvSpPr>
          <p:spPr bwMode="auto">
            <a:xfrm>
              <a:off x="3116" y="3522"/>
              <a:ext cx="126" cy="95"/>
            </a:xfrm>
            <a:prstGeom prst="rect">
              <a:avLst/>
            </a:prstGeom>
            <a:noFill/>
            <a:ln w="12700">
              <a:noFill/>
              <a:miter lim="800000"/>
              <a:headEnd/>
              <a:tailEnd/>
            </a:ln>
          </p:spPr>
          <p:txBody>
            <a:bodyPr wrap="none" lIns="90488" tIns="44450" rIns="90488" bIns="44450">
              <a:spAutoFit/>
            </a:bodyPr>
            <a:lstStyle/>
            <a:p>
              <a:pPr fontAlgn="base">
                <a:spcBef>
                  <a:spcPct val="0"/>
                </a:spcBef>
                <a:spcAft>
                  <a:spcPct val="0"/>
                </a:spcAft>
              </a:pPr>
              <a:r>
                <a:rPr lang="en-US" altLang="zh-CN" sz="400">
                  <a:solidFill>
                    <a:srgbClr val="000000"/>
                  </a:solidFill>
                  <a:latin typeface="Arial" pitchFamily="34" charset="0"/>
                  <a:ea typeface="华文细黑" pitchFamily="2" charset="-122"/>
                </a:rPr>
                <a:t>r</a:t>
              </a:r>
            </a:p>
          </p:txBody>
        </p:sp>
        <p:sp>
          <p:nvSpPr>
            <p:cNvPr id="64" name="Rectangle 72"/>
            <p:cNvSpPr>
              <a:spLocks noChangeArrowheads="1"/>
            </p:cNvSpPr>
            <p:nvPr/>
          </p:nvSpPr>
          <p:spPr bwMode="auto">
            <a:xfrm>
              <a:off x="2757" y="3516"/>
              <a:ext cx="136" cy="95"/>
            </a:xfrm>
            <a:prstGeom prst="rect">
              <a:avLst/>
            </a:prstGeom>
            <a:noFill/>
            <a:ln w="12700">
              <a:noFill/>
              <a:miter lim="800000"/>
              <a:headEnd/>
              <a:tailEnd/>
            </a:ln>
          </p:spPr>
          <p:txBody>
            <a:bodyPr wrap="none" lIns="90488" tIns="44450" rIns="90488" bIns="44450">
              <a:spAutoFit/>
            </a:bodyPr>
            <a:lstStyle/>
            <a:p>
              <a:pPr fontAlgn="base">
                <a:spcBef>
                  <a:spcPct val="0"/>
                </a:spcBef>
                <a:spcAft>
                  <a:spcPct val="0"/>
                </a:spcAft>
              </a:pPr>
              <a:r>
                <a:rPr lang="en-US" altLang="zh-CN" sz="400">
                  <a:solidFill>
                    <a:srgbClr val="000000"/>
                  </a:solidFill>
                  <a:latin typeface="Arial" pitchFamily="34" charset="0"/>
                  <a:ea typeface="华文细黑" pitchFamily="2" charset="-122"/>
                </a:rPr>
                <a:t>B</a:t>
              </a:r>
            </a:p>
          </p:txBody>
        </p:sp>
        <p:sp>
          <p:nvSpPr>
            <p:cNvPr id="65" name="Rectangle 73"/>
            <p:cNvSpPr>
              <a:spLocks noChangeArrowheads="1"/>
            </p:cNvSpPr>
            <p:nvPr/>
          </p:nvSpPr>
          <p:spPr bwMode="auto">
            <a:xfrm>
              <a:off x="2778" y="3516"/>
              <a:ext cx="133" cy="95"/>
            </a:xfrm>
            <a:prstGeom prst="rect">
              <a:avLst/>
            </a:prstGeom>
            <a:noFill/>
            <a:ln w="12700">
              <a:noFill/>
              <a:miter lim="800000"/>
              <a:headEnd/>
              <a:tailEnd/>
            </a:ln>
          </p:spPr>
          <p:txBody>
            <a:bodyPr wrap="none" lIns="90488" tIns="44450" rIns="90488" bIns="44450">
              <a:spAutoFit/>
            </a:bodyPr>
            <a:lstStyle/>
            <a:p>
              <a:pPr fontAlgn="base">
                <a:spcBef>
                  <a:spcPct val="0"/>
                </a:spcBef>
                <a:spcAft>
                  <a:spcPct val="0"/>
                </a:spcAft>
              </a:pPr>
              <a:r>
                <a:rPr lang="en-US" altLang="zh-CN" sz="400">
                  <a:solidFill>
                    <a:srgbClr val="000000"/>
                  </a:solidFill>
                  <a:latin typeface="Arial" pitchFamily="34" charset="0"/>
                  <a:ea typeface="华文细黑" pitchFamily="2" charset="-122"/>
                </a:rPr>
                <a:t>u</a:t>
              </a:r>
            </a:p>
          </p:txBody>
        </p:sp>
        <p:sp>
          <p:nvSpPr>
            <p:cNvPr id="66" name="Rectangle 74"/>
            <p:cNvSpPr>
              <a:spLocks noChangeArrowheads="1"/>
            </p:cNvSpPr>
            <p:nvPr/>
          </p:nvSpPr>
          <p:spPr bwMode="auto">
            <a:xfrm>
              <a:off x="2794" y="3516"/>
              <a:ext cx="131" cy="95"/>
            </a:xfrm>
            <a:prstGeom prst="rect">
              <a:avLst/>
            </a:prstGeom>
            <a:noFill/>
            <a:ln w="12700">
              <a:noFill/>
              <a:miter lim="800000"/>
              <a:headEnd/>
              <a:tailEnd/>
            </a:ln>
          </p:spPr>
          <p:txBody>
            <a:bodyPr wrap="none" lIns="90488" tIns="44450" rIns="90488" bIns="44450">
              <a:spAutoFit/>
            </a:bodyPr>
            <a:lstStyle/>
            <a:p>
              <a:pPr fontAlgn="base">
                <a:spcBef>
                  <a:spcPct val="0"/>
                </a:spcBef>
                <a:spcAft>
                  <a:spcPct val="0"/>
                </a:spcAft>
              </a:pPr>
              <a:r>
                <a:rPr lang="en-US" altLang="zh-CN" sz="400">
                  <a:solidFill>
                    <a:srgbClr val="000000"/>
                  </a:solidFill>
                  <a:latin typeface="Arial" pitchFamily="34" charset="0"/>
                  <a:ea typeface="华文细黑" pitchFamily="2" charset="-122"/>
                </a:rPr>
                <a:t>s</a:t>
              </a:r>
            </a:p>
          </p:txBody>
        </p:sp>
        <p:sp>
          <p:nvSpPr>
            <p:cNvPr id="67" name="Rectangle 75"/>
            <p:cNvSpPr>
              <a:spLocks noChangeArrowheads="1"/>
            </p:cNvSpPr>
            <p:nvPr/>
          </p:nvSpPr>
          <p:spPr bwMode="auto">
            <a:xfrm>
              <a:off x="2949" y="3557"/>
              <a:ext cx="133" cy="95"/>
            </a:xfrm>
            <a:prstGeom prst="rect">
              <a:avLst/>
            </a:prstGeom>
            <a:noFill/>
            <a:ln w="12700">
              <a:noFill/>
              <a:miter lim="800000"/>
              <a:headEnd/>
              <a:tailEnd/>
            </a:ln>
          </p:spPr>
          <p:txBody>
            <a:bodyPr wrap="none" lIns="90488" tIns="44450" rIns="90488" bIns="44450">
              <a:spAutoFit/>
            </a:bodyPr>
            <a:lstStyle/>
            <a:p>
              <a:pPr fontAlgn="base">
                <a:spcBef>
                  <a:spcPct val="0"/>
                </a:spcBef>
                <a:spcAft>
                  <a:spcPct val="0"/>
                </a:spcAft>
              </a:pPr>
              <a:r>
                <a:rPr lang="en-US" altLang="zh-CN" sz="400">
                  <a:solidFill>
                    <a:srgbClr val="000000"/>
                  </a:solidFill>
                  <a:latin typeface="Arial" pitchFamily="34" charset="0"/>
                  <a:ea typeface="华文细黑" pitchFamily="2" charset="-122"/>
                </a:rPr>
                <a:t>5</a:t>
              </a:r>
            </a:p>
          </p:txBody>
        </p:sp>
        <p:sp>
          <p:nvSpPr>
            <p:cNvPr id="68" name="Rectangle 76"/>
            <p:cNvSpPr>
              <a:spLocks noChangeArrowheads="1"/>
            </p:cNvSpPr>
            <p:nvPr/>
          </p:nvSpPr>
          <p:spPr bwMode="auto">
            <a:xfrm>
              <a:off x="2992" y="3557"/>
              <a:ext cx="133" cy="95"/>
            </a:xfrm>
            <a:prstGeom prst="rect">
              <a:avLst/>
            </a:prstGeom>
            <a:noFill/>
            <a:ln w="12700">
              <a:noFill/>
              <a:miter lim="800000"/>
              <a:headEnd/>
              <a:tailEnd/>
            </a:ln>
          </p:spPr>
          <p:txBody>
            <a:bodyPr wrap="none" lIns="90488" tIns="44450" rIns="90488" bIns="44450">
              <a:spAutoFit/>
            </a:bodyPr>
            <a:lstStyle/>
            <a:p>
              <a:pPr fontAlgn="base">
                <a:spcBef>
                  <a:spcPct val="0"/>
                </a:spcBef>
                <a:spcAft>
                  <a:spcPct val="0"/>
                </a:spcAft>
              </a:pPr>
              <a:r>
                <a:rPr lang="en-US" altLang="zh-CN" sz="400">
                  <a:solidFill>
                    <a:srgbClr val="000000"/>
                  </a:solidFill>
                  <a:latin typeface="Arial" pitchFamily="34" charset="0"/>
                  <a:ea typeface="华文细黑" pitchFamily="2" charset="-122"/>
                </a:rPr>
                <a:t>4</a:t>
              </a:r>
            </a:p>
          </p:txBody>
        </p:sp>
        <p:sp>
          <p:nvSpPr>
            <p:cNvPr id="69" name="Rectangle 77"/>
            <p:cNvSpPr>
              <a:spLocks noChangeArrowheads="1"/>
            </p:cNvSpPr>
            <p:nvPr/>
          </p:nvSpPr>
          <p:spPr bwMode="auto">
            <a:xfrm>
              <a:off x="3034" y="3557"/>
              <a:ext cx="133" cy="95"/>
            </a:xfrm>
            <a:prstGeom prst="rect">
              <a:avLst/>
            </a:prstGeom>
            <a:noFill/>
            <a:ln w="12700">
              <a:noFill/>
              <a:miter lim="800000"/>
              <a:headEnd/>
              <a:tailEnd/>
            </a:ln>
          </p:spPr>
          <p:txBody>
            <a:bodyPr wrap="none" lIns="90488" tIns="44450" rIns="90488" bIns="44450">
              <a:spAutoFit/>
            </a:bodyPr>
            <a:lstStyle/>
            <a:p>
              <a:pPr fontAlgn="base">
                <a:spcBef>
                  <a:spcPct val="0"/>
                </a:spcBef>
                <a:spcAft>
                  <a:spcPct val="0"/>
                </a:spcAft>
              </a:pPr>
              <a:r>
                <a:rPr lang="en-US" altLang="zh-CN" sz="400">
                  <a:solidFill>
                    <a:srgbClr val="000000"/>
                  </a:solidFill>
                  <a:latin typeface="Arial" pitchFamily="34" charset="0"/>
                  <a:ea typeface="华文细黑" pitchFamily="2" charset="-122"/>
                </a:rPr>
                <a:t>3</a:t>
              </a:r>
            </a:p>
          </p:txBody>
        </p:sp>
        <p:sp>
          <p:nvSpPr>
            <p:cNvPr id="70" name="Rectangle 78"/>
            <p:cNvSpPr>
              <a:spLocks noChangeArrowheads="1"/>
            </p:cNvSpPr>
            <p:nvPr/>
          </p:nvSpPr>
          <p:spPr bwMode="auto">
            <a:xfrm>
              <a:off x="3089" y="3453"/>
              <a:ext cx="133" cy="95"/>
            </a:xfrm>
            <a:prstGeom prst="rect">
              <a:avLst/>
            </a:prstGeom>
            <a:noFill/>
            <a:ln w="12700">
              <a:noFill/>
              <a:miter lim="800000"/>
              <a:headEnd/>
              <a:tailEnd/>
            </a:ln>
          </p:spPr>
          <p:txBody>
            <a:bodyPr wrap="none" lIns="90488" tIns="44450" rIns="90488" bIns="44450">
              <a:spAutoFit/>
            </a:bodyPr>
            <a:lstStyle/>
            <a:p>
              <a:pPr fontAlgn="base">
                <a:spcBef>
                  <a:spcPct val="0"/>
                </a:spcBef>
                <a:spcAft>
                  <a:spcPct val="0"/>
                </a:spcAft>
              </a:pPr>
              <a:r>
                <a:rPr lang="en-US" altLang="zh-CN" sz="400">
                  <a:solidFill>
                    <a:srgbClr val="000000"/>
                  </a:solidFill>
                  <a:latin typeface="Arial" pitchFamily="34" charset="0"/>
                  <a:ea typeface="华文细黑" pitchFamily="2" charset="-122"/>
                </a:rPr>
                <a:t>3</a:t>
              </a:r>
            </a:p>
          </p:txBody>
        </p:sp>
        <p:sp>
          <p:nvSpPr>
            <p:cNvPr id="71" name="Rectangle 79"/>
            <p:cNvSpPr>
              <a:spLocks noChangeArrowheads="1"/>
            </p:cNvSpPr>
            <p:nvPr/>
          </p:nvSpPr>
          <p:spPr bwMode="auto">
            <a:xfrm>
              <a:off x="3073" y="3557"/>
              <a:ext cx="133" cy="95"/>
            </a:xfrm>
            <a:prstGeom prst="rect">
              <a:avLst/>
            </a:prstGeom>
            <a:noFill/>
            <a:ln w="12700">
              <a:noFill/>
              <a:miter lim="800000"/>
              <a:headEnd/>
              <a:tailEnd/>
            </a:ln>
          </p:spPr>
          <p:txBody>
            <a:bodyPr wrap="none" lIns="90488" tIns="44450" rIns="90488" bIns="44450">
              <a:spAutoFit/>
            </a:bodyPr>
            <a:lstStyle/>
            <a:p>
              <a:pPr fontAlgn="base">
                <a:spcBef>
                  <a:spcPct val="0"/>
                </a:spcBef>
                <a:spcAft>
                  <a:spcPct val="0"/>
                </a:spcAft>
              </a:pPr>
              <a:r>
                <a:rPr lang="en-US" altLang="zh-CN" sz="400">
                  <a:solidFill>
                    <a:srgbClr val="000000"/>
                  </a:solidFill>
                  <a:latin typeface="Arial" pitchFamily="34" charset="0"/>
                  <a:ea typeface="华文细黑" pitchFamily="2" charset="-122"/>
                </a:rPr>
                <a:t>2</a:t>
              </a:r>
            </a:p>
          </p:txBody>
        </p:sp>
        <p:sp>
          <p:nvSpPr>
            <p:cNvPr id="72" name="Rectangle 80"/>
            <p:cNvSpPr>
              <a:spLocks noChangeArrowheads="1"/>
            </p:cNvSpPr>
            <p:nvPr/>
          </p:nvSpPr>
          <p:spPr bwMode="auto">
            <a:xfrm>
              <a:off x="3126" y="3557"/>
              <a:ext cx="133" cy="95"/>
            </a:xfrm>
            <a:prstGeom prst="rect">
              <a:avLst/>
            </a:prstGeom>
            <a:noFill/>
            <a:ln w="12700">
              <a:noFill/>
              <a:miter lim="800000"/>
              <a:headEnd/>
              <a:tailEnd/>
            </a:ln>
          </p:spPr>
          <p:txBody>
            <a:bodyPr wrap="none" lIns="90488" tIns="44450" rIns="90488" bIns="44450">
              <a:spAutoFit/>
            </a:bodyPr>
            <a:lstStyle/>
            <a:p>
              <a:pPr fontAlgn="base">
                <a:spcBef>
                  <a:spcPct val="0"/>
                </a:spcBef>
                <a:spcAft>
                  <a:spcPct val="0"/>
                </a:spcAft>
              </a:pPr>
              <a:r>
                <a:rPr lang="en-US" altLang="zh-CN" sz="400">
                  <a:solidFill>
                    <a:srgbClr val="000000"/>
                  </a:solidFill>
                  <a:latin typeface="Arial" pitchFamily="34" charset="0"/>
                  <a:ea typeface="华文细黑" pitchFamily="2" charset="-122"/>
                </a:rPr>
                <a:t>1</a:t>
              </a:r>
            </a:p>
          </p:txBody>
        </p:sp>
        <p:sp>
          <p:nvSpPr>
            <p:cNvPr id="73" name="Rectangle 81"/>
            <p:cNvSpPr>
              <a:spLocks noChangeArrowheads="1"/>
            </p:cNvSpPr>
            <p:nvPr/>
          </p:nvSpPr>
          <p:spPr bwMode="auto">
            <a:xfrm>
              <a:off x="3266" y="3637"/>
              <a:ext cx="133" cy="95"/>
            </a:xfrm>
            <a:prstGeom prst="rect">
              <a:avLst/>
            </a:prstGeom>
            <a:noFill/>
            <a:ln w="12700">
              <a:noFill/>
              <a:miter lim="800000"/>
              <a:headEnd/>
              <a:tailEnd/>
            </a:ln>
          </p:spPr>
          <p:txBody>
            <a:bodyPr wrap="none" lIns="90488" tIns="44450" rIns="90488" bIns="44450">
              <a:spAutoFit/>
            </a:bodyPr>
            <a:lstStyle/>
            <a:p>
              <a:pPr fontAlgn="base">
                <a:spcBef>
                  <a:spcPct val="0"/>
                </a:spcBef>
                <a:spcAft>
                  <a:spcPct val="0"/>
                </a:spcAft>
              </a:pPr>
              <a:r>
                <a:rPr lang="en-US" altLang="zh-CN" sz="400">
                  <a:solidFill>
                    <a:srgbClr val="000000"/>
                  </a:solidFill>
                  <a:latin typeface="Arial" pitchFamily="34" charset="0"/>
                  <a:ea typeface="华文细黑" pitchFamily="2" charset="-122"/>
                </a:rPr>
                <a:t>1</a:t>
              </a:r>
            </a:p>
          </p:txBody>
        </p:sp>
        <p:sp>
          <p:nvSpPr>
            <p:cNvPr id="74" name="Rectangle 82"/>
            <p:cNvSpPr>
              <a:spLocks noChangeArrowheads="1"/>
            </p:cNvSpPr>
            <p:nvPr/>
          </p:nvSpPr>
          <p:spPr bwMode="auto">
            <a:xfrm>
              <a:off x="3183" y="3557"/>
              <a:ext cx="133" cy="95"/>
            </a:xfrm>
            <a:prstGeom prst="rect">
              <a:avLst/>
            </a:prstGeom>
            <a:noFill/>
            <a:ln w="12700">
              <a:noFill/>
              <a:miter lim="800000"/>
              <a:headEnd/>
              <a:tailEnd/>
            </a:ln>
          </p:spPr>
          <p:txBody>
            <a:bodyPr wrap="none" lIns="90488" tIns="44450" rIns="90488" bIns="44450">
              <a:spAutoFit/>
            </a:bodyPr>
            <a:lstStyle/>
            <a:p>
              <a:pPr fontAlgn="base">
                <a:spcBef>
                  <a:spcPct val="0"/>
                </a:spcBef>
                <a:spcAft>
                  <a:spcPct val="0"/>
                </a:spcAft>
              </a:pPr>
              <a:r>
                <a:rPr lang="en-US" altLang="zh-CN" sz="400">
                  <a:solidFill>
                    <a:srgbClr val="000000"/>
                  </a:solidFill>
                  <a:latin typeface="Arial" pitchFamily="34" charset="0"/>
                  <a:ea typeface="华文细黑" pitchFamily="2" charset="-122"/>
                </a:rPr>
                <a:t>0</a:t>
              </a:r>
            </a:p>
          </p:txBody>
        </p:sp>
        <p:sp>
          <p:nvSpPr>
            <p:cNvPr id="75" name="Rectangle 83"/>
            <p:cNvSpPr>
              <a:spLocks noChangeArrowheads="1"/>
            </p:cNvSpPr>
            <p:nvPr/>
          </p:nvSpPr>
          <p:spPr bwMode="auto">
            <a:xfrm>
              <a:off x="3254" y="3551"/>
              <a:ext cx="133" cy="95"/>
            </a:xfrm>
            <a:prstGeom prst="rect">
              <a:avLst/>
            </a:prstGeom>
            <a:noFill/>
            <a:ln w="12700">
              <a:noFill/>
              <a:miter lim="800000"/>
              <a:headEnd/>
              <a:tailEnd/>
            </a:ln>
          </p:spPr>
          <p:txBody>
            <a:bodyPr wrap="none" lIns="90488" tIns="44450" rIns="90488" bIns="44450">
              <a:spAutoFit/>
            </a:bodyPr>
            <a:lstStyle/>
            <a:p>
              <a:pPr fontAlgn="base">
                <a:spcBef>
                  <a:spcPct val="0"/>
                </a:spcBef>
                <a:spcAft>
                  <a:spcPct val="0"/>
                </a:spcAft>
              </a:pPr>
              <a:r>
                <a:rPr lang="en-US" altLang="zh-CN" sz="400">
                  <a:solidFill>
                    <a:srgbClr val="000000"/>
                  </a:solidFill>
                  <a:latin typeface="Arial" pitchFamily="34" charset="0"/>
                  <a:ea typeface="华文细黑" pitchFamily="2" charset="-122"/>
                </a:rPr>
                <a:t>0</a:t>
              </a:r>
            </a:p>
          </p:txBody>
        </p:sp>
        <p:sp>
          <p:nvSpPr>
            <p:cNvPr id="76" name="Rectangle 84"/>
            <p:cNvSpPr>
              <a:spLocks noChangeArrowheads="1"/>
            </p:cNvSpPr>
            <p:nvPr/>
          </p:nvSpPr>
          <p:spPr bwMode="auto">
            <a:xfrm>
              <a:off x="3248" y="3668"/>
              <a:ext cx="134" cy="95"/>
            </a:xfrm>
            <a:prstGeom prst="rect">
              <a:avLst/>
            </a:prstGeom>
            <a:noFill/>
            <a:ln w="12700">
              <a:noFill/>
              <a:miter lim="800000"/>
              <a:headEnd/>
              <a:tailEnd/>
            </a:ln>
          </p:spPr>
          <p:txBody>
            <a:bodyPr wrap="none" lIns="90488" tIns="44450" rIns="90488" bIns="44450">
              <a:spAutoFit/>
            </a:bodyPr>
            <a:lstStyle/>
            <a:p>
              <a:pPr fontAlgn="base">
                <a:spcBef>
                  <a:spcPct val="0"/>
                </a:spcBef>
                <a:spcAft>
                  <a:spcPct val="0"/>
                </a:spcAft>
              </a:pPr>
              <a:r>
                <a:rPr lang="en-US" altLang="zh-CN" sz="400">
                  <a:solidFill>
                    <a:srgbClr val="000000"/>
                  </a:solidFill>
                  <a:latin typeface="Arial" pitchFamily="34" charset="0"/>
                  <a:ea typeface="华文细黑" pitchFamily="2" charset="-122"/>
                </a:rPr>
                <a:t>=</a:t>
              </a:r>
            </a:p>
          </p:txBody>
        </p:sp>
        <p:sp>
          <p:nvSpPr>
            <p:cNvPr id="77" name="Rectangle 85"/>
            <p:cNvSpPr>
              <a:spLocks noChangeArrowheads="1"/>
            </p:cNvSpPr>
            <p:nvPr/>
          </p:nvSpPr>
          <p:spPr bwMode="auto">
            <a:xfrm>
              <a:off x="3273" y="3667"/>
              <a:ext cx="133" cy="95"/>
            </a:xfrm>
            <a:prstGeom prst="rect">
              <a:avLst/>
            </a:prstGeom>
            <a:noFill/>
            <a:ln w="12700">
              <a:noFill/>
              <a:miter lim="800000"/>
              <a:headEnd/>
              <a:tailEnd/>
            </a:ln>
          </p:spPr>
          <p:txBody>
            <a:bodyPr wrap="none" lIns="90488" tIns="44450" rIns="90488" bIns="44450">
              <a:spAutoFit/>
            </a:bodyPr>
            <a:lstStyle/>
            <a:p>
              <a:pPr fontAlgn="base">
                <a:spcBef>
                  <a:spcPct val="0"/>
                </a:spcBef>
                <a:spcAft>
                  <a:spcPct val="0"/>
                </a:spcAft>
              </a:pPr>
              <a:r>
                <a:rPr lang="en-US" altLang="zh-CN" sz="400">
                  <a:solidFill>
                    <a:srgbClr val="000000"/>
                  </a:solidFill>
                  <a:latin typeface="Arial" pitchFamily="34" charset="0"/>
                  <a:ea typeface="华文细黑" pitchFamily="2" charset="-122"/>
                </a:rPr>
                <a:t>0</a:t>
              </a:r>
            </a:p>
          </p:txBody>
        </p:sp>
        <p:sp>
          <p:nvSpPr>
            <p:cNvPr id="78" name="Rectangle 86"/>
            <p:cNvSpPr>
              <a:spLocks noChangeArrowheads="1"/>
            </p:cNvSpPr>
            <p:nvPr/>
          </p:nvSpPr>
          <p:spPr bwMode="auto">
            <a:xfrm>
              <a:off x="3238" y="3752"/>
              <a:ext cx="133" cy="95"/>
            </a:xfrm>
            <a:prstGeom prst="rect">
              <a:avLst/>
            </a:prstGeom>
            <a:noFill/>
            <a:ln w="12700">
              <a:noFill/>
              <a:miter lim="800000"/>
              <a:headEnd/>
              <a:tailEnd/>
            </a:ln>
          </p:spPr>
          <p:txBody>
            <a:bodyPr wrap="none" lIns="90488" tIns="44450" rIns="90488" bIns="44450">
              <a:spAutoFit/>
            </a:bodyPr>
            <a:lstStyle/>
            <a:p>
              <a:pPr fontAlgn="base">
                <a:spcBef>
                  <a:spcPct val="0"/>
                </a:spcBef>
                <a:spcAft>
                  <a:spcPct val="0"/>
                </a:spcAft>
              </a:pPr>
              <a:r>
                <a:rPr lang="en-US" altLang="zh-CN" sz="400">
                  <a:solidFill>
                    <a:srgbClr val="000000"/>
                  </a:solidFill>
                  <a:latin typeface="Symbol" pitchFamily="18" charset="2"/>
                  <a:ea typeface="华文细黑" pitchFamily="2" charset="-122"/>
                </a:rPr>
                <a:t></a:t>
              </a:r>
            </a:p>
          </p:txBody>
        </p:sp>
        <p:sp>
          <p:nvSpPr>
            <p:cNvPr id="79" name="Rectangle 87"/>
            <p:cNvSpPr>
              <a:spLocks noChangeArrowheads="1"/>
            </p:cNvSpPr>
            <p:nvPr/>
          </p:nvSpPr>
          <p:spPr bwMode="auto">
            <a:xfrm>
              <a:off x="3261" y="3754"/>
              <a:ext cx="133" cy="95"/>
            </a:xfrm>
            <a:prstGeom prst="rect">
              <a:avLst/>
            </a:prstGeom>
            <a:noFill/>
            <a:ln w="12700">
              <a:noFill/>
              <a:miter lim="800000"/>
              <a:headEnd/>
              <a:tailEnd/>
            </a:ln>
          </p:spPr>
          <p:txBody>
            <a:bodyPr wrap="none" lIns="90488" tIns="44450" rIns="90488" bIns="44450">
              <a:spAutoFit/>
            </a:bodyPr>
            <a:lstStyle/>
            <a:p>
              <a:pPr fontAlgn="base">
                <a:spcBef>
                  <a:spcPct val="0"/>
                </a:spcBef>
                <a:spcAft>
                  <a:spcPct val="0"/>
                </a:spcAft>
              </a:pPr>
              <a:r>
                <a:rPr lang="en-US" altLang="zh-CN" sz="400">
                  <a:solidFill>
                    <a:srgbClr val="000000"/>
                  </a:solidFill>
                  <a:latin typeface="Arial" pitchFamily="34" charset="0"/>
                  <a:ea typeface="华文细黑" pitchFamily="2" charset="-122"/>
                </a:rPr>
                <a:t>0</a:t>
              </a:r>
            </a:p>
          </p:txBody>
        </p:sp>
        <p:sp>
          <p:nvSpPr>
            <p:cNvPr id="80" name="Rectangle 88"/>
            <p:cNvSpPr>
              <a:spLocks noChangeArrowheads="1"/>
            </p:cNvSpPr>
            <p:nvPr/>
          </p:nvSpPr>
          <p:spPr bwMode="auto">
            <a:xfrm>
              <a:off x="3234" y="3833"/>
              <a:ext cx="133" cy="95"/>
            </a:xfrm>
            <a:prstGeom prst="rect">
              <a:avLst/>
            </a:prstGeom>
            <a:noFill/>
            <a:ln w="12700">
              <a:noFill/>
              <a:miter lim="800000"/>
              <a:headEnd/>
              <a:tailEnd/>
            </a:ln>
          </p:spPr>
          <p:txBody>
            <a:bodyPr wrap="none" lIns="90488" tIns="44450" rIns="90488" bIns="44450">
              <a:spAutoFit/>
            </a:bodyPr>
            <a:lstStyle/>
            <a:p>
              <a:pPr fontAlgn="base">
                <a:spcBef>
                  <a:spcPct val="0"/>
                </a:spcBef>
                <a:spcAft>
                  <a:spcPct val="0"/>
                </a:spcAft>
              </a:pPr>
              <a:r>
                <a:rPr lang="en-US" altLang="zh-CN" sz="400">
                  <a:solidFill>
                    <a:srgbClr val="000000"/>
                  </a:solidFill>
                  <a:latin typeface="Symbol" pitchFamily="18" charset="2"/>
                  <a:ea typeface="华文细黑" pitchFamily="2" charset="-122"/>
                </a:rPr>
                <a:t></a:t>
              </a:r>
            </a:p>
          </p:txBody>
        </p:sp>
        <p:sp>
          <p:nvSpPr>
            <p:cNvPr id="81" name="Rectangle 89"/>
            <p:cNvSpPr>
              <a:spLocks noChangeArrowheads="1"/>
            </p:cNvSpPr>
            <p:nvPr/>
          </p:nvSpPr>
          <p:spPr bwMode="auto">
            <a:xfrm>
              <a:off x="3257" y="3853"/>
              <a:ext cx="124" cy="95"/>
            </a:xfrm>
            <a:prstGeom prst="rect">
              <a:avLst/>
            </a:prstGeom>
            <a:noFill/>
            <a:ln w="12700">
              <a:noFill/>
              <a:miter lim="800000"/>
              <a:headEnd/>
              <a:tailEnd/>
            </a:ln>
          </p:spPr>
          <p:txBody>
            <a:bodyPr wrap="none" lIns="90488" tIns="44450" rIns="90488" bIns="44450">
              <a:spAutoFit/>
            </a:bodyPr>
            <a:lstStyle/>
            <a:p>
              <a:pPr fontAlgn="base">
                <a:spcBef>
                  <a:spcPct val="0"/>
                </a:spcBef>
                <a:spcAft>
                  <a:spcPct val="0"/>
                </a:spcAft>
              </a:pPr>
              <a:r>
                <a:rPr lang="en-US" altLang="zh-CN" sz="400">
                  <a:solidFill>
                    <a:srgbClr val="000000"/>
                  </a:solidFill>
                  <a:latin typeface="Arial" pitchFamily="34" charset="0"/>
                  <a:ea typeface="华文细黑" pitchFamily="2" charset="-122"/>
                </a:rPr>
                <a:t> </a:t>
              </a:r>
            </a:p>
          </p:txBody>
        </p:sp>
        <p:sp>
          <p:nvSpPr>
            <p:cNvPr id="82" name="Rectangle 90"/>
            <p:cNvSpPr>
              <a:spLocks noChangeArrowheads="1"/>
            </p:cNvSpPr>
            <p:nvPr/>
          </p:nvSpPr>
          <p:spPr bwMode="auto">
            <a:xfrm>
              <a:off x="3257" y="3833"/>
              <a:ext cx="133" cy="95"/>
            </a:xfrm>
            <a:prstGeom prst="rect">
              <a:avLst/>
            </a:prstGeom>
            <a:noFill/>
            <a:ln w="12700">
              <a:noFill/>
              <a:miter lim="800000"/>
              <a:headEnd/>
              <a:tailEnd/>
            </a:ln>
          </p:spPr>
          <p:txBody>
            <a:bodyPr wrap="none" lIns="90488" tIns="44450" rIns="90488" bIns="44450">
              <a:spAutoFit/>
            </a:bodyPr>
            <a:lstStyle/>
            <a:p>
              <a:pPr fontAlgn="base">
                <a:spcBef>
                  <a:spcPct val="0"/>
                </a:spcBef>
                <a:spcAft>
                  <a:spcPct val="0"/>
                </a:spcAft>
              </a:pPr>
              <a:r>
                <a:rPr lang="en-US" altLang="zh-CN" sz="400">
                  <a:solidFill>
                    <a:srgbClr val="000000"/>
                  </a:solidFill>
                  <a:latin typeface="Arial" pitchFamily="34" charset="0"/>
                  <a:ea typeface="华文细黑" pitchFamily="2" charset="-122"/>
                </a:rPr>
                <a:t>0</a:t>
              </a:r>
            </a:p>
          </p:txBody>
        </p:sp>
        <p:sp>
          <p:nvSpPr>
            <p:cNvPr id="83" name="Rectangle 91"/>
            <p:cNvSpPr>
              <a:spLocks noChangeArrowheads="1"/>
            </p:cNvSpPr>
            <p:nvPr/>
          </p:nvSpPr>
          <p:spPr bwMode="auto">
            <a:xfrm>
              <a:off x="3243" y="3912"/>
              <a:ext cx="134" cy="95"/>
            </a:xfrm>
            <a:prstGeom prst="rect">
              <a:avLst/>
            </a:prstGeom>
            <a:noFill/>
            <a:ln w="12700">
              <a:noFill/>
              <a:miter lim="800000"/>
              <a:headEnd/>
              <a:tailEnd/>
            </a:ln>
          </p:spPr>
          <p:txBody>
            <a:bodyPr wrap="none" lIns="90488" tIns="44450" rIns="90488" bIns="44450">
              <a:spAutoFit/>
            </a:bodyPr>
            <a:lstStyle/>
            <a:p>
              <a:pPr fontAlgn="base">
                <a:spcBef>
                  <a:spcPct val="0"/>
                </a:spcBef>
                <a:spcAft>
                  <a:spcPct val="0"/>
                </a:spcAft>
              </a:pPr>
              <a:r>
                <a:rPr lang="en-US" altLang="zh-CN" sz="400">
                  <a:solidFill>
                    <a:srgbClr val="000000"/>
                  </a:solidFill>
                  <a:latin typeface="Arial" pitchFamily="34" charset="0"/>
                  <a:ea typeface="华文细黑" pitchFamily="2" charset="-122"/>
                </a:rPr>
                <a:t>&lt;</a:t>
              </a:r>
            </a:p>
          </p:txBody>
        </p:sp>
        <p:sp>
          <p:nvSpPr>
            <p:cNvPr id="84" name="Rectangle 92"/>
            <p:cNvSpPr>
              <a:spLocks noChangeArrowheads="1"/>
            </p:cNvSpPr>
            <p:nvPr/>
          </p:nvSpPr>
          <p:spPr bwMode="auto">
            <a:xfrm>
              <a:off x="3257" y="3930"/>
              <a:ext cx="124" cy="95"/>
            </a:xfrm>
            <a:prstGeom prst="rect">
              <a:avLst/>
            </a:prstGeom>
            <a:noFill/>
            <a:ln w="12700">
              <a:noFill/>
              <a:miter lim="800000"/>
              <a:headEnd/>
              <a:tailEnd/>
            </a:ln>
          </p:spPr>
          <p:txBody>
            <a:bodyPr wrap="none" lIns="90488" tIns="44450" rIns="90488" bIns="44450">
              <a:spAutoFit/>
            </a:bodyPr>
            <a:lstStyle/>
            <a:p>
              <a:pPr fontAlgn="base">
                <a:spcBef>
                  <a:spcPct val="0"/>
                </a:spcBef>
                <a:spcAft>
                  <a:spcPct val="0"/>
                </a:spcAft>
              </a:pPr>
              <a:r>
                <a:rPr lang="en-US" altLang="zh-CN" sz="400">
                  <a:solidFill>
                    <a:srgbClr val="000000"/>
                  </a:solidFill>
                  <a:latin typeface="Arial" pitchFamily="34" charset="0"/>
                  <a:ea typeface="华文细黑" pitchFamily="2" charset="-122"/>
                </a:rPr>
                <a:t> </a:t>
              </a:r>
            </a:p>
          </p:txBody>
        </p:sp>
        <p:sp>
          <p:nvSpPr>
            <p:cNvPr id="85" name="Rectangle 93"/>
            <p:cNvSpPr>
              <a:spLocks noChangeArrowheads="1"/>
            </p:cNvSpPr>
            <p:nvPr/>
          </p:nvSpPr>
          <p:spPr bwMode="auto">
            <a:xfrm>
              <a:off x="3271" y="3910"/>
              <a:ext cx="133" cy="95"/>
            </a:xfrm>
            <a:prstGeom prst="rect">
              <a:avLst/>
            </a:prstGeom>
            <a:noFill/>
            <a:ln w="12700">
              <a:noFill/>
              <a:miter lim="800000"/>
              <a:headEnd/>
              <a:tailEnd/>
            </a:ln>
          </p:spPr>
          <p:txBody>
            <a:bodyPr wrap="none" lIns="90488" tIns="44450" rIns="90488" bIns="44450">
              <a:spAutoFit/>
            </a:bodyPr>
            <a:lstStyle/>
            <a:p>
              <a:pPr fontAlgn="base">
                <a:spcBef>
                  <a:spcPct val="0"/>
                </a:spcBef>
                <a:spcAft>
                  <a:spcPct val="0"/>
                </a:spcAft>
              </a:pPr>
              <a:r>
                <a:rPr lang="en-US" altLang="zh-CN" sz="400">
                  <a:solidFill>
                    <a:srgbClr val="000000"/>
                  </a:solidFill>
                  <a:latin typeface="Arial" pitchFamily="34" charset="0"/>
                  <a:ea typeface="华文细黑" pitchFamily="2" charset="-122"/>
                </a:rPr>
                <a:t>0</a:t>
              </a:r>
            </a:p>
          </p:txBody>
        </p:sp>
        <p:sp>
          <p:nvSpPr>
            <p:cNvPr id="86" name="Rectangle 94"/>
            <p:cNvSpPr>
              <a:spLocks noChangeArrowheads="1"/>
            </p:cNvSpPr>
            <p:nvPr/>
          </p:nvSpPr>
          <p:spPr bwMode="auto">
            <a:xfrm>
              <a:off x="3308" y="3881"/>
              <a:ext cx="138" cy="95"/>
            </a:xfrm>
            <a:prstGeom prst="rect">
              <a:avLst/>
            </a:prstGeom>
            <a:noFill/>
            <a:ln w="12700">
              <a:noFill/>
              <a:miter lim="800000"/>
              <a:headEnd/>
              <a:tailEnd/>
            </a:ln>
          </p:spPr>
          <p:txBody>
            <a:bodyPr wrap="none" lIns="90488" tIns="44450" rIns="90488" bIns="44450">
              <a:spAutoFit/>
            </a:bodyPr>
            <a:lstStyle/>
            <a:p>
              <a:pPr fontAlgn="base">
                <a:spcBef>
                  <a:spcPct val="0"/>
                </a:spcBef>
                <a:spcAft>
                  <a:spcPct val="0"/>
                </a:spcAft>
              </a:pPr>
              <a:r>
                <a:rPr lang="en-US" altLang="zh-CN" sz="400">
                  <a:solidFill>
                    <a:srgbClr val="000000"/>
                  </a:solidFill>
                  <a:latin typeface="Arial" pitchFamily="34" charset="0"/>
                  <a:ea typeface="华文细黑" pitchFamily="2" charset="-122"/>
                </a:rPr>
                <a:t>C</a:t>
              </a:r>
            </a:p>
          </p:txBody>
        </p:sp>
        <p:sp>
          <p:nvSpPr>
            <p:cNvPr id="87" name="Rectangle 95"/>
            <p:cNvSpPr>
              <a:spLocks noChangeArrowheads="1"/>
            </p:cNvSpPr>
            <p:nvPr/>
          </p:nvSpPr>
          <p:spPr bwMode="auto">
            <a:xfrm>
              <a:off x="3332" y="3882"/>
              <a:ext cx="140" cy="95"/>
            </a:xfrm>
            <a:prstGeom prst="rect">
              <a:avLst/>
            </a:prstGeom>
            <a:noFill/>
            <a:ln w="12700">
              <a:noFill/>
              <a:miter lim="800000"/>
              <a:headEnd/>
              <a:tailEnd/>
            </a:ln>
          </p:spPr>
          <p:txBody>
            <a:bodyPr wrap="none" lIns="90488" tIns="44450" rIns="90488" bIns="44450">
              <a:spAutoFit/>
            </a:bodyPr>
            <a:lstStyle/>
            <a:p>
              <a:pPr fontAlgn="base">
                <a:spcBef>
                  <a:spcPct val="0"/>
                </a:spcBef>
                <a:spcAft>
                  <a:spcPct val="0"/>
                </a:spcAft>
              </a:pPr>
              <a:r>
                <a:rPr lang="en-US" altLang="zh-CN" sz="400">
                  <a:solidFill>
                    <a:srgbClr val="000000"/>
                  </a:solidFill>
                  <a:latin typeface="Arial" pitchFamily="34" charset="0"/>
                  <a:ea typeface="华文细黑" pitchFamily="2" charset="-122"/>
                </a:rPr>
                <a:t>O</a:t>
              </a:r>
            </a:p>
          </p:txBody>
        </p:sp>
        <p:sp>
          <p:nvSpPr>
            <p:cNvPr id="88" name="Rectangle 96"/>
            <p:cNvSpPr>
              <a:spLocks noChangeArrowheads="1"/>
            </p:cNvSpPr>
            <p:nvPr/>
          </p:nvSpPr>
          <p:spPr bwMode="auto">
            <a:xfrm>
              <a:off x="3357" y="3881"/>
              <a:ext cx="138" cy="95"/>
            </a:xfrm>
            <a:prstGeom prst="rect">
              <a:avLst/>
            </a:prstGeom>
            <a:noFill/>
            <a:ln w="12700">
              <a:noFill/>
              <a:miter lim="800000"/>
              <a:headEnd/>
              <a:tailEnd/>
            </a:ln>
          </p:spPr>
          <p:txBody>
            <a:bodyPr wrap="none" lIns="90488" tIns="44450" rIns="90488" bIns="44450">
              <a:spAutoFit/>
            </a:bodyPr>
            <a:lstStyle/>
            <a:p>
              <a:pPr fontAlgn="base">
                <a:spcBef>
                  <a:spcPct val="0"/>
                </a:spcBef>
                <a:spcAft>
                  <a:spcPct val="0"/>
                </a:spcAft>
              </a:pPr>
              <a:r>
                <a:rPr lang="en-US" altLang="zh-CN" sz="400">
                  <a:solidFill>
                    <a:srgbClr val="000000"/>
                  </a:solidFill>
                  <a:latin typeface="Arial" pitchFamily="34" charset="0"/>
                  <a:ea typeface="华文细黑" pitchFamily="2" charset="-122"/>
                </a:rPr>
                <a:t>N</a:t>
              </a:r>
            </a:p>
          </p:txBody>
        </p:sp>
        <p:sp>
          <p:nvSpPr>
            <p:cNvPr id="89" name="Rectangle 97"/>
            <p:cNvSpPr>
              <a:spLocks noChangeArrowheads="1"/>
            </p:cNvSpPr>
            <p:nvPr/>
          </p:nvSpPr>
          <p:spPr bwMode="auto">
            <a:xfrm>
              <a:off x="3379" y="3881"/>
              <a:ext cx="122" cy="95"/>
            </a:xfrm>
            <a:prstGeom prst="rect">
              <a:avLst/>
            </a:prstGeom>
            <a:noFill/>
            <a:ln w="12700">
              <a:noFill/>
              <a:miter lim="800000"/>
              <a:headEnd/>
              <a:tailEnd/>
            </a:ln>
          </p:spPr>
          <p:txBody>
            <a:bodyPr wrap="none" lIns="90488" tIns="44450" rIns="90488" bIns="44450">
              <a:spAutoFit/>
            </a:bodyPr>
            <a:lstStyle/>
            <a:p>
              <a:pPr fontAlgn="base">
                <a:spcBef>
                  <a:spcPct val="0"/>
                </a:spcBef>
                <a:spcAft>
                  <a:spcPct val="0"/>
                </a:spcAft>
              </a:pPr>
              <a:r>
                <a:rPr lang="en-US" altLang="zh-CN" sz="400">
                  <a:solidFill>
                    <a:srgbClr val="000000"/>
                  </a:solidFill>
                  <a:latin typeface="Arial" pitchFamily="34" charset="0"/>
                  <a:ea typeface="华文细黑" pitchFamily="2" charset="-122"/>
                </a:rPr>
                <a:t>i</a:t>
              </a:r>
            </a:p>
          </p:txBody>
        </p:sp>
        <p:sp>
          <p:nvSpPr>
            <p:cNvPr id="90" name="Rectangle 98"/>
            <p:cNvSpPr>
              <a:spLocks noChangeArrowheads="1"/>
            </p:cNvSpPr>
            <p:nvPr/>
          </p:nvSpPr>
          <p:spPr bwMode="auto">
            <a:xfrm>
              <a:off x="3387" y="3881"/>
              <a:ext cx="133" cy="95"/>
            </a:xfrm>
            <a:prstGeom prst="rect">
              <a:avLst/>
            </a:prstGeom>
            <a:noFill/>
            <a:ln w="12700">
              <a:noFill/>
              <a:miter lim="800000"/>
              <a:headEnd/>
              <a:tailEnd/>
            </a:ln>
          </p:spPr>
          <p:txBody>
            <a:bodyPr wrap="none" lIns="90488" tIns="44450" rIns="90488" bIns="44450">
              <a:spAutoFit/>
            </a:bodyPr>
            <a:lstStyle/>
            <a:p>
              <a:pPr fontAlgn="base">
                <a:spcBef>
                  <a:spcPct val="0"/>
                </a:spcBef>
                <a:spcAft>
                  <a:spcPct val="0"/>
                </a:spcAft>
              </a:pPr>
              <a:r>
                <a:rPr lang="en-US" altLang="zh-CN" sz="400">
                  <a:solidFill>
                    <a:srgbClr val="000000"/>
                  </a:solidFill>
                  <a:latin typeface="Arial" pitchFamily="34" charset="0"/>
                  <a:ea typeface="华文细黑" pitchFamily="2" charset="-122"/>
                </a:rPr>
                <a:t>n</a:t>
              </a:r>
            </a:p>
          </p:txBody>
        </p:sp>
        <p:sp>
          <p:nvSpPr>
            <p:cNvPr id="91" name="Freeform 99"/>
            <p:cNvSpPr>
              <a:spLocks/>
            </p:cNvSpPr>
            <p:nvPr/>
          </p:nvSpPr>
          <p:spPr bwMode="auto">
            <a:xfrm>
              <a:off x="3271" y="3865"/>
              <a:ext cx="158" cy="111"/>
            </a:xfrm>
            <a:custGeom>
              <a:avLst/>
              <a:gdLst>
                <a:gd name="T0" fmla="*/ 3 w 572"/>
                <a:gd name="T1" fmla="*/ 0 h 401"/>
                <a:gd name="T2" fmla="*/ 2 w 572"/>
                <a:gd name="T3" fmla="*/ 0 h 401"/>
                <a:gd name="T4" fmla="*/ 2 w 572"/>
                <a:gd name="T5" fmla="*/ 2 h 401"/>
                <a:gd name="T6" fmla="*/ 0 w 572"/>
                <a:gd name="T7" fmla="*/ 2 h 401"/>
                <a:gd name="T8" fmla="*/ 0 60000 65536"/>
                <a:gd name="T9" fmla="*/ 0 60000 65536"/>
                <a:gd name="T10" fmla="*/ 0 60000 65536"/>
                <a:gd name="T11" fmla="*/ 0 60000 65536"/>
                <a:gd name="T12" fmla="*/ 0 w 572"/>
                <a:gd name="T13" fmla="*/ 0 h 401"/>
                <a:gd name="T14" fmla="*/ 572 w 572"/>
                <a:gd name="T15" fmla="*/ 401 h 401"/>
              </a:gdLst>
              <a:ahLst/>
              <a:cxnLst>
                <a:cxn ang="T8">
                  <a:pos x="T0" y="T1"/>
                </a:cxn>
                <a:cxn ang="T9">
                  <a:pos x="T2" y="T3"/>
                </a:cxn>
                <a:cxn ang="T10">
                  <a:pos x="T4" y="T5"/>
                </a:cxn>
                <a:cxn ang="T11">
                  <a:pos x="T6" y="T7"/>
                </a:cxn>
              </a:cxnLst>
              <a:rect l="T12" t="T13" r="T14" b="T15"/>
              <a:pathLst>
                <a:path w="572" h="401">
                  <a:moveTo>
                    <a:pt x="571" y="0"/>
                  </a:moveTo>
                  <a:lnTo>
                    <a:pt x="301" y="0"/>
                  </a:lnTo>
                  <a:lnTo>
                    <a:pt x="301" y="400"/>
                  </a:lnTo>
                  <a:lnTo>
                    <a:pt x="0" y="400"/>
                  </a:lnTo>
                </a:path>
              </a:pathLst>
            </a:custGeom>
            <a:noFill/>
            <a:ln w="12700" cap="rnd" cmpd="sng">
              <a:solidFill>
                <a:srgbClr val="000000"/>
              </a:solidFill>
              <a:prstDash val="solid"/>
              <a:round/>
              <a:headEnd type="none" w="med" len="med"/>
              <a:tailEnd type="none" w="med" len="med"/>
            </a:ln>
          </p:spPr>
          <p:txBody>
            <a:bodyPr/>
            <a:lstStyle/>
            <a:p>
              <a:pPr algn="r" fontAlgn="base">
                <a:spcBef>
                  <a:spcPct val="0"/>
                </a:spcBef>
                <a:spcAft>
                  <a:spcPct val="0"/>
                </a:spcAft>
              </a:pPr>
              <a:endParaRPr lang="zh-CN" altLang="en-US">
                <a:solidFill>
                  <a:srgbClr val="000000"/>
                </a:solidFill>
                <a:latin typeface="Arial" pitchFamily="34" charset="0"/>
                <a:ea typeface="华文细黑" pitchFamily="2" charset="-122"/>
              </a:endParaRPr>
            </a:p>
          </p:txBody>
        </p:sp>
        <p:sp>
          <p:nvSpPr>
            <p:cNvPr id="92" name="Freeform 100"/>
            <p:cNvSpPr>
              <a:spLocks/>
            </p:cNvSpPr>
            <p:nvPr/>
          </p:nvSpPr>
          <p:spPr bwMode="auto">
            <a:xfrm>
              <a:off x="3397" y="3921"/>
              <a:ext cx="121" cy="37"/>
            </a:xfrm>
            <a:custGeom>
              <a:avLst/>
              <a:gdLst>
                <a:gd name="T0" fmla="*/ 2 w 436"/>
                <a:gd name="T1" fmla="*/ 0 h 136"/>
                <a:gd name="T2" fmla="*/ 2 w 436"/>
                <a:gd name="T3" fmla="*/ 0 h 136"/>
                <a:gd name="T4" fmla="*/ 2 w 436"/>
                <a:gd name="T5" fmla="*/ 1 h 136"/>
                <a:gd name="T6" fmla="*/ 0 w 436"/>
                <a:gd name="T7" fmla="*/ 1 h 136"/>
                <a:gd name="T8" fmla="*/ 0 60000 65536"/>
                <a:gd name="T9" fmla="*/ 0 60000 65536"/>
                <a:gd name="T10" fmla="*/ 0 60000 65536"/>
                <a:gd name="T11" fmla="*/ 0 60000 65536"/>
                <a:gd name="T12" fmla="*/ 0 w 436"/>
                <a:gd name="T13" fmla="*/ 0 h 136"/>
                <a:gd name="T14" fmla="*/ 436 w 436"/>
                <a:gd name="T15" fmla="*/ 136 h 136"/>
              </a:gdLst>
              <a:ahLst/>
              <a:cxnLst>
                <a:cxn ang="T8">
                  <a:pos x="T0" y="T1"/>
                </a:cxn>
                <a:cxn ang="T9">
                  <a:pos x="T2" y="T3"/>
                </a:cxn>
                <a:cxn ang="T10">
                  <a:pos x="T4" y="T5"/>
                </a:cxn>
                <a:cxn ang="T11">
                  <a:pos x="T6" y="T7"/>
                </a:cxn>
              </a:cxnLst>
              <a:rect l="T12" t="T13" r="T14" b="T15"/>
              <a:pathLst>
                <a:path w="436" h="136">
                  <a:moveTo>
                    <a:pt x="435" y="0"/>
                  </a:moveTo>
                  <a:lnTo>
                    <a:pt x="279" y="0"/>
                  </a:lnTo>
                  <a:lnTo>
                    <a:pt x="279" y="135"/>
                  </a:lnTo>
                  <a:lnTo>
                    <a:pt x="0" y="135"/>
                  </a:lnTo>
                </a:path>
              </a:pathLst>
            </a:custGeom>
            <a:noFill/>
            <a:ln w="12700" cap="rnd" cmpd="sng">
              <a:solidFill>
                <a:srgbClr val="000000"/>
              </a:solidFill>
              <a:prstDash val="solid"/>
              <a:round/>
              <a:headEnd type="none" w="med" len="med"/>
              <a:tailEnd type="none" w="med" len="med"/>
            </a:ln>
          </p:spPr>
          <p:txBody>
            <a:bodyPr/>
            <a:lstStyle/>
            <a:p>
              <a:pPr algn="r" fontAlgn="base">
                <a:spcBef>
                  <a:spcPct val="0"/>
                </a:spcBef>
                <a:spcAft>
                  <a:spcPct val="0"/>
                </a:spcAft>
              </a:pPr>
              <a:endParaRPr lang="zh-CN" altLang="en-US">
                <a:solidFill>
                  <a:srgbClr val="000000"/>
                </a:solidFill>
                <a:latin typeface="Arial" pitchFamily="34" charset="0"/>
                <a:ea typeface="华文细黑" pitchFamily="2" charset="-122"/>
              </a:endParaRPr>
            </a:p>
          </p:txBody>
        </p:sp>
        <p:sp>
          <p:nvSpPr>
            <p:cNvPr id="93" name="Freeform 101"/>
            <p:cNvSpPr>
              <a:spLocks/>
            </p:cNvSpPr>
            <p:nvPr/>
          </p:nvSpPr>
          <p:spPr bwMode="auto">
            <a:xfrm>
              <a:off x="3270" y="3856"/>
              <a:ext cx="159" cy="43"/>
            </a:xfrm>
            <a:custGeom>
              <a:avLst/>
              <a:gdLst>
                <a:gd name="T0" fmla="*/ 3 w 576"/>
                <a:gd name="T1" fmla="*/ 0 h 155"/>
                <a:gd name="T2" fmla="*/ 1 w 576"/>
                <a:gd name="T3" fmla="*/ 0 h 155"/>
                <a:gd name="T4" fmla="*/ 1 w 576"/>
                <a:gd name="T5" fmla="*/ 1 h 155"/>
                <a:gd name="T6" fmla="*/ 0 w 576"/>
                <a:gd name="T7" fmla="*/ 1 h 155"/>
                <a:gd name="T8" fmla="*/ 0 60000 65536"/>
                <a:gd name="T9" fmla="*/ 0 60000 65536"/>
                <a:gd name="T10" fmla="*/ 0 60000 65536"/>
                <a:gd name="T11" fmla="*/ 0 60000 65536"/>
                <a:gd name="T12" fmla="*/ 0 w 576"/>
                <a:gd name="T13" fmla="*/ 0 h 155"/>
                <a:gd name="T14" fmla="*/ 576 w 576"/>
                <a:gd name="T15" fmla="*/ 155 h 155"/>
              </a:gdLst>
              <a:ahLst/>
              <a:cxnLst>
                <a:cxn ang="T8">
                  <a:pos x="T0" y="T1"/>
                </a:cxn>
                <a:cxn ang="T9">
                  <a:pos x="T2" y="T3"/>
                </a:cxn>
                <a:cxn ang="T10">
                  <a:pos x="T4" y="T5"/>
                </a:cxn>
                <a:cxn ang="T11">
                  <a:pos x="T6" y="T7"/>
                </a:cxn>
              </a:cxnLst>
              <a:rect l="T12" t="T13" r="T14" b="T15"/>
              <a:pathLst>
                <a:path w="576" h="155">
                  <a:moveTo>
                    <a:pt x="575" y="0"/>
                  </a:moveTo>
                  <a:lnTo>
                    <a:pt x="255" y="0"/>
                  </a:lnTo>
                  <a:lnTo>
                    <a:pt x="255" y="154"/>
                  </a:lnTo>
                  <a:lnTo>
                    <a:pt x="0" y="154"/>
                  </a:lnTo>
                </a:path>
              </a:pathLst>
            </a:custGeom>
            <a:noFill/>
            <a:ln w="12700" cap="rnd" cmpd="sng">
              <a:solidFill>
                <a:srgbClr val="000000"/>
              </a:solidFill>
              <a:prstDash val="solid"/>
              <a:round/>
              <a:headEnd type="none" w="med" len="med"/>
              <a:tailEnd type="none" w="med" len="med"/>
            </a:ln>
          </p:spPr>
          <p:txBody>
            <a:bodyPr/>
            <a:lstStyle/>
            <a:p>
              <a:pPr algn="r" fontAlgn="base">
                <a:spcBef>
                  <a:spcPct val="0"/>
                </a:spcBef>
                <a:spcAft>
                  <a:spcPct val="0"/>
                </a:spcAft>
              </a:pPr>
              <a:endParaRPr lang="zh-CN" altLang="en-US">
                <a:solidFill>
                  <a:srgbClr val="000000"/>
                </a:solidFill>
                <a:latin typeface="Arial" pitchFamily="34" charset="0"/>
                <a:ea typeface="华文细黑" pitchFamily="2" charset="-122"/>
              </a:endParaRPr>
            </a:p>
          </p:txBody>
        </p:sp>
        <p:sp>
          <p:nvSpPr>
            <p:cNvPr id="94" name="Freeform 102"/>
            <p:cNvSpPr>
              <a:spLocks/>
            </p:cNvSpPr>
            <p:nvPr/>
          </p:nvSpPr>
          <p:spPr bwMode="auto">
            <a:xfrm>
              <a:off x="3276" y="3735"/>
              <a:ext cx="153" cy="104"/>
            </a:xfrm>
            <a:custGeom>
              <a:avLst/>
              <a:gdLst>
                <a:gd name="T0" fmla="*/ 3 w 553"/>
                <a:gd name="T1" fmla="*/ 2 h 375"/>
                <a:gd name="T2" fmla="*/ 2 w 553"/>
                <a:gd name="T3" fmla="*/ 2 h 375"/>
                <a:gd name="T4" fmla="*/ 2 w 553"/>
                <a:gd name="T5" fmla="*/ 0 h 375"/>
                <a:gd name="T6" fmla="*/ 0 w 553"/>
                <a:gd name="T7" fmla="*/ 0 h 375"/>
                <a:gd name="T8" fmla="*/ 0 60000 65536"/>
                <a:gd name="T9" fmla="*/ 0 60000 65536"/>
                <a:gd name="T10" fmla="*/ 0 60000 65536"/>
                <a:gd name="T11" fmla="*/ 0 60000 65536"/>
                <a:gd name="T12" fmla="*/ 0 w 553"/>
                <a:gd name="T13" fmla="*/ 0 h 375"/>
                <a:gd name="T14" fmla="*/ 553 w 553"/>
                <a:gd name="T15" fmla="*/ 375 h 375"/>
              </a:gdLst>
              <a:ahLst/>
              <a:cxnLst>
                <a:cxn ang="T8">
                  <a:pos x="T0" y="T1"/>
                </a:cxn>
                <a:cxn ang="T9">
                  <a:pos x="T2" y="T3"/>
                </a:cxn>
                <a:cxn ang="T10">
                  <a:pos x="T4" y="T5"/>
                </a:cxn>
                <a:cxn ang="T11">
                  <a:pos x="T6" y="T7"/>
                </a:cxn>
              </a:cxnLst>
              <a:rect l="T12" t="T13" r="T14" b="T15"/>
              <a:pathLst>
                <a:path w="553" h="375">
                  <a:moveTo>
                    <a:pt x="552" y="374"/>
                  </a:moveTo>
                  <a:lnTo>
                    <a:pt x="287" y="374"/>
                  </a:lnTo>
                  <a:lnTo>
                    <a:pt x="287" y="0"/>
                  </a:lnTo>
                  <a:lnTo>
                    <a:pt x="0" y="0"/>
                  </a:lnTo>
                </a:path>
              </a:pathLst>
            </a:custGeom>
            <a:noFill/>
            <a:ln w="12700" cap="rnd" cmpd="sng">
              <a:solidFill>
                <a:srgbClr val="000000"/>
              </a:solidFill>
              <a:prstDash val="solid"/>
              <a:round/>
              <a:headEnd type="none" w="med" len="med"/>
              <a:tailEnd type="none" w="med" len="med"/>
            </a:ln>
          </p:spPr>
          <p:txBody>
            <a:bodyPr/>
            <a:lstStyle/>
            <a:p>
              <a:pPr algn="r" fontAlgn="base">
                <a:spcBef>
                  <a:spcPct val="0"/>
                </a:spcBef>
                <a:spcAft>
                  <a:spcPct val="0"/>
                </a:spcAft>
              </a:pPr>
              <a:endParaRPr lang="zh-CN" altLang="en-US">
                <a:solidFill>
                  <a:srgbClr val="000000"/>
                </a:solidFill>
                <a:latin typeface="Arial" pitchFamily="34" charset="0"/>
                <a:ea typeface="华文细黑" pitchFamily="2" charset="-122"/>
              </a:endParaRPr>
            </a:p>
          </p:txBody>
        </p:sp>
        <p:sp>
          <p:nvSpPr>
            <p:cNvPr id="95" name="Line 103"/>
            <p:cNvSpPr>
              <a:spLocks noChangeShapeType="1"/>
            </p:cNvSpPr>
            <p:nvPr/>
          </p:nvSpPr>
          <p:spPr bwMode="auto">
            <a:xfrm>
              <a:off x="3472" y="3847"/>
              <a:ext cx="126" cy="0"/>
            </a:xfrm>
            <a:prstGeom prst="line">
              <a:avLst/>
            </a:prstGeom>
            <a:noFill/>
            <a:ln w="12700">
              <a:solidFill>
                <a:srgbClr val="000000"/>
              </a:solidFill>
              <a:round/>
              <a:headEnd/>
              <a:tailEnd/>
            </a:ln>
          </p:spPr>
          <p:txBody>
            <a:bodyPr wrap="none" anchor="ctr"/>
            <a:lstStyle/>
            <a:p>
              <a:pPr algn="r" fontAlgn="base">
                <a:spcBef>
                  <a:spcPct val="0"/>
                </a:spcBef>
                <a:spcAft>
                  <a:spcPct val="0"/>
                </a:spcAft>
              </a:pPr>
              <a:endParaRPr lang="zh-CN" altLang="en-US">
                <a:solidFill>
                  <a:srgbClr val="000000"/>
                </a:solidFill>
                <a:latin typeface="Arial" pitchFamily="34" charset="0"/>
                <a:ea typeface="华文细黑" pitchFamily="2" charset="-122"/>
              </a:endParaRPr>
            </a:p>
          </p:txBody>
        </p:sp>
        <p:sp>
          <p:nvSpPr>
            <p:cNvPr id="96" name="Freeform 104"/>
            <p:cNvSpPr>
              <a:spLocks/>
            </p:cNvSpPr>
            <p:nvPr/>
          </p:nvSpPr>
          <p:spPr bwMode="auto">
            <a:xfrm>
              <a:off x="3415" y="3820"/>
              <a:ext cx="75" cy="52"/>
            </a:xfrm>
            <a:custGeom>
              <a:avLst/>
              <a:gdLst>
                <a:gd name="T0" fmla="*/ 1 w 268"/>
                <a:gd name="T1" fmla="*/ 0 h 188"/>
                <a:gd name="T2" fmla="*/ 1 w 268"/>
                <a:gd name="T3" fmla="*/ 0 h 188"/>
                <a:gd name="T4" fmla="*/ 1 w 268"/>
                <a:gd name="T5" fmla="*/ 0 h 188"/>
                <a:gd name="T6" fmla="*/ 1 w 268"/>
                <a:gd name="T7" fmla="*/ 0 h 188"/>
                <a:gd name="T8" fmla="*/ 1 w 268"/>
                <a:gd name="T9" fmla="*/ 0 h 188"/>
                <a:gd name="T10" fmla="*/ 0 w 268"/>
                <a:gd name="T11" fmla="*/ 0 h 188"/>
                <a:gd name="T12" fmla="*/ 0 w 268"/>
                <a:gd name="T13" fmla="*/ 0 h 188"/>
                <a:gd name="T14" fmla="*/ 0 w 268"/>
                <a:gd name="T15" fmla="*/ 0 h 188"/>
                <a:gd name="T16" fmla="*/ 0 w 268"/>
                <a:gd name="T17" fmla="*/ 0 h 188"/>
                <a:gd name="T18" fmla="*/ 0 w 268"/>
                <a:gd name="T19" fmla="*/ 0 h 188"/>
                <a:gd name="T20" fmla="*/ 0 w 268"/>
                <a:gd name="T21" fmla="*/ 0 h 188"/>
                <a:gd name="T22" fmla="*/ 0 w 268"/>
                <a:gd name="T23" fmla="*/ 0 h 188"/>
                <a:gd name="T24" fmla="*/ 0 w 268"/>
                <a:gd name="T25" fmla="*/ 0 h 188"/>
                <a:gd name="T26" fmla="*/ 0 w 268"/>
                <a:gd name="T27" fmla="*/ 0 h 188"/>
                <a:gd name="T28" fmla="*/ 0 w 268"/>
                <a:gd name="T29" fmla="*/ 0 h 188"/>
                <a:gd name="T30" fmla="*/ 0 w 268"/>
                <a:gd name="T31" fmla="*/ 0 h 188"/>
                <a:gd name="T32" fmla="*/ 0 w 268"/>
                <a:gd name="T33" fmla="*/ 0 h 188"/>
                <a:gd name="T34" fmla="*/ 0 w 268"/>
                <a:gd name="T35" fmla="*/ 0 h 188"/>
                <a:gd name="T36" fmla="*/ 0 w 268"/>
                <a:gd name="T37" fmla="*/ 0 h 188"/>
                <a:gd name="T38" fmla="*/ 0 w 268"/>
                <a:gd name="T39" fmla="*/ 1 h 188"/>
                <a:gd name="T40" fmla="*/ 0 w 268"/>
                <a:gd name="T41" fmla="*/ 1 h 188"/>
                <a:gd name="T42" fmla="*/ 0 w 268"/>
                <a:gd name="T43" fmla="*/ 1 h 188"/>
                <a:gd name="T44" fmla="*/ 0 w 268"/>
                <a:gd name="T45" fmla="*/ 1 h 188"/>
                <a:gd name="T46" fmla="*/ 0 w 268"/>
                <a:gd name="T47" fmla="*/ 1 h 188"/>
                <a:gd name="T48" fmla="*/ 0 w 268"/>
                <a:gd name="T49" fmla="*/ 1 h 188"/>
                <a:gd name="T50" fmla="*/ 0 w 268"/>
                <a:gd name="T51" fmla="*/ 1 h 188"/>
                <a:gd name="T52" fmla="*/ 0 w 268"/>
                <a:gd name="T53" fmla="*/ 1 h 188"/>
                <a:gd name="T54" fmla="*/ 0 w 268"/>
                <a:gd name="T55" fmla="*/ 1 h 188"/>
                <a:gd name="T56" fmla="*/ 0 w 268"/>
                <a:gd name="T57" fmla="*/ 1 h 188"/>
                <a:gd name="T58" fmla="*/ 0 w 268"/>
                <a:gd name="T59" fmla="*/ 1 h 188"/>
                <a:gd name="T60" fmla="*/ 0 w 268"/>
                <a:gd name="T61" fmla="*/ 1 h 188"/>
                <a:gd name="T62" fmla="*/ 0 w 268"/>
                <a:gd name="T63" fmla="*/ 1 h 188"/>
                <a:gd name="T64" fmla="*/ 0 w 268"/>
                <a:gd name="T65" fmla="*/ 1 h 188"/>
                <a:gd name="T66" fmla="*/ 0 w 268"/>
                <a:gd name="T67" fmla="*/ 1 h 188"/>
                <a:gd name="T68" fmla="*/ 0 w 268"/>
                <a:gd name="T69" fmla="*/ 1 h 188"/>
                <a:gd name="T70" fmla="*/ 0 w 268"/>
                <a:gd name="T71" fmla="*/ 1 h 188"/>
                <a:gd name="T72" fmla="*/ 1 w 268"/>
                <a:gd name="T73" fmla="*/ 1 h 188"/>
                <a:gd name="T74" fmla="*/ 1 w 268"/>
                <a:gd name="T75" fmla="*/ 1 h 188"/>
                <a:gd name="T76" fmla="*/ 1 w 268"/>
                <a:gd name="T77" fmla="*/ 1 h 188"/>
                <a:gd name="T78" fmla="*/ 1 w 268"/>
                <a:gd name="T79" fmla="*/ 1 h 188"/>
                <a:gd name="T80" fmla="*/ 1 w 268"/>
                <a:gd name="T81" fmla="*/ 1 h 188"/>
                <a:gd name="T82" fmla="*/ 1 w 268"/>
                <a:gd name="T83" fmla="*/ 1 h 188"/>
                <a:gd name="T84" fmla="*/ 1 w 268"/>
                <a:gd name="T85" fmla="*/ 1 h 188"/>
                <a:gd name="T86" fmla="*/ 1 w 268"/>
                <a:gd name="T87" fmla="*/ 1 h 188"/>
                <a:gd name="T88" fmla="*/ 1 w 268"/>
                <a:gd name="T89" fmla="*/ 1 h 188"/>
                <a:gd name="T90" fmla="*/ 1 w 268"/>
                <a:gd name="T91" fmla="*/ 1 h 188"/>
                <a:gd name="T92" fmla="*/ 1 w 268"/>
                <a:gd name="T93" fmla="*/ 1 h 188"/>
                <a:gd name="T94" fmla="*/ 2 w 268"/>
                <a:gd name="T95" fmla="*/ 1 h 188"/>
                <a:gd name="T96" fmla="*/ 2 w 268"/>
                <a:gd name="T97" fmla="*/ 1 h 188"/>
                <a:gd name="T98" fmla="*/ 2 w 268"/>
                <a:gd name="T99" fmla="*/ 1 h 188"/>
                <a:gd name="T100" fmla="*/ 2 w 268"/>
                <a:gd name="T101" fmla="*/ 1 h 188"/>
                <a:gd name="T102" fmla="*/ 2 w 268"/>
                <a:gd name="T103" fmla="*/ 1 h 188"/>
                <a:gd name="T104" fmla="*/ 2 w 268"/>
                <a:gd name="T105" fmla="*/ 1 h 188"/>
                <a:gd name="T106" fmla="*/ 2 w 268"/>
                <a:gd name="T107" fmla="*/ 1 h 188"/>
                <a:gd name="T108" fmla="*/ 1 w 268"/>
                <a:gd name="T109" fmla="*/ 0 h 188"/>
                <a:gd name="T110" fmla="*/ 1 w 268"/>
                <a:gd name="T111" fmla="*/ 0 h 188"/>
                <a:gd name="T112" fmla="*/ 1 w 268"/>
                <a:gd name="T113" fmla="*/ 0 h 188"/>
                <a:gd name="T114" fmla="*/ 1 w 268"/>
                <a:gd name="T115" fmla="*/ 0 h 188"/>
                <a:gd name="T116" fmla="*/ 1 w 268"/>
                <a:gd name="T117" fmla="*/ 0 h 188"/>
                <a:gd name="T118" fmla="*/ 1 w 268"/>
                <a:gd name="T119" fmla="*/ 0 h 188"/>
                <a:gd name="T120" fmla="*/ 1 w 268"/>
                <a:gd name="T121" fmla="*/ 0 h 188"/>
                <a:gd name="T122" fmla="*/ 1 w 268"/>
                <a:gd name="T123" fmla="*/ 0 h 18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268"/>
                <a:gd name="T187" fmla="*/ 0 h 188"/>
                <a:gd name="T188" fmla="*/ 268 w 268"/>
                <a:gd name="T189" fmla="*/ 188 h 188"/>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268" h="188">
                  <a:moveTo>
                    <a:pt x="119" y="0"/>
                  </a:moveTo>
                  <a:lnTo>
                    <a:pt x="115" y="1"/>
                  </a:lnTo>
                  <a:lnTo>
                    <a:pt x="107" y="1"/>
                  </a:lnTo>
                  <a:lnTo>
                    <a:pt x="92" y="1"/>
                  </a:lnTo>
                  <a:lnTo>
                    <a:pt x="76" y="1"/>
                  </a:lnTo>
                  <a:lnTo>
                    <a:pt x="59" y="1"/>
                  </a:lnTo>
                  <a:lnTo>
                    <a:pt x="41" y="1"/>
                  </a:lnTo>
                  <a:lnTo>
                    <a:pt x="25" y="1"/>
                  </a:lnTo>
                  <a:lnTo>
                    <a:pt x="12" y="1"/>
                  </a:lnTo>
                  <a:lnTo>
                    <a:pt x="3" y="1"/>
                  </a:lnTo>
                  <a:lnTo>
                    <a:pt x="0" y="1"/>
                  </a:lnTo>
                  <a:lnTo>
                    <a:pt x="1" y="2"/>
                  </a:lnTo>
                  <a:lnTo>
                    <a:pt x="2" y="5"/>
                  </a:lnTo>
                  <a:lnTo>
                    <a:pt x="6" y="9"/>
                  </a:lnTo>
                  <a:lnTo>
                    <a:pt x="10" y="16"/>
                  </a:lnTo>
                  <a:lnTo>
                    <a:pt x="14" y="23"/>
                  </a:lnTo>
                  <a:lnTo>
                    <a:pt x="19" y="33"/>
                  </a:lnTo>
                  <a:lnTo>
                    <a:pt x="22" y="46"/>
                  </a:lnTo>
                  <a:lnTo>
                    <a:pt x="25" y="59"/>
                  </a:lnTo>
                  <a:lnTo>
                    <a:pt x="28" y="76"/>
                  </a:lnTo>
                  <a:lnTo>
                    <a:pt x="29" y="94"/>
                  </a:lnTo>
                  <a:lnTo>
                    <a:pt x="28" y="112"/>
                  </a:lnTo>
                  <a:lnTo>
                    <a:pt x="25" y="129"/>
                  </a:lnTo>
                  <a:lnTo>
                    <a:pt x="22" y="142"/>
                  </a:lnTo>
                  <a:lnTo>
                    <a:pt x="19" y="155"/>
                  </a:lnTo>
                  <a:lnTo>
                    <a:pt x="14" y="165"/>
                  </a:lnTo>
                  <a:lnTo>
                    <a:pt x="10" y="172"/>
                  </a:lnTo>
                  <a:lnTo>
                    <a:pt x="6" y="179"/>
                  </a:lnTo>
                  <a:lnTo>
                    <a:pt x="2" y="183"/>
                  </a:lnTo>
                  <a:lnTo>
                    <a:pt x="1" y="187"/>
                  </a:lnTo>
                  <a:lnTo>
                    <a:pt x="0" y="187"/>
                  </a:lnTo>
                  <a:lnTo>
                    <a:pt x="3" y="187"/>
                  </a:lnTo>
                  <a:lnTo>
                    <a:pt x="12" y="187"/>
                  </a:lnTo>
                  <a:lnTo>
                    <a:pt x="25" y="187"/>
                  </a:lnTo>
                  <a:lnTo>
                    <a:pt x="41" y="187"/>
                  </a:lnTo>
                  <a:lnTo>
                    <a:pt x="58" y="187"/>
                  </a:lnTo>
                  <a:lnTo>
                    <a:pt x="76" y="187"/>
                  </a:lnTo>
                  <a:lnTo>
                    <a:pt x="92" y="187"/>
                  </a:lnTo>
                  <a:lnTo>
                    <a:pt x="106" y="187"/>
                  </a:lnTo>
                  <a:lnTo>
                    <a:pt x="115" y="187"/>
                  </a:lnTo>
                  <a:lnTo>
                    <a:pt x="121" y="187"/>
                  </a:lnTo>
                  <a:lnTo>
                    <a:pt x="145" y="183"/>
                  </a:lnTo>
                  <a:lnTo>
                    <a:pt x="166" y="175"/>
                  </a:lnTo>
                  <a:lnTo>
                    <a:pt x="188" y="165"/>
                  </a:lnTo>
                  <a:lnTo>
                    <a:pt x="207" y="153"/>
                  </a:lnTo>
                  <a:lnTo>
                    <a:pt x="224" y="140"/>
                  </a:lnTo>
                  <a:lnTo>
                    <a:pt x="239" y="129"/>
                  </a:lnTo>
                  <a:lnTo>
                    <a:pt x="250" y="117"/>
                  </a:lnTo>
                  <a:lnTo>
                    <a:pt x="260" y="106"/>
                  </a:lnTo>
                  <a:lnTo>
                    <a:pt x="265" y="98"/>
                  </a:lnTo>
                  <a:lnTo>
                    <a:pt x="267" y="94"/>
                  </a:lnTo>
                  <a:lnTo>
                    <a:pt x="265" y="89"/>
                  </a:lnTo>
                  <a:lnTo>
                    <a:pt x="260" y="81"/>
                  </a:lnTo>
                  <a:lnTo>
                    <a:pt x="250" y="71"/>
                  </a:lnTo>
                  <a:lnTo>
                    <a:pt x="239" y="59"/>
                  </a:lnTo>
                  <a:lnTo>
                    <a:pt x="224" y="46"/>
                  </a:lnTo>
                  <a:lnTo>
                    <a:pt x="206" y="33"/>
                  </a:lnTo>
                  <a:lnTo>
                    <a:pt x="188" y="21"/>
                  </a:lnTo>
                  <a:lnTo>
                    <a:pt x="166" y="12"/>
                  </a:lnTo>
                  <a:lnTo>
                    <a:pt x="144" y="5"/>
                  </a:lnTo>
                  <a:lnTo>
                    <a:pt x="120" y="1"/>
                  </a:lnTo>
                  <a:lnTo>
                    <a:pt x="119" y="0"/>
                  </a:lnTo>
                </a:path>
              </a:pathLst>
            </a:custGeom>
            <a:solidFill>
              <a:srgbClr val="FFFFFF"/>
            </a:solidFill>
            <a:ln w="12700" cap="rnd" cmpd="sng">
              <a:noFill/>
              <a:prstDash val="solid"/>
              <a:round/>
              <a:headEnd type="none" w="med" len="med"/>
              <a:tailEnd type="none" w="med" len="med"/>
            </a:ln>
          </p:spPr>
          <p:txBody>
            <a:bodyPr/>
            <a:lstStyle/>
            <a:p>
              <a:pPr algn="r" fontAlgn="base">
                <a:spcBef>
                  <a:spcPct val="0"/>
                </a:spcBef>
                <a:spcAft>
                  <a:spcPct val="0"/>
                </a:spcAft>
              </a:pPr>
              <a:endParaRPr lang="zh-CN" altLang="en-US">
                <a:solidFill>
                  <a:srgbClr val="000000"/>
                </a:solidFill>
                <a:latin typeface="Arial" pitchFamily="34" charset="0"/>
                <a:ea typeface="华文细黑" pitchFamily="2" charset="-122"/>
              </a:endParaRPr>
            </a:p>
          </p:txBody>
        </p:sp>
        <p:sp>
          <p:nvSpPr>
            <p:cNvPr id="97" name="Freeform 105"/>
            <p:cNvSpPr>
              <a:spLocks/>
            </p:cNvSpPr>
            <p:nvPr/>
          </p:nvSpPr>
          <p:spPr bwMode="auto">
            <a:xfrm>
              <a:off x="3415" y="3820"/>
              <a:ext cx="76" cy="54"/>
            </a:xfrm>
            <a:custGeom>
              <a:avLst/>
              <a:gdLst>
                <a:gd name="T0" fmla="*/ 1 w 274"/>
                <a:gd name="T1" fmla="*/ 0 h 194"/>
                <a:gd name="T2" fmla="*/ 1 w 274"/>
                <a:gd name="T3" fmla="*/ 0 h 194"/>
                <a:gd name="T4" fmla="*/ 1 w 274"/>
                <a:gd name="T5" fmla="*/ 0 h 194"/>
                <a:gd name="T6" fmla="*/ 1 w 274"/>
                <a:gd name="T7" fmla="*/ 0 h 194"/>
                <a:gd name="T8" fmla="*/ 1 w 274"/>
                <a:gd name="T9" fmla="*/ 0 h 194"/>
                <a:gd name="T10" fmla="*/ 0 w 274"/>
                <a:gd name="T11" fmla="*/ 0 h 194"/>
                <a:gd name="T12" fmla="*/ 0 w 274"/>
                <a:gd name="T13" fmla="*/ 0 h 194"/>
                <a:gd name="T14" fmla="*/ 0 w 274"/>
                <a:gd name="T15" fmla="*/ 0 h 194"/>
                <a:gd name="T16" fmla="*/ 0 w 274"/>
                <a:gd name="T17" fmla="*/ 0 h 194"/>
                <a:gd name="T18" fmla="*/ 0 w 274"/>
                <a:gd name="T19" fmla="*/ 0 h 194"/>
                <a:gd name="T20" fmla="*/ 0 w 274"/>
                <a:gd name="T21" fmla="*/ 0 h 194"/>
                <a:gd name="T22" fmla="*/ 0 w 274"/>
                <a:gd name="T23" fmla="*/ 0 h 194"/>
                <a:gd name="T24" fmla="*/ 0 w 274"/>
                <a:gd name="T25" fmla="*/ 0 h 194"/>
                <a:gd name="T26" fmla="*/ 0 w 274"/>
                <a:gd name="T27" fmla="*/ 0 h 194"/>
                <a:gd name="T28" fmla="*/ 0 w 274"/>
                <a:gd name="T29" fmla="*/ 0 h 194"/>
                <a:gd name="T30" fmla="*/ 0 w 274"/>
                <a:gd name="T31" fmla="*/ 0 h 194"/>
                <a:gd name="T32" fmla="*/ 0 w 274"/>
                <a:gd name="T33" fmla="*/ 0 h 194"/>
                <a:gd name="T34" fmla="*/ 0 w 274"/>
                <a:gd name="T35" fmla="*/ 0 h 194"/>
                <a:gd name="T36" fmla="*/ 0 w 274"/>
                <a:gd name="T37" fmla="*/ 0 h 194"/>
                <a:gd name="T38" fmla="*/ 0 w 274"/>
                <a:gd name="T39" fmla="*/ 1 h 194"/>
                <a:gd name="T40" fmla="*/ 0 w 274"/>
                <a:gd name="T41" fmla="*/ 1 h 194"/>
                <a:gd name="T42" fmla="*/ 0 w 274"/>
                <a:gd name="T43" fmla="*/ 1 h 194"/>
                <a:gd name="T44" fmla="*/ 0 w 274"/>
                <a:gd name="T45" fmla="*/ 1 h 194"/>
                <a:gd name="T46" fmla="*/ 0 w 274"/>
                <a:gd name="T47" fmla="*/ 1 h 194"/>
                <a:gd name="T48" fmla="*/ 0 w 274"/>
                <a:gd name="T49" fmla="*/ 1 h 194"/>
                <a:gd name="T50" fmla="*/ 0 w 274"/>
                <a:gd name="T51" fmla="*/ 1 h 194"/>
                <a:gd name="T52" fmla="*/ 0 w 274"/>
                <a:gd name="T53" fmla="*/ 1 h 194"/>
                <a:gd name="T54" fmla="*/ 0 w 274"/>
                <a:gd name="T55" fmla="*/ 1 h 194"/>
                <a:gd name="T56" fmla="*/ 0 w 274"/>
                <a:gd name="T57" fmla="*/ 1 h 194"/>
                <a:gd name="T58" fmla="*/ 0 w 274"/>
                <a:gd name="T59" fmla="*/ 1 h 194"/>
                <a:gd name="T60" fmla="*/ 0 w 274"/>
                <a:gd name="T61" fmla="*/ 1 h 194"/>
                <a:gd name="T62" fmla="*/ 0 w 274"/>
                <a:gd name="T63" fmla="*/ 1 h 194"/>
                <a:gd name="T64" fmla="*/ 0 w 274"/>
                <a:gd name="T65" fmla="*/ 1 h 194"/>
                <a:gd name="T66" fmla="*/ 0 w 274"/>
                <a:gd name="T67" fmla="*/ 1 h 194"/>
                <a:gd name="T68" fmla="*/ 0 w 274"/>
                <a:gd name="T69" fmla="*/ 1 h 194"/>
                <a:gd name="T70" fmla="*/ 0 w 274"/>
                <a:gd name="T71" fmla="*/ 1 h 194"/>
                <a:gd name="T72" fmla="*/ 1 w 274"/>
                <a:gd name="T73" fmla="*/ 1 h 194"/>
                <a:gd name="T74" fmla="*/ 1 w 274"/>
                <a:gd name="T75" fmla="*/ 1 h 194"/>
                <a:gd name="T76" fmla="*/ 1 w 274"/>
                <a:gd name="T77" fmla="*/ 1 h 194"/>
                <a:gd name="T78" fmla="*/ 1 w 274"/>
                <a:gd name="T79" fmla="*/ 1 h 194"/>
                <a:gd name="T80" fmla="*/ 1 w 274"/>
                <a:gd name="T81" fmla="*/ 1 h 194"/>
                <a:gd name="T82" fmla="*/ 1 w 274"/>
                <a:gd name="T83" fmla="*/ 1 h 194"/>
                <a:gd name="T84" fmla="*/ 1 w 274"/>
                <a:gd name="T85" fmla="*/ 1 h 194"/>
                <a:gd name="T86" fmla="*/ 1 w 274"/>
                <a:gd name="T87" fmla="*/ 1 h 194"/>
                <a:gd name="T88" fmla="*/ 1 w 274"/>
                <a:gd name="T89" fmla="*/ 1 h 194"/>
                <a:gd name="T90" fmla="*/ 1 w 274"/>
                <a:gd name="T91" fmla="*/ 1 h 194"/>
                <a:gd name="T92" fmla="*/ 1 w 274"/>
                <a:gd name="T93" fmla="*/ 1 h 194"/>
                <a:gd name="T94" fmla="*/ 2 w 274"/>
                <a:gd name="T95" fmla="*/ 1 h 194"/>
                <a:gd name="T96" fmla="*/ 2 w 274"/>
                <a:gd name="T97" fmla="*/ 1 h 194"/>
                <a:gd name="T98" fmla="*/ 2 w 274"/>
                <a:gd name="T99" fmla="*/ 1 h 194"/>
                <a:gd name="T100" fmla="*/ 2 w 274"/>
                <a:gd name="T101" fmla="*/ 1 h 194"/>
                <a:gd name="T102" fmla="*/ 2 w 274"/>
                <a:gd name="T103" fmla="*/ 1 h 194"/>
                <a:gd name="T104" fmla="*/ 2 w 274"/>
                <a:gd name="T105" fmla="*/ 1 h 194"/>
                <a:gd name="T106" fmla="*/ 2 w 274"/>
                <a:gd name="T107" fmla="*/ 1 h 194"/>
                <a:gd name="T108" fmla="*/ 1 w 274"/>
                <a:gd name="T109" fmla="*/ 0 h 194"/>
                <a:gd name="T110" fmla="*/ 1 w 274"/>
                <a:gd name="T111" fmla="*/ 0 h 194"/>
                <a:gd name="T112" fmla="*/ 1 w 274"/>
                <a:gd name="T113" fmla="*/ 0 h 194"/>
                <a:gd name="T114" fmla="*/ 1 w 274"/>
                <a:gd name="T115" fmla="*/ 0 h 194"/>
                <a:gd name="T116" fmla="*/ 1 w 274"/>
                <a:gd name="T117" fmla="*/ 0 h 194"/>
                <a:gd name="T118" fmla="*/ 1 w 274"/>
                <a:gd name="T119" fmla="*/ 0 h 194"/>
                <a:gd name="T120" fmla="*/ 1 w 274"/>
                <a:gd name="T121" fmla="*/ 0 h 194"/>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74"/>
                <a:gd name="T184" fmla="*/ 0 h 194"/>
                <a:gd name="T185" fmla="*/ 274 w 274"/>
                <a:gd name="T186" fmla="*/ 194 h 194"/>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74" h="194">
                  <a:moveTo>
                    <a:pt x="122" y="0"/>
                  </a:moveTo>
                  <a:lnTo>
                    <a:pt x="118" y="1"/>
                  </a:lnTo>
                  <a:lnTo>
                    <a:pt x="109" y="1"/>
                  </a:lnTo>
                  <a:lnTo>
                    <a:pt x="94" y="1"/>
                  </a:lnTo>
                  <a:lnTo>
                    <a:pt x="78" y="1"/>
                  </a:lnTo>
                  <a:lnTo>
                    <a:pt x="60" y="1"/>
                  </a:lnTo>
                  <a:lnTo>
                    <a:pt x="42" y="1"/>
                  </a:lnTo>
                  <a:lnTo>
                    <a:pt x="26" y="1"/>
                  </a:lnTo>
                  <a:lnTo>
                    <a:pt x="12" y="1"/>
                  </a:lnTo>
                  <a:lnTo>
                    <a:pt x="3" y="1"/>
                  </a:lnTo>
                  <a:lnTo>
                    <a:pt x="0" y="1"/>
                  </a:lnTo>
                  <a:lnTo>
                    <a:pt x="1" y="2"/>
                  </a:lnTo>
                  <a:lnTo>
                    <a:pt x="2" y="5"/>
                  </a:lnTo>
                  <a:lnTo>
                    <a:pt x="6" y="9"/>
                  </a:lnTo>
                  <a:lnTo>
                    <a:pt x="10" y="16"/>
                  </a:lnTo>
                  <a:lnTo>
                    <a:pt x="14" y="24"/>
                  </a:lnTo>
                  <a:lnTo>
                    <a:pt x="19" y="34"/>
                  </a:lnTo>
                  <a:lnTo>
                    <a:pt x="23" y="47"/>
                  </a:lnTo>
                  <a:lnTo>
                    <a:pt x="26" y="61"/>
                  </a:lnTo>
                  <a:lnTo>
                    <a:pt x="29" y="78"/>
                  </a:lnTo>
                  <a:lnTo>
                    <a:pt x="30" y="97"/>
                  </a:lnTo>
                  <a:lnTo>
                    <a:pt x="29" y="116"/>
                  </a:lnTo>
                  <a:lnTo>
                    <a:pt x="26" y="133"/>
                  </a:lnTo>
                  <a:lnTo>
                    <a:pt x="23" y="147"/>
                  </a:lnTo>
                  <a:lnTo>
                    <a:pt x="19" y="160"/>
                  </a:lnTo>
                  <a:lnTo>
                    <a:pt x="14" y="170"/>
                  </a:lnTo>
                  <a:lnTo>
                    <a:pt x="10" y="178"/>
                  </a:lnTo>
                  <a:lnTo>
                    <a:pt x="6" y="185"/>
                  </a:lnTo>
                  <a:lnTo>
                    <a:pt x="2" y="189"/>
                  </a:lnTo>
                  <a:lnTo>
                    <a:pt x="1" y="193"/>
                  </a:lnTo>
                  <a:lnTo>
                    <a:pt x="0" y="193"/>
                  </a:lnTo>
                  <a:lnTo>
                    <a:pt x="3" y="193"/>
                  </a:lnTo>
                  <a:lnTo>
                    <a:pt x="12" y="193"/>
                  </a:lnTo>
                  <a:lnTo>
                    <a:pt x="26" y="193"/>
                  </a:lnTo>
                  <a:lnTo>
                    <a:pt x="42" y="193"/>
                  </a:lnTo>
                  <a:lnTo>
                    <a:pt x="59" y="193"/>
                  </a:lnTo>
                  <a:lnTo>
                    <a:pt x="78" y="193"/>
                  </a:lnTo>
                  <a:lnTo>
                    <a:pt x="94" y="193"/>
                  </a:lnTo>
                  <a:lnTo>
                    <a:pt x="108" y="193"/>
                  </a:lnTo>
                  <a:lnTo>
                    <a:pt x="118" y="193"/>
                  </a:lnTo>
                  <a:lnTo>
                    <a:pt x="124" y="193"/>
                  </a:lnTo>
                  <a:lnTo>
                    <a:pt x="148" y="189"/>
                  </a:lnTo>
                  <a:lnTo>
                    <a:pt x="170" y="181"/>
                  </a:lnTo>
                  <a:lnTo>
                    <a:pt x="192" y="170"/>
                  </a:lnTo>
                  <a:lnTo>
                    <a:pt x="212" y="158"/>
                  </a:lnTo>
                  <a:lnTo>
                    <a:pt x="229" y="145"/>
                  </a:lnTo>
                  <a:lnTo>
                    <a:pt x="244" y="133"/>
                  </a:lnTo>
                  <a:lnTo>
                    <a:pt x="256" y="121"/>
                  </a:lnTo>
                  <a:lnTo>
                    <a:pt x="266" y="109"/>
                  </a:lnTo>
                  <a:lnTo>
                    <a:pt x="271" y="101"/>
                  </a:lnTo>
                  <a:lnTo>
                    <a:pt x="273" y="97"/>
                  </a:lnTo>
                  <a:lnTo>
                    <a:pt x="271" y="92"/>
                  </a:lnTo>
                  <a:lnTo>
                    <a:pt x="266" y="84"/>
                  </a:lnTo>
                  <a:lnTo>
                    <a:pt x="256" y="73"/>
                  </a:lnTo>
                  <a:lnTo>
                    <a:pt x="244" y="61"/>
                  </a:lnTo>
                  <a:lnTo>
                    <a:pt x="229" y="47"/>
                  </a:lnTo>
                  <a:lnTo>
                    <a:pt x="211" y="34"/>
                  </a:lnTo>
                  <a:lnTo>
                    <a:pt x="192" y="22"/>
                  </a:lnTo>
                  <a:lnTo>
                    <a:pt x="170" y="12"/>
                  </a:lnTo>
                  <a:lnTo>
                    <a:pt x="147" y="5"/>
                  </a:lnTo>
                  <a:lnTo>
                    <a:pt x="123" y="1"/>
                  </a:lnTo>
                </a:path>
              </a:pathLst>
            </a:custGeom>
            <a:noFill/>
            <a:ln w="12700" cap="rnd" cmpd="sng">
              <a:solidFill>
                <a:srgbClr val="000000"/>
              </a:solidFill>
              <a:prstDash val="solid"/>
              <a:round/>
              <a:headEnd type="none" w="med" len="med"/>
              <a:tailEnd type="none" w="med" len="med"/>
            </a:ln>
          </p:spPr>
          <p:txBody>
            <a:bodyPr/>
            <a:lstStyle/>
            <a:p>
              <a:pPr algn="r" fontAlgn="base">
                <a:spcBef>
                  <a:spcPct val="0"/>
                </a:spcBef>
                <a:spcAft>
                  <a:spcPct val="0"/>
                </a:spcAft>
              </a:pPr>
              <a:endParaRPr lang="zh-CN" altLang="en-US">
                <a:solidFill>
                  <a:srgbClr val="000000"/>
                </a:solidFill>
                <a:latin typeface="Arial" pitchFamily="34" charset="0"/>
                <a:ea typeface="华文细黑" pitchFamily="2" charset="-122"/>
              </a:endParaRPr>
            </a:p>
          </p:txBody>
        </p:sp>
        <p:sp>
          <p:nvSpPr>
            <p:cNvPr id="98" name="Freeform 106"/>
            <p:cNvSpPr>
              <a:spLocks/>
            </p:cNvSpPr>
            <p:nvPr/>
          </p:nvSpPr>
          <p:spPr bwMode="auto">
            <a:xfrm>
              <a:off x="2881" y="3724"/>
              <a:ext cx="73" cy="51"/>
            </a:xfrm>
            <a:custGeom>
              <a:avLst/>
              <a:gdLst>
                <a:gd name="T0" fmla="*/ 1 w 264"/>
                <a:gd name="T1" fmla="*/ 0 h 185"/>
                <a:gd name="T2" fmla="*/ 1 w 264"/>
                <a:gd name="T3" fmla="*/ 0 h 185"/>
                <a:gd name="T4" fmla="*/ 1 w 264"/>
                <a:gd name="T5" fmla="*/ 0 h 185"/>
                <a:gd name="T6" fmla="*/ 1 w 264"/>
                <a:gd name="T7" fmla="*/ 0 h 185"/>
                <a:gd name="T8" fmla="*/ 1 w 264"/>
                <a:gd name="T9" fmla="*/ 0 h 185"/>
                <a:gd name="T10" fmla="*/ 0 w 264"/>
                <a:gd name="T11" fmla="*/ 0 h 185"/>
                <a:gd name="T12" fmla="*/ 0 w 264"/>
                <a:gd name="T13" fmla="*/ 0 h 185"/>
                <a:gd name="T14" fmla="*/ 0 w 264"/>
                <a:gd name="T15" fmla="*/ 0 h 185"/>
                <a:gd name="T16" fmla="*/ 0 w 264"/>
                <a:gd name="T17" fmla="*/ 0 h 185"/>
                <a:gd name="T18" fmla="*/ 0 w 264"/>
                <a:gd name="T19" fmla="*/ 0 h 185"/>
                <a:gd name="T20" fmla="*/ 0 w 264"/>
                <a:gd name="T21" fmla="*/ 0 h 185"/>
                <a:gd name="T22" fmla="*/ 0 w 264"/>
                <a:gd name="T23" fmla="*/ 0 h 185"/>
                <a:gd name="T24" fmla="*/ 0 w 264"/>
                <a:gd name="T25" fmla="*/ 0 h 185"/>
                <a:gd name="T26" fmla="*/ 0 w 264"/>
                <a:gd name="T27" fmla="*/ 0 h 185"/>
                <a:gd name="T28" fmla="*/ 0 w 264"/>
                <a:gd name="T29" fmla="*/ 0 h 185"/>
                <a:gd name="T30" fmla="*/ 0 w 264"/>
                <a:gd name="T31" fmla="*/ 0 h 185"/>
                <a:gd name="T32" fmla="*/ 0 w 264"/>
                <a:gd name="T33" fmla="*/ 0 h 185"/>
                <a:gd name="T34" fmla="*/ 0 w 264"/>
                <a:gd name="T35" fmla="*/ 0 h 185"/>
                <a:gd name="T36" fmla="*/ 0 w 264"/>
                <a:gd name="T37" fmla="*/ 0 h 185"/>
                <a:gd name="T38" fmla="*/ 0 w 264"/>
                <a:gd name="T39" fmla="*/ 1 h 185"/>
                <a:gd name="T40" fmla="*/ 0 w 264"/>
                <a:gd name="T41" fmla="*/ 1 h 185"/>
                <a:gd name="T42" fmla="*/ 0 w 264"/>
                <a:gd name="T43" fmla="*/ 1 h 185"/>
                <a:gd name="T44" fmla="*/ 0 w 264"/>
                <a:gd name="T45" fmla="*/ 1 h 185"/>
                <a:gd name="T46" fmla="*/ 0 w 264"/>
                <a:gd name="T47" fmla="*/ 1 h 185"/>
                <a:gd name="T48" fmla="*/ 0 w 264"/>
                <a:gd name="T49" fmla="*/ 1 h 185"/>
                <a:gd name="T50" fmla="*/ 0 w 264"/>
                <a:gd name="T51" fmla="*/ 1 h 185"/>
                <a:gd name="T52" fmla="*/ 0 w 264"/>
                <a:gd name="T53" fmla="*/ 1 h 185"/>
                <a:gd name="T54" fmla="*/ 0 w 264"/>
                <a:gd name="T55" fmla="*/ 1 h 185"/>
                <a:gd name="T56" fmla="*/ 0 w 264"/>
                <a:gd name="T57" fmla="*/ 1 h 185"/>
                <a:gd name="T58" fmla="*/ 0 w 264"/>
                <a:gd name="T59" fmla="*/ 1 h 185"/>
                <a:gd name="T60" fmla="*/ 0 w 264"/>
                <a:gd name="T61" fmla="*/ 1 h 185"/>
                <a:gd name="T62" fmla="*/ 0 w 264"/>
                <a:gd name="T63" fmla="*/ 1 h 185"/>
                <a:gd name="T64" fmla="*/ 0 w 264"/>
                <a:gd name="T65" fmla="*/ 1 h 185"/>
                <a:gd name="T66" fmla="*/ 0 w 264"/>
                <a:gd name="T67" fmla="*/ 1 h 185"/>
                <a:gd name="T68" fmla="*/ 0 w 264"/>
                <a:gd name="T69" fmla="*/ 1 h 185"/>
                <a:gd name="T70" fmla="*/ 0 w 264"/>
                <a:gd name="T71" fmla="*/ 1 h 185"/>
                <a:gd name="T72" fmla="*/ 1 w 264"/>
                <a:gd name="T73" fmla="*/ 1 h 185"/>
                <a:gd name="T74" fmla="*/ 1 w 264"/>
                <a:gd name="T75" fmla="*/ 1 h 185"/>
                <a:gd name="T76" fmla="*/ 1 w 264"/>
                <a:gd name="T77" fmla="*/ 1 h 185"/>
                <a:gd name="T78" fmla="*/ 1 w 264"/>
                <a:gd name="T79" fmla="*/ 1 h 185"/>
                <a:gd name="T80" fmla="*/ 1 w 264"/>
                <a:gd name="T81" fmla="*/ 1 h 185"/>
                <a:gd name="T82" fmla="*/ 1 w 264"/>
                <a:gd name="T83" fmla="*/ 1 h 185"/>
                <a:gd name="T84" fmla="*/ 1 w 264"/>
                <a:gd name="T85" fmla="*/ 1 h 185"/>
                <a:gd name="T86" fmla="*/ 1 w 264"/>
                <a:gd name="T87" fmla="*/ 1 h 185"/>
                <a:gd name="T88" fmla="*/ 1 w 264"/>
                <a:gd name="T89" fmla="*/ 1 h 185"/>
                <a:gd name="T90" fmla="*/ 1 w 264"/>
                <a:gd name="T91" fmla="*/ 1 h 185"/>
                <a:gd name="T92" fmla="*/ 1 w 264"/>
                <a:gd name="T93" fmla="*/ 1 h 185"/>
                <a:gd name="T94" fmla="*/ 1 w 264"/>
                <a:gd name="T95" fmla="*/ 1 h 185"/>
                <a:gd name="T96" fmla="*/ 2 w 264"/>
                <a:gd name="T97" fmla="*/ 1 h 185"/>
                <a:gd name="T98" fmla="*/ 2 w 264"/>
                <a:gd name="T99" fmla="*/ 1 h 185"/>
                <a:gd name="T100" fmla="*/ 2 w 264"/>
                <a:gd name="T101" fmla="*/ 1 h 185"/>
                <a:gd name="T102" fmla="*/ 2 w 264"/>
                <a:gd name="T103" fmla="*/ 1 h 185"/>
                <a:gd name="T104" fmla="*/ 2 w 264"/>
                <a:gd name="T105" fmla="*/ 1 h 185"/>
                <a:gd name="T106" fmla="*/ 1 w 264"/>
                <a:gd name="T107" fmla="*/ 0 h 185"/>
                <a:gd name="T108" fmla="*/ 1 w 264"/>
                <a:gd name="T109" fmla="*/ 0 h 185"/>
                <a:gd name="T110" fmla="*/ 1 w 264"/>
                <a:gd name="T111" fmla="*/ 0 h 185"/>
                <a:gd name="T112" fmla="*/ 1 w 264"/>
                <a:gd name="T113" fmla="*/ 0 h 185"/>
                <a:gd name="T114" fmla="*/ 1 w 264"/>
                <a:gd name="T115" fmla="*/ 0 h 185"/>
                <a:gd name="T116" fmla="*/ 1 w 264"/>
                <a:gd name="T117" fmla="*/ 0 h 185"/>
                <a:gd name="T118" fmla="*/ 1 w 264"/>
                <a:gd name="T119" fmla="*/ 0 h 185"/>
                <a:gd name="T120" fmla="*/ 1 w 264"/>
                <a:gd name="T121" fmla="*/ 0 h 185"/>
                <a:gd name="T122" fmla="*/ 1 w 264"/>
                <a:gd name="T123" fmla="*/ 0 h 185"/>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264"/>
                <a:gd name="T187" fmla="*/ 0 h 185"/>
                <a:gd name="T188" fmla="*/ 264 w 264"/>
                <a:gd name="T189" fmla="*/ 185 h 185"/>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264" h="185">
                  <a:moveTo>
                    <a:pt x="118" y="0"/>
                  </a:moveTo>
                  <a:lnTo>
                    <a:pt x="114" y="1"/>
                  </a:lnTo>
                  <a:lnTo>
                    <a:pt x="105" y="1"/>
                  </a:lnTo>
                  <a:lnTo>
                    <a:pt x="91" y="1"/>
                  </a:lnTo>
                  <a:lnTo>
                    <a:pt x="75" y="1"/>
                  </a:lnTo>
                  <a:lnTo>
                    <a:pt x="58" y="1"/>
                  </a:lnTo>
                  <a:lnTo>
                    <a:pt x="40" y="1"/>
                  </a:lnTo>
                  <a:lnTo>
                    <a:pt x="24" y="1"/>
                  </a:lnTo>
                  <a:lnTo>
                    <a:pt x="13" y="1"/>
                  </a:lnTo>
                  <a:lnTo>
                    <a:pt x="3" y="1"/>
                  </a:lnTo>
                  <a:lnTo>
                    <a:pt x="0" y="1"/>
                  </a:lnTo>
                  <a:lnTo>
                    <a:pt x="1" y="2"/>
                  </a:lnTo>
                  <a:lnTo>
                    <a:pt x="3" y="5"/>
                  </a:lnTo>
                  <a:lnTo>
                    <a:pt x="6" y="9"/>
                  </a:lnTo>
                  <a:lnTo>
                    <a:pt x="10" y="15"/>
                  </a:lnTo>
                  <a:lnTo>
                    <a:pt x="15" y="23"/>
                  </a:lnTo>
                  <a:lnTo>
                    <a:pt x="19" y="33"/>
                  </a:lnTo>
                  <a:lnTo>
                    <a:pt x="22" y="45"/>
                  </a:lnTo>
                  <a:lnTo>
                    <a:pt x="25" y="59"/>
                  </a:lnTo>
                  <a:lnTo>
                    <a:pt x="28" y="75"/>
                  </a:lnTo>
                  <a:lnTo>
                    <a:pt x="28" y="92"/>
                  </a:lnTo>
                  <a:lnTo>
                    <a:pt x="28" y="110"/>
                  </a:lnTo>
                  <a:lnTo>
                    <a:pt x="25" y="126"/>
                  </a:lnTo>
                  <a:lnTo>
                    <a:pt x="22" y="140"/>
                  </a:lnTo>
                  <a:lnTo>
                    <a:pt x="19" y="152"/>
                  </a:lnTo>
                  <a:lnTo>
                    <a:pt x="15" y="162"/>
                  </a:lnTo>
                  <a:lnTo>
                    <a:pt x="10" y="170"/>
                  </a:lnTo>
                  <a:lnTo>
                    <a:pt x="6" y="176"/>
                  </a:lnTo>
                  <a:lnTo>
                    <a:pt x="3" y="180"/>
                  </a:lnTo>
                  <a:lnTo>
                    <a:pt x="1" y="183"/>
                  </a:lnTo>
                  <a:lnTo>
                    <a:pt x="0" y="184"/>
                  </a:lnTo>
                  <a:lnTo>
                    <a:pt x="3" y="184"/>
                  </a:lnTo>
                  <a:lnTo>
                    <a:pt x="12" y="184"/>
                  </a:lnTo>
                  <a:lnTo>
                    <a:pt x="24" y="184"/>
                  </a:lnTo>
                  <a:lnTo>
                    <a:pt x="40" y="184"/>
                  </a:lnTo>
                  <a:lnTo>
                    <a:pt x="58" y="184"/>
                  </a:lnTo>
                  <a:lnTo>
                    <a:pt x="75" y="184"/>
                  </a:lnTo>
                  <a:lnTo>
                    <a:pt x="91" y="184"/>
                  </a:lnTo>
                  <a:lnTo>
                    <a:pt x="105" y="184"/>
                  </a:lnTo>
                  <a:lnTo>
                    <a:pt x="114" y="184"/>
                  </a:lnTo>
                  <a:lnTo>
                    <a:pt x="119" y="184"/>
                  </a:lnTo>
                  <a:lnTo>
                    <a:pt x="142" y="180"/>
                  </a:lnTo>
                  <a:lnTo>
                    <a:pt x="164" y="172"/>
                  </a:lnTo>
                  <a:lnTo>
                    <a:pt x="185" y="163"/>
                  </a:lnTo>
                  <a:lnTo>
                    <a:pt x="204" y="151"/>
                  </a:lnTo>
                  <a:lnTo>
                    <a:pt x="220" y="138"/>
                  </a:lnTo>
                  <a:lnTo>
                    <a:pt x="236" y="126"/>
                  </a:lnTo>
                  <a:lnTo>
                    <a:pt x="247" y="114"/>
                  </a:lnTo>
                  <a:lnTo>
                    <a:pt x="255" y="105"/>
                  </a:lnTo>
                  <a:lnTo>
                    <a:pt x="261" y="97"/>
                  </a:lnTo>
                  <a:lnTo>
                    <a:pt x="263" y="92"/>
                  </a:lnTo>
                  <a:lnTo>
                    <a:pt x="261" y="87"/>
                  </a:lnTo>
                  <a:lnTo>
                    <a:pt x="255" y="79"/>
                  </a:lnTo>
                  <a:lnTo>
                    <a:pt x="247" y="70"/>
                  </a:lnTo>
                  <a:lnTo>
                    <a:pt x="236" y="57"/>
                  </a:lnTo>
                  <a:lnTo>
                    <a:pt x="220" y="45"/>
                  </a:lnTo>
                  <a:lnTo>
                    <a:pt x="204" y="33"/>
                  </a:lnTo>
                  <a:lnTo>
                    <a:pt x="185" y="21"/>
                  </a:lnTo>
                  <a:lnTo>
                    <a:pt x="164" y="12"/>
                  </a:lnTo>
                  <a:lnTo>
                    <a:pt x="142" y="5"/>
                  </a:lnTo>
                  <a:lnTo>
                    <a:pt x="118" y="1"/>
                  </a:lnTo>
                  <a:lnTo>
                    <a:pt x="118" y="0"/>
                  </a:lnTo>
                </a:path>
              </a:pathLst>
            </a:custGeom>
            <a:solidFill>
              <a:srgbClr val="FFFFFF"/>
            </a:solidFill>
            <a:ln w="12700" cap="rnd" cmpd="sng">
              <a:noFill/>
              <a:prstDash val="solid"/>
              <a:round/>
              <a:headEnd type="none" w="med" len="med"/>
              <a:tailEnd type="none" w="med" len="med"/>
            </a:ln>
          </p:spPr>
          <p:txBody>
            <a:bodyPr/>
            <a:lstStyle/>
            <a:p>
              <a:pPr algn="r" fontAlgn="base">
                <a:spcBef>
                  <a:spcPct val="0"/>
                </a:spcBef>
                <a:spcAft>
                  <a:spcPct val="0"/>
                </a:spcAft>
              </a:pPr>
              <a:endParaRPr lang="zh-CN" altLang="en-US">
                <a:solidFill>
                  <a:srgbClr val="000000"/>
                </a:solidFill>
                <a:latin typeface="Arial" pitchFamily="34" charset="0"/>
                <a:ea typeface="华文细黑" pitchFamily="2" charset="-122"/>
              </a:endParaRPr>
            </a:p>
          </p:txBody>
        </p:sp>
        <p:sp>
          <p:nvSpPr>
            <p:cNvPr id="99" name="Freeform 107"/>
            <p:cNvSpPr>
              <a:spLocks/>
            </p:cNvSpPr>
            <p:nvPr/>
          </p:nvSpPr>
          <p:spPr bwMode="auto">
            <a:xfrm>
              <a:off x="2881" y="3724"/>
              <a:ext cx="74" cy="53"/>
            </a:xfrm>
            <a:custGeom>
              <a:avLst/>
              <a:gdLst>
                <a:gd name="T0" fmla="*/ 1 w 270"/>
                <a:gd name="T1" fmla="*/ 0 h 191"/>
                <a:gd name="T2" fmla="*/ 1 w 270"/>
                <a:gd name="T3" fmla="*/ 0 h 191"/>
                <a:gd name="T4" fmla="*/ 1 w 270"/>
                <a:gd name="T5" fmla="*/ 0 h 191"/>
                <a:gd name="T6" fmla="*/ 1 w 270"/>
                <a:gd name="T7" fmla="*/ 0 h 191"/>
                <a:gd name="T8" fmla="*/ 1 w 270"/>
                <a:gd name="T9" fmla="*/ 0 h 191"/>
                <a:gd name="T10" fmla="*/ 0 w 270"/>
                <a:gd name="T11" fmla="*/ 0 h 191"/>
                <a:gd name="T12" fmla="*/ 0 w 270"/>
                <a:gd name="T13" fmla="*/ 0 h 191"/>
                <a:gd name="T14" fmla="*/ 0 w 270"/>
                <a:gd name="T15" fmla="*/ 0 h 191"/>
                <a:gd name="T16" fmla="*/ 0 w 270"/>
                <a:gd name="T17" fmla="*/ 0 h 191"/>
                <a:gd name="T18" fmla="*/ 0 w 270"/>
                <a:gd name="T19" fmla="*/ 0 h 191"/>
                <a:gd name="T20" fmla="*/ 0 w 270"/>
                <a:gd name="T21" fmla="*/ 0 h 191"/>
                <a:gd name="T22" fmla="*/ 0 w 270"/>
                <a:gd name="T23" fmla="*/ 0 h 191"/>
                <a:gd name="T24" fmla="*/ 0 w 270"/>
                <a:gd name="T25" fmla="*/ 0 h 191"/>
                <a:gd name="T26" fmla="*/ 0 w 270"/>
                <a:gd name="T27" fmla="*/ 0 h 191"/>
                <a:gd name="T28" fmla="*/ 0 w 270"/>
                <a:gd name="T29" fmla="*/ 0 h 191"/>
                <a:gd name="T30" fmla="*/ 0 w 270"/>
                <a:gd name="T31" fmla="*/ 0 h 191"/>
                <a:gd name="T32" fmla="*/ 0 w 270"/>
                <a:gd name="T33" fmla="*/ 0 h 191"/>
                <a:gd name="T34" fmla="*/ 0 w 270"/>
                <a:gd name="T35" fmla="*/ 0 h 191"/>
                <a:gd name="T36" fmla="*/ 0 w 270"/>
                <a:gd name="T37" fmla="*/ 0 h 191"/>
                <a:gd name="T38" fmla="*/ 0 w 270"/>
                <a:gd name="T39" fmla="*/ 1 h 191"/>
                <a:gd name="T40" fmla="*/ 0 w 270"/>
                <a:gd name="T41" fmla="*/ 1 h 191"/>
                <a:gd name="T42" fmla="*/ 0 w 270"/>
                <a:gd name="T43" fmla="*/ 1 h 191"/>
                <a:gd name="T44" fmla="*/ 0 w 270"/>
                <a:gd name="T45" fmla="*/ 1 h 191"/>
                <a:gd name="T46" fmla="*/ 0 w 270"/>
                <a:gd name="T47" fmla="*/ 1 h 191"/>
                <a:gd name="T48" fmla="*/ 0 w 270"/>
                <a:gd name="T49" fmla="*/ 1 h 191"/>
                <a:gd name="T50" fmla="*/ 0 w 270"/>
                <a:gd name="T51" fmla="*/ 1 h 191"/>
                <a:gd name="T52" fmla="*/ 0 w 270"/>
                <a:gd name="T53" fmla="*/ 1 h 191"/>
                <a:gd name="T54" fmla="*/ 0 w 270"/>
                <a:gd name="T55" fmla="*/ 1 h 191"/>
                <a:gd name="T56" fmla="*/ 0 w 270"/>
                <a:gd name="T57" fmla="*/ 1 h 191"/>
                <a:gd name="T58" fmla="*/ 0 w 270"/>
                <a:gd name="T59" fmla="*/ 1 h 191"/>
                <a:gd name="T60" fmla="*/ 0 w 270"/>
                <a:gd name="T61" fmla="*/ 1 h 191"/>
                <a:gd name="T62" fmla="*/ 0 w 270"/>
                <a:gd name="T63" fmla="*/ 1 h 191"/>
                <a:gd name="T64" fmla="*/ 0 w 270"/>
                <a:gd name="T65" fmla="*/ 1 h 191"/>
                <a:gd name="T66" fmla="*/ 0 w 270"/>
                <a:gd name="T67" fmla="*/ 1 h 191"/>
                <a:gd name="T68" fmla="*/ 0 w 270"/>
                <a:gd name="T69" fmla="*/ 1 h 191"/>
                <a:gd name="T70" fmla="*/ 0 w 270"/>
                <a:gd name="T71" fmla="*/ 1 h 191"/>
                <a:gd name="T72" fmla="*/ 1 w 270"/>
                <a:gd name="T73" fmla="*/ 1 h 191"/>
                <a:gd name="T74" fmla="*/ 1 w 270"/>
                <a:gd name="T75" fmla="*/ 1 h 191"/>
                <a:gd name="T76" fmla="*/ 1 w 270"/>
                <a:gd name="T77" fmla="*/ 1 h 191"/>
                <a:gd name="T78" fmla="*/ 1 w 270"/>
                <a:gd name="T79" fmla="*/ 1 h 191"/>
                <a:gd name="T80" fmla="*/ 1 w 270"/>
                <a:gd name="T81" fmla="*/ 1 h 191"/>
                <a:gd name="T82" fmla="*/ 1 w 270"/>
                <a:gd name="T83" fmla="*/ 1 h 191"/>
                <a:gd name="T84" fmla="*/ 1 w 270"/>
                <a:gd name="T85" fmla="*/ 1 h 191"/>
                <a:gd name="T86" fmla="*/ 1 w 270"/>
                <a:gd name="T87" fmla="*/ 1 h 191"/>
                <a:gd name="T88" fmla="*/ 1 w 270"/>
                <a:gd name="T89" fmla="*/ 1 h 191"/>
                <a:gd name="T90" fmla="*/ 1 w 270"/>
                <a:gd name="T91" fmla="*/ 1 h 191"/>
                <a:gd name="T92" fmla="*/ 1 w 270"/>
                <a:gd name="T93" fmla="*/ 1 h 191"/>
                <a:gd name="T94" fmla="*/ 1 w 270"/>
                <a:gd name="T95" fmla="*/ 1 h 191"/>
                <a:gd name="T96" fmla="*/ 1 w 270"/>
                <a:gd name="T97" fmla="*/ 1 h 191"/>
                <a:gd name="T98" fmla="*/ 1 w 270"/>
                <a:gd name="T99" fmla="*/ 1 h 191"/>
                <a:gd name="T100" fmla="*/ 1 w 270"/>
                <a:gd name="T101" fmla="*/ 1 h 191"/>
                <a:gd name="T102" fmla="*/ 1 w 270"/>
                <a:gd name="T103" fmla="*/ 1 h 191"/>
                <a:gd name="T104" fmla="*/ 1 w 270"/>
                <a:gd name="T105" fmla="*/ 1 h 191"/>
                <a:gd name="T106" fmla="*/ 1 w 270"/>
                <a:gd name="T107" fmla="*/ 1 h 191"/>
                <a:gd name="T108" fmla="*/ 1 w 270"/>
                <a:gd name="T109" fmla="*/ 0 h 191"/>
                <a:gd name="T110" fmla="*/ 1 w 270"/>
                <a:gd name="T111" fmla="*/ 0 h 191"/>
                <a:gd name="T112" fmla="*/ 1 w 270"/>
                <a:gd name="T113" fmla="*/ 0 h 191"/>
                <a:gd name="T114" fmla="*/ 1 w 270"/>
                <a:gd name="T115" fmla="*/ 0 h 191"/>
                <a:gd name="T116" fmla="*/ 1 w 270"/>
                <a:gd name="T117" fmla="*/ 0 h 191"/>
                <a:gd name="T118" fmla="*/ 1 w 270"/>
                <a:gd name="T119" fmla="*/ 0 h 191"/>
                <a:gd name="T120" fmla="*/ 1 w 270"/>
                <a:gd name="T121" fmla="*/ 0 h 191"/>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70"/>
                <a:gd name="T184" fmla="*/ 0 h 191"/>
                <a:gd name="T185" fmla="*/ 270 w 270"/>
                <a:gd name="T186" fmla="*/ 191 h 191"/>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70" h="191">
                  <a:moveTo>
                    <a:pt x="121" y="0"/>
                  </a:moveTo>
                  <a:lnTo>
                    <a:pt x="117" y="1"/>
                  </a:lnTo>
                  <a:lnTo>
                    <a:pt x="107" y="1"/>
                  </a:lnTo>
                  <a:lnTo>
                    <a:pt x="93" y="1"/>
                  </a:lnTo>
                  <a:lnTo>
                    <a:pt x="77" y="1"/>
                  </a:lnTo>
                  <a:lnTo>
                    <a:pt x="59" y="1"/>
                  </a:lnTo>
                  <a:lnTo>
                    <a:pt x="41" y="1"/>
                  </a:lnTo>
                  <a:lnTo>
                    <a:pt x="25" y="1"/>
                  </a:lnTo>
                  <a:lnTo>
                    <a:pt x="13" y="1"/>
                  </a:lnTo>
                  <a:lnTo>
                    <a:pt x="3" y="1"/>
                  </a:lnTo>
                  <a:lnTo>
                    <a:pt x="0" y="1"/>
                  </a:lnTo>
                  <a:lnTo>
                    <a:pt x="1" y="2"/>
                  </a:lnTo>
                  <a:lnTo>
                    <a:pt x="3" y="5"/>
                  </a:lnTo>
                  <a:lnTo>
                    <a:pt x="6" y="9"/>
                  </a:lnTo>
                  <a:lnTo>
                    <a:pt x="10" y="15"/>
                  </a:lnTo>
                  <a:lnTo>
                    <a:pt x="15" y="24"/>
                  </a:lnTo>
                  <a:lnTo>
                    <a:pt x="19" y="34"/>
                  </a:lnTo>
                  <a:lnTo>
                    <a:pt x="23" y="46"/>
                  </a:lnTo>
                  <a:lnTo>
                    <a:pt x="26" y="61"/>
                  </a:lnTo>
                  <a:lnTo>
                    <a:pt x="29" y="77"/>
                  </a:lnTo>
                  <a:lnTo>
                    <a:pt x="29" y="95"/>
                  </a:lnTo>
                  <a:lnTo>
                    <a:pt x="29" y="114"/>
                  </a:lnTo>
                  <a:lnTo>
                    <a:pt x="26" y="130"/>
                  </a:lnTo>
                  <a:lnTo>
                    <a:pt x="23" y="145"/>
                  </a:lnTo>
                  <a:lnTo>
                    <a:pt x="19" y="157"/>
                  </a:lnTo>
                  <a:lnTo>
                    <a:pt x="15" y="167"/>
                  </a:lnTo>
                  <a:lnTo>
                    <a:pt x="10" y="176"/>
                  </a:lnTo>
                  <a:lnTo>
                    <a:pt x="6" y="182"/>
                  </a:lnTo>
                  <a:lnTo>
                    <a:pt x="3" y="186"/>
                  </a:lnTo>
                  <a:lnTo>
                    <a:pt x="1" y="189"/>
                  </a:lnTo>
                  <a:lnTo>
                    <a:pt x="0" y="190"/>
                  </a:lnTo>
                  <a:lnTo>
                    <a:pt x="3" y="190"/>
                  </a:lnTo>
                  <a:lnTo>
                    <a:pt x="12" y="190"/>
                  </a:lnTo>
                  <a:lnTo>
                    <a:pt x="25" y="190"/>
                  </a:lnTo>
                  <a:lnTo>
                    <a:pt x="41" y="190"/>
                  </a:lnTo>
                  <a:lnTo>
                    <a:pt x="59" y="190"/>
                  </a:lnTo>
                  <a:lnTo>
                    <a:pt x="77" y="190"/>
                  </a:lnTo>
                  <a:lnTo>
                    <a:pt x="93" y="190"/>
                  </a:lnTo>
                  <a:lnTo>
                    <a:pt x="107" y="190"/>
                  </a:lnTo>
                  <a:lnTo>
                    <a:pt x="117" y="190"/>
                  </a:lnTo>
                  <a:lnTo>
                    <a:pt x="122" y="190"/>
                  </a:lnTo>
                  <a:lnTo>
                    <a:pt x="145" y="186"/>
                  </a:lnTo>
                  <a:lnTo>
                    <a:pt x="168" y="178"/>
                  </a:lnTo>
                  <a:lnTo>
                    <a:pt x="189" y="168"/>
                  </a:lnTo>
                  <a:lnTo>
                    <a:pt x="209" y="156"/>
                  </a:lnTo>
                  <a:lnTo>
                    <a:pt x="225" y="143"/>
                  </a:lnTo>
                  <a:lnTo>
                    <a:pt x="241" y="130"/>
                  </a:lnTo>
                  <a:lnTo>
                    <a:pt x="253" y="118"/>
                  </a:lnTo>
                  <a:lnTo>
                    <a:pt x="261" y="108"/>
                  </a:lnTo>
                  <a:lnTo>
                    <a:pt x="267" y="100"/>
                  </a:lnTo>
                  <a:lnTo>
                    <a:pt x="269" y="95"/>
                  </a:lnTo>
                  <a:lnTo>
                    <a:pt x="267" y="90"/>
                  </a:lnTo>
                  <a:lnTo>
                    <a:pt x="261" y="82"/>
                  </a:lnTo>
                  <a:lnTo>
                    <a:pt x="253" y="72"/>
                  </a:lnTo>
                  <a:lnTo>
                    <a:pt x="241" y="59"/>
                  </a:lnTo>
                  <a:lnTo>
                    <a:pt x="225" y="46"/>
                  </a:lnTo>
                  <a:lnTo>
                    <a:pt x="209" y="34"/>
                  </a:lnTo>
                  <a:lnTo>
                    <a:pt x="189" y="22"/>
                  </a:lnTo>
                  <a:lnTo>
                    <a:pt x="168" y="12"/>
                  </a:lnTo>
                  <a:lnTo>
                    <a:pt x="145" y="5"/>
                  </a:lnTo>
                  <a:lnTo>
                    <a:pt x="121" y="1"/>
                  </a:lnTo>
                </a:path>
              </a:pathLst>
            </a:custGeom>
            <a:noFill/>
            <a:ln w="12700" cap="rnd" cmpd="sng">
              <a:solidFill>
                <a:srgbClr val="000000"/>
              </a:solidFill>
              <a:prstDash val="solid"/>
              <a:round/>
              <a:headEnd type="none" w="med" len="med"/>
              <a:tailEnd type="none" w="med" len="med"/>
            </a:ln>
          </p:spPr>
          <p:txBody>
            <a:bodyPr/>
            <a:lstStyle/>
            <a:p>
              <a:pPr algn="r" fontAlgn="base">
                <a:spcBef>
                  <a:spcPct val="0"/>
                </a:spcBef>
                <a:spcAft>
                  <a:spcPct val="0"/>
                </a:spcAft>
              </a:pPr>
              <a:endParaRPr lang="zh-CN" altLang="en-US">
                <a:solidFill>
                  <a:srgbClr val="000000"/>
                </a:solidFill>
                <a:latin typeface="Arial" pitchFamily="34" charset="0"/>
                <a:ea typeface="华文细黑" pitchFamily="2" charset="-122"/>
              </a:endParaRPr>
            </a:p>
          </p:txBody>
        </p:sp>
        <p:sp>
          <p:nvSpPr>
            <p:cNvPr id="100" name="Freeform 108"/>
            <p:cNvSpPr>
              <a:spLocks/>
            </p:cNvSpPr>
            <p:nvPr/>
          </p:nvSpPr>
          <p:spPr bwMode="auto">
            <a:xfrm>
              <a:off x="2955" y="3745"/>
              <a:ext cx="9" cy="9"/>
            </a:xfrm>
            <a:custGeom>
              <a:avLst/>
              <a:gdLst>
                <a:gd name="T0" fmla="*/ 0 w 33"/>
                <a:gd name="T1" fmla="*/ 0 h 31"/>
                <a:gd name="T2" fmla="*/ 0 w 33"/>
                <a:gd name="T3" fmla="*/ 0 h 31"/>
                <a:gd name="T4" fmla="*/ 0 w 33"/>
                <a:gd name="T5" fmla="*/ 0 h 31"/>
                <a:gd name="T6" fmla="*/ 0 w 33"/>
                <a:gd name="T7" fmla="*/ 0 h 31"/>
                <a:gd name="T8" fmla="*/ 0 w 33"/>
                <a:gd name="T9" fmla="*/ 0 h 31"/>
                <a:gd name="T10" fmla="*/ 0 w 33"/>
                <a:gd name="T11" fmla="*/ 0 h 31"/>
                <a:gd name="T12" fmla="*/ 0 w 33"/>
                <a:gd name="T13" fmla="*/ 0 h 31"/>
                <a:gd name="T14" fmla="*/ 0 w 33"/>
                <a:gd name="T15" fmla="*/ 0 h 31"/>
                <a:gd name="T16" fmla="*/ 0 w 33"/>
                <a:gd name="T17" fmla="*/ 0 h 31"/>
                <a:gd name="T18" fmla="*/ 0 w 33"/>
                <a:gd name="T19" fmla="*/ 0 h 31"/>
                <a:gd name="T20" fmla="*/ 0 w 33"/>
                <a:gd name="T21" fmla="*/ 0 h 31"/>
                <a:gd name="T22" fmla="*/ 0 w 33"/>
                <a:gd name="T23" fmla="*/ 0 h 31"/>
                <a:gd name="T24" fmla="*/ 0 w 33"/>
                <a:gd name="T25" fmla="*/ 0 h 31"/>
                <a:gd name="T26" fmla="*/ 0 w 33"/>
                <a:gd name="T27" fmla="*/ 0 h 31"/>
                <a:gd name="T28" fmla="*/ 0 w 33"/>
                <a:gd name="T29" fmla="*/ 0 h 31"/>
                <a:gd name="T30" fmla="*/ 0 w 33"/>
                <a:gd name="T31" fmla="*/ 0 h 31"/>
                <a:gd name="T32" fmla="*/ 0 w 33"/>
                <a:gd name="T33" fmla="*/ 0 h 31"/>
                <a:gd name="T34" fmla="*/ 0 w 33"/>
                <a:gd name="T35" fmla="*/ 0 h 31"/>
                <a:gd name="T36" fmla="*/ 0 w 33"/>
                <a:gd name="T37" fmla="*/ 0 h 31"/>
                <a:gd name="T38" fmla="*/ 0 w 33"/>
                <a:gd name="T39" fmla="*/ 0 h 31"/>
                <a:gd name="T40" fmla="*/ 0 w 33"/>
                <a:gd name="T41" fmla="*/ 0 h 31"/>
                <a:gd name="T42" fmla="*/ 0 w 33"/>
                <a:gd name="T43" fmla="*/ 0 h 31"/>
                <a:gd name="T44" fmla="*/ 0 w 33"/>
                <a:gd name="T45" fmla="*/ 0 h 31"/>
                <a:gd name="T46" fmla="*/ 0 w 33"/>
                <a:gd name="T47" fmla="*/ 0 h 31"/>
                <a:gd name="T48" fmla="*/ 0 w 33"/>
                <a:gd name="T49" fmla="*/ 0 h 31"/>
                <a:gd name="T50" fmla="*/ 0 w 33"/>
                <a:gd name="T51" fmla="*/ 0 h 31"/>
                <a:gd name="T52" fmla="*/ 0 w 33"/>
                <a:gd name="T53" fmla="*/ 0 h 31"/>
                <a:gd name="T54" fmla="*/ 0 w 33"/>
                <a:gd name="T55" fmla="*/ 0 h 31"/>
                <a:gd name="T56" fmla="*/ 0 w 33"/>
                <a:gd name="T57" fmla="*/ 0 h 31"/>
                <a:gd name="T58" fmla="*/ 0 w 33"/>
                <a:gd name="T59" fmla="*/ 0 h 31"/>
                <a:gd name="T60" fmla="*/ 0 w 33"/>
                <a:gd name="T61" fmla="*/ 0 h 31"/>
                <a:gd name="T62" fmla="*/ 0 w 33"/>
                <a:gd name="T63" fmla="*/ 0 h 31"/>
                <a:gd name="T64" fmla="*/ 0 w 33"/>
                <a:gd name="T65" fmla="*/ 0 h 31"/>
                <a:gd name="T66" fmla="*/ 0 w 33"/>
                <a:gd name="T67" fmla="*/ 0 h 31"/>
                <a:gd name="T68" fmla="*/ 0 w 33"/>
                <a:gd name="T69" fmla="*/ 0 h 31"/>
                <a:gd name="T70" fmla="*/ 0 w 33"/>
                <a:gd name="T71" fmla="*/ 0 h 31"/>
                <a:gd name="T72" fmla="*/ 0 w 33"/>
                <a:gd name="T73" fmla="*/ 0 h 31"/>
                <a:gd name="T74" fmla="*/ 0 w 33"/>
                <a:gd name="T75" fmla="*/ 0 h 31"/>
                <a:gd name="T76" fmla="*/ 0 w 33"/>
                <a:gd name="T77" fmla="*/ 0 h 31"/>
                <a:gd name="T78" fmla="*/ 0 w 33"/>
                <a:gd name="T79" fmla="*/ 0 h 31"/>
                <a:gd name="T80" fmla="*/ 0 w 33"/>
                <a:gd name="T81" fmla="*/ 0 h 31"/>
                <a:gd name="T82" fmla="*/ 0 w 33"/>
                <a:gd name="T83" fmla="*/ 0 h 31"/>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33"/>
                <a:gd name="T127" fmla="*/ 0 h 31"/>
                <a:gd name="T128" fmla="*/ 33 w 33"/>
                <a:gd name="T129" fmla="*/ 31 h 31"/>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33" h="31">
                  <a:moveTo>
                    <a:pt x="31" y="14"/>
                  </a:moveTo>
                  <a:lnTo>
                    <a:pt x="31" y="13"/>
                  </a:lnTo>
                  <a:lnTo>
                    <a:pt x="30" y="10"/>
                  </a:lnTo>
                  <a:lnTo>
                    <a:pt x="30" y="8"/>
                  </a:lnTo>
                  <a:lnTo>
                    <a:pt x="29" y="6"/>
                  </a:lnTo>
                  <a:lnTo>
                    <a:pt x="27" y="3"/>
                  </a:lnTo>
                  <a:lnTo>
                    <a:pt x="25" y="3"/>
                  </a:lnTo>
                  <a:lnTo>
                    <a:pt x="24" y="1"/>
                  </a:lnTo>
                  <a:lnTo>
                    <a:pt x="21" y="0"/>
                  </a:lnTo>
                  <a:lnTo>
                    <a:pt x="19" y="0"/>
                  </a:lnTo>
                  <a:lnTo>
                    <a:pt x="16" y="0"/>
                  </a:lnTo>
                  <a:lnTo>
                    <a:pt x="13" y="0"/>
                  </a:lnTo>
                  <a:lnTo>
                    <a:pt x="11" y="0"/>
                  </a:lnTo>
                  <a:lnTo>
                    <a:pt x="9" y="1"/>
                  </a:lnTo>
                  <a:lnTo>
                    <a:pt x="7" y="3"/>
                  </a:lnTo>
                  <a:lnTo>
                    <a:pt x="5" y="3"/>
                  </a:lnTo>
                  <a:lnTo>
                    <a:pt x="3" y="6"/>
                  </a:lnTo>
                  <a:lnTo>
                    <a:pt x="3" y="8"/>
                  </a:lnTo>
                  <a:lnTo>
                    <a:pt x="1" y="10"/>
                  </a:lnTo>
                  <a:lnTo>
                    <a:pt x="1" y="13"/>
                  </a:lnTo>
                  <a:lnTo>
                    <a:pt x="0" y="15"/>
                  </a:lnTo>
                  <a:lnTo>
                    <a:pt x="1" y="17"/>
                  </a:lnTo>
                  <a:lnTo>
                    <a:pt x="1" y="20"/>
                  </a:lnTo>
                  <a:lnTo>
                    <a:pt x="3" y="22"/>
                  </a:lnTo>
                  <a:lnTo>
                    <a:pt x="3" y="23"/>
                  </a:lnTo>
                  <a:lnTo>
                    <a:pt x="5" y="26"/>
                  </a:lnTo>
                  <a:lnTo>
                    <a:pt x="7" y="27"/>
                  </a:lnTo>
                  <a:lnTo>
                    <a:pt x="9" y="28"/>
                  </a:lnTo>
                  <a:lnTo>
                    <a:pt x="11" y="30"/>
                  </a:lnTo>
                  <a:lnTo>
                    <a:pt x="13" y="30"/>
                  </a:lnTo>
                  <a:lnTo>
                    <a:pt x="16" y="30"/>
                  </a:lnTo>
                  <a:lnTo>
                    <a:pt x="19" y="30"/>
                  </a:lnTo>
                  <a:lnTo>
                    <a:pt x="21" y="30"/>
                  </a:lnTo>
                  <a:lnTo>
                    <a:pt x="24" y="28"/>
                  </a:lnTo>
                  <a:lnTo>
                    <a:pt x="25" y="27"/>
                  </a:lnTo>
                  <a:lnTo>
                    <a:pt x="27" y="26"/>
                  </a:lnTo>
                  <a:lnTo>
                    <a:pt x="29" y="23"/>
                  </a:lnTo>
                  <a:lnTo>
                    <a:pt x="30" y="22"/>
                  </a:lnTo>
                  <a:lnTo>
                    <a:pt x="30" y="20"/>
                  </a:lnTo>
                  <a:lnTo>
                    <a:pt x="31" y="17"/>
                  </a:lnTo>
                  <a:lnTo>
                    <a:pt x="32" y="15"/>
                  </a:lnTo>
                  <a:lnTo>
                    <a:pt x="31" y="14"/>
                  </a:lnTo>
                </a:path>
              </a:pathLst>
            </a:custGeom>
            <a:solidFill>
              <a:srgbClr val="FFFFFF"/>
            </a:solidFill>
            <a:ln w="12700" cap="rnd" cmpd="sng">
              <a:noFill/>
              <a:prstDash val="solid"/>
              <a:round/>
              <a:headEnd type="none" w="med" len="med"/>
              <a:tailEnd type="none" w="med" len="med"/>
            </a:ln>
          </p:spPr>
          <p:txBody>
            <a:bodyPr/>
            <a:lstStyle/>
            <a:p>
              <a:pPr algn="r" fontAlgn="base">
                <a:spcBef>
                  <a:spcPct val="0"/>
                </a:spcBef>
                <a:spcAft>
                  <a:spcPct val="0"/>
                </a:spcAft>
              </a:pPr>
              <a:endParaRPr lang="zh-CN" altLang="en-US">
                <a:solidFill>
                  <a:srgbClr val="000000"/>
                </a:solidFill>
                <a:latin typeface="Arial" pitchFamily="34" charset="0"/>
                <a:ea typeface="华文细黑" pitchFamily="2" charset="-122"/>
              </a:endParaRPr>
            </a:p>
          </p:txBody>
        </p:sp>
        <p:sp>
          <p:nvSpPr>
            <p:cNvPr id="101" name="Freeform 109"/>
            <p:cNvSpPr>
              <a:spLocks/>
            </p:cNvSpPr>
            <p:nvPr/>
          </p:nvSpPr>
          <p:spPr bwMode="auto">
            <a:xfrm>
              <a:off x="2955" y="3745"/>
              <a:ext cx="11" cy="11"/>
            </a:xfrm>
            <a:custGeom>
              <a:avLst/>
              <a:gdLst>
                <a:gd name="T0" fmla="*/ 0 w 39"/>
                <a:gd name="T1" fmla="*/ 0 h 37"/>
                <a:gd name="T2" fmla="*/ 0 w 39"/>
                <a:gd name="T3" fmla="*/ 0 h 37"/>
                <a:gd name="T4" fmla="*/ 0 w 39"/>
                <a:gd name="T5" fmla="*/ 0 h 37"/>
                <a:gd name="T6" fmla="*/ 0 w 39"/>
                <a:gd name="T7" fmla="*/ 0 h 37"/>
                <a:gd name="T8" fmla="*/ 0 w 39"/>
                <a:gd name="T9" fmla="*/ 0 h 37"/>
                <a:gd name="T10" fmla="*/ 0 w 39"/>
                <a:gd name="T11" fmla="*/ 0 h 37"/>
                <a:gd name="T12" fmla="*/ 0 w 39"/>
                <a:gd name="T13" fmla="*/ 0 h 37"/>
                <a:gd name="T14" fmla="*/ 0 w 39"/>
                <a:gd name="T15" fmla="*/ 0 h 37"/>
                <a:gd name="T16" fmla="*/ 0 w 39"/>
                <a:gd name="T17" fmla="*/ 0 h 37"/>
                <a:gd name="T18" fmla="*/ 0 w 39"/>
                <a:gd name="T19" fmla="*/ 0 h 37"/>
                <a:gd name="T20" fmla="*/ 0 w 39"/>
                <a:gd name="T21" fmla="*/ 0 h 37"/>
                <a:gd name="T22" fmla="*/ 0 w 39"/>
                <a:gd name="T23" fmla="*/ 0 h 37"/>
                <a:gd name="T24" fmla="*/ 0 w 39"/>
                <a:gd name="T25" fmla="*/ 0 h 37"/>
                <a:gd name="T26" fmla="*/ 0 w 39"/>
                <a:gd name="T27" fmla="*/ 0 h 37"/>
                <a:gd name="T28" fmla="*/ 0 w 39"/>
                <a:gd name="T29" fmla="*/ 0 h 37"/>
                <a:gd name="T30" fmla="*/ 0 w 39"/>
                <a:gd name="T31" fmla="*/ 0 h 37"/>
                <a:gd name="T32" fmla="*/ 0 w 39"/>
                <a:gd name="T33" fmla="*/ 0 h 37"/>
                <a:gd name="T34" fmla="*/ 0 w 39"/>
                <a:gd name="T35" fmla="*/ 0 h 37"/>
                <a:gd name="T36" fmla="*/ 0 w 39"/>
                <a:gd name="T37" fmla="*/ 0 h 37"/>
                <a:gd name="T38" fmla="*/ 0 w 39"/>
                <a:gd name="T39" fmla="*/ 0 h 37"/>
                <a:gd name="T40" fmla="*/ 0 w 39"/>
                <a:gd name="T41" fmla="*/ 0 h 37"/>
                <a:gd name="T42" fmla="*/ 0 w 39"/>
                <a:gd name="T43" fmla="*/ 0 h 37"/>
                <a:gd name="T44" fmla="*/ 0 w 39"/>
                <a:gd name="T45" fmla="*/ 0 h 37"/>
                <a:gd name="T46" fmla="*/ 0 w 39"/>
                <a:gd name="T47" fmla="*/ 0 h 37"/>
                <a:gd name="T48" fmla="*/ 0 w 39"/>
                <a:gd name="T49" fmla="*/ 0 h 37"/>
                <a:gd name="T50" fmla="*/ 0 w 39"/>
                <a:gd name="T51" fmla="*/ 0 h 37"/>
                <a:gd name="T52" fmla="*/ 0 w 39"/>
                <a:gd name="T53" fmla="*/ 0 h 37"/>
                <a:gd name="T54" fmla="*/ 0 w 39"/>
                <a:gd name="T55" fmla="*/ 0 h 37"/>
                <a:gd name="T56" fmla="*/ 0 w 39"/>
                <a:gd name="T57" fmla="*/ 0 h 37"/>
                <a:gd name="T58" fmla="*/ 0 w 39"/>
                <a:gd name="T59" fmla="*/ 0 h 37"/>
                <a:gd name="T60" fmla="*/ 0 w 39"/>
                <a:gd name="T61" fmla="*/ 0 h 37"/>
                <a:gd name="T62" fmla="*/ 0 w 39"/>
                <a:gd name="T63" fmla="*/ 0 h 37"/>
                <a:gd name="T64" fmla="*/ 0 w 39"/>
                <a:gd name="T65" fmla="*/ 0 h 37"/>
                <a:gd name="T66" fmla="*/ 0 w 39"/>
                <a:gd name="T67" fmla="*/ 0 h 37"/>
                <a:gd name="T68" fmla="*/ 0 w 39"/>
                <a:gd name="T69" fmla="*/ 0 h 37"/>
                <a:gd name="T70" fmla="*/ 0 w 39"/>
                <a:gd name="T71" fmla="*/ 0 h 37"/>
                <a:gd name="T72" fmla="*/ 0 w 39"/>
                <a:gd name="T73" fmla="*/ 0 h 37"/>
                <a:gd name="T74" fmla="*/ 0 w 39"/>
                <a:gd name="T75" fmla="*/ 0 h 37"/>
                <a:gd name="T76" fmla="*/ 0 w 39"/>
                <a:gd name="T77" fmla="*/ 0 h 37"/>
                <a:gd name="T78" fmla="*/ 0 w 39"/>
                <a:gd name="T79" fmla="*/ 0 h 37"/>
                <a:gd name="T80" fmla="*/ 0 w 39"/>
                <a:gd name="T81" fmla="*/ 0 h 37"/>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39"/>
                <a:gd name="T124" fmla="*/ 0 h 37"/>
                <a:gd name="T125" fmla="*/ 39 w 39"/>
                <a:gd name="T126" fmla="*/ 37 h 37"/>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39" h="37">
                  <a:moveTo>
                    <a:pt x="37" y="17"/>
                  </a:moveTo>
                  <a:lnTo>
                    <a:pt x="37" y="15"/>
                  </a:lnTo>
                  <a:lnTo>
                    <a:pt x="36" y="12"/>
                  </a:lnTo>
                  <a:lnTo>
                    <a:pt x="36" y="9"/>
                  </a:lnTo>
                  <a:lnTo>
                    <a:pt x="34" y="7"/>
                  </a:lnTo>
                  <a:lnTo>
                    <a:pt x="32" y="4"/>
                  </a:lnTo>
                  <a:lnTo>
                    <a:pt x="30" y="3"/>
                  </a:lnTo>
                  <a:lnTo>
                    <a:pt x="28" y="1"/>
                  </a:lnTo>
                  <a:lnTo>
                    <a:pt x="25" y="0"/>
                  </a:lnTo>
                  <a:lnTo>
                    <a:pt x="22" y="0"/>
                  </a:lnTo>
                  <a:lnTo>
                    <a:pt x="19" y="0"/>
                  </a:lnTo>
                  <a:lnTo>
                    <a:pt x="16" y="0"/>
                  </a:lnTo>
                  <a:lnTo>
                    <a:pt x="13" y="0"/>
                  </a:lnTo>
                  <a:lnTo>
                    <a:pt x="11" y="1"/>
                  </a:lnTo>
                  <a:lnTo>
                    <a:pt x="8" y="3"/>
                  </a:lnTo>
                  <a:lnTo>
                    <a:pt x="6" y="4"/>
                  </a:lnTo>
                  <a:lnTo>
                    <a:pt x="4" y="7"/>
                  </a:lnTo>
                  <a:lnTo>
                    <a:pt x="3" y="9"/>
                  </a:lnTo>
                  <a:lnTo>
                    <a:pt x="1" y="12"/>
                  </a:lnTo>
                  <a:lnTo>
                    <a:pt x="1" y="15"/>
                  </a:lnTo>
                  <a:lnTo>
                    <a:pt x="0" y="18"/>
                  </a:lnTo>
                  <a:lnTo>
                    <a:pt x="1" y="20"/>
                  </a:lnTo>
                  <a:lnTo>
                    <a:pt x="1" y="24"/>
                  </a:lnTo>
                  <a:lnTo>
                    <a:pt x="3" y="26"/>
                  </a:lnTo>
                  <a:lnTo>
                    <a:pt x="4" y="28"/>
                  </a:lnTo>
                  <a:lnTo>
                    <a:pt x="6" y="31"/>
                  </a:lnTo>
                  <a:lnTo>
                    <a:pt x="8" y="32"/>
                  </a:lnTo>
                  <a:lnTo>
                    <a:pt x="11" y="34"/>
                  </a:lnTo>
                  <a:lnTo>
                    <a:pt x="13" y="36"/>
                  </a:lnTo>
                  <a:lnTo>
                    <a:pt x="16" y="36"/>
                  </a:lnTo>
                  <a:lnTo>
                    <a:pt x="19" y="36"/>
                  </a:lnTo>
                  <a:lnTo>
                    <a:pt x="22" y="36"/>
                  </a:lnTo>
                  <a:lnTo>
                    <a:pt x="25" y="36"/>
                  </a:lnTo>
                  <a:lnTo>
                    <a:pt x="28" y="34"/>
                  </a:lnTo>
                  <a:lnTo>
                    <a:pt x="30" y="32"/>
                  </a:lnTo>
                  <a:lnTo>
                    <a:pt x="32" y="31"/>
                  </a:lnTo>
                  <a:lnTo>
                    <a:pt x="34" y="28"/>
                  </a:lnTo>
                  <a:lnTo>
                    <a:pt x="36" y="26"/>
                  </a:lnTo>
                  <a:lnTo>
                    <a:pt x="36" y="24"/>
                  </a:lnTo>
                  <a:lnTo>
                    <a:pt x="37" y="20"/>
                  </a:lnTo>
                  <a:lnTo>
                    <a:pt x="38" y="18"/>
                  </a:lnTo>
                </a:path>
              </a:pathLst>
            </a:custGeom>
            <a:noFill/>
            <a:ln w="12700" cap="rnd" cmpd="sng">
              <a:solidFill>
                <a:srgbClr val="000000"/>
              </a:solidFill>
              <a:prstDash val="solid"/>
              <a:round/>
              <a:headEnd type="none" w="med" len="med"/>
              <a:tailEnd type="none" w="med" len="med"/>
            </a:ln>
          </p:spPr>
          <p:txBody>
            <a:bodyPr/>
            <a:lstStyle/>
            <a:p>
              <a:pPr algn="r" fontAlgn="base">
                <a:spcBef>
                  <a:spcPct val="0"/>
                </a:spcBef>
                <a:spcAft>
                  <a:spcPct val="0"/>
                </a:spcAft>
              </a:pPr>
              <a:endParaRPr lang="zh-CN" altLang="en-US">
                <a:solidFill>
                  <a:srgbClr val="000000"/>
                </a:solidFill>
                <a:latin typeface="Arial" pitchFamily="34" charset="0"/>
                <a:ea typeface="华文细黑" pitchFamily="2" charset="-122"/>
              </a:endParaRPr>
            </a:p>
          </p:txBody>
        </p:sp>
        <p:sp>
          <p:nvSpPr>
            <p:cNvPr id="102" name="Freeform 110"/>
            <p:cNvSpPr>
              <a:spLocks/>
            </p:cNvSpPr>
            <p:nvPr/>
          </p:nvSpPr>
          <p:spPr bwMode="auto">
            <a:xfrm>
              <a:off x="2823" y="3908"/>
              <a:ext cx="7" cy="7"/>
            </a:xfrm>
            <a:custGeom>
              <a:avLst/>
              <a:gdLst>
                <a:gd name="T0" fmla="*/ 0 w 24"/>
                <a:gd name="T1" fmla="*/ 0 h 25"/>
                <a:gd name="T2" fmla="*/ 0 w 24"/>
                <a:gd name="T3" fmla="*/ 0 h 25"/>
                <a:gd name="T4" fmla="*/ 0 w 24"/>
                <a:gd name="T5" fmla="*/ 0 h 25"/>
                <a:gd name="T6" fmla="*/ 0 w 24"/>
                <a:gd name="T7" fmla="*/ 0 h 25"/>
                <a:gd name="T8" fmla="*/ 0 w 24"/>
                <a:gd name="T9" fmla="*/ 0 h 25"/>
                <a:gd name="T10" fmla="*/ 0 w 24"/>
                <a:gd name="T11" fmla="*/ 0 h 25"/>
                <a:gd name="T12" fmla="*/ 0 w 24"/>
                <a:gd name="T13" fmla="*/ 0 h 25"/>
                <a:gd name="T14" fmla="*/ 0 w 24"/>
                <a:gd name="T15" fmla="*/ 0 h 25"/>
                <a:gd name="T16" fmla="*/ 0 w 24"/>
                <a:gd name="T17" fmla="*/ 0 h 25"/>
                <a:gd name="T18" fmla="*/ 0 w 24"/>
                <a:gd name="T19" fmla="*/ 0 h 25"/>
                <a:gd name="T20" fmla="*/ 0 w 24"/>
                <a:gd name="T21" fmla="*/ 0 h 25"/>
                <a:gd name="T22" fmla="*/ 0 w 24"/>
                <a:gd name="T23" fmla="*/ 0 h 25"/>
                <a:gd name="T24" fmla="*/ 0 w 24"/>
                <a:gd name="T25" fmla="*/ 0 h 25"/>
                <a:gd name="T26" fmla="*/ 0 w 24"/>
                <a:gd name="T27" fmla="*/ 0 h 25"/>
                <a:gd name="T28" fmla="*/ 0 w 24"/>
                <a:gd name="T29" fmla="*/ 0 h 25"/>
                <a:gd name="T30" fmla="*/ 0 w 24"/>
                <a:gd name="T31" fmla="*/ 0 h 25"/>
                <a:gd name="T32" fmla="*/ 0 w 24"/>
                <a:gd name="T33" fmla="*/ 0 h 25"/>
                <a:gd name="T34" fmla="*/ 0 w 24"/>
                <a:gd name="T35" fmla="*/ 0 h 25"/>
                <a:gd name="T36" fmla="*/ 0 w 24"/>
                <a:gd name="T37" fmla="*/ 0 h 25"/>
                <a:gd name="T38" fmla="*/ 0 w 24"/>
                <a:gd name="T39" fmla="*/ 0 h 25"/>
                <a:gd name="T40" fmla="*/ 0 w 24"/>
                <a:gd name="T41" fmla="*/ 0 h 25"/>
                <a:gd name="T42" fmla="*/ 0 w 24"/>
                <a:gd name="T43" fmla="*/ 0 h 25"/>
                <a:gd name="T44" fmla="*/ 0 w 24"/>
                <a:gd name="T45" fmla="*/ 0 h 25"/>
                <a:gd name="T46" fmla="*/ 0 w 24"/>
                <a:gd name="T47" fmla="*/ 0 h 25"/>
                <a:gd name="T48" fmla="*/ 0 w 24"/>
                <a:gd name="T49" fmla="*/ 0 h 25"/>
                <a:gd name="T50" fmla="*/ 0 w 24"/>
                <a:gd name="T51" fmla="*/ 0 h 25"/>
                <a:gd name="T52" fmla="*/ 0 w 24"/>
                <a:gd name="T53" fmla="*/ 0 h 25"/>
                <a:gd name="T54" fmla="*/ 0 w 24"/>
                <a:gd name="T55" fmla="*/ 0 h 25"/>
                <a:gd name="T56" fmla="*/ 0 w 24"/>
                <a:gd name="T57" fmla="*/ 0 h 25"/>
                <a:gd name="T58" fmla="*/ 0 w 24"/>
                <a:gd name="T59" fmla="*/ 0 h 25"/>
                <a:gd name="T60" fmla="*/ 0 w 24"/>
                <a:gd name="T61" fmla="*/ 0 h 25"/>
                <a:gd name="T62" fmla="*/ 0 w 24"/>
                <a:gd name="T63" fmla="*/ 0 h 25"/>
                <a:gd name="T64" fmla="*/ 0 w 24"/>
                <a:gd name="T65" fmla="*/ 0 h 25"/>
                <a:gd name="T66" fmla="*/ 0 w 24"/>
                <a:gd name="T67" fmla="*/ 0 h 25"/>
                <a:gd name="T68" fmla="*/ 0 w 24"/>
                <a:gd name="T69" fmla="*/ 0 h 25"/>
                <a:gd name="T70" fmla="*/ 0 w 24"/>
                <a:gd name="T71" fmla="*/ 0 h 25"/>
                <a:gd name="T72" fmla="*/ 0 w 24"/>
                <a:gd name="T73" fmla="*/ 0 h 25"/>
                <a:gd name="T74" fmla="*/ 0 w 24"/>
                <a:gd name="T75" fmla="*/ 0 h 25"/>
                <a:gd name="T76" fmla="*/ 0 w 24"/>
                <a:gd name="T77" fmla="*/ 0 h 25"/>
                <a:gd name="T78" fmla="*/ 0 w 24"/>
                <a:gd name="T79" fmla="*/ 0 h 25"/>
                <a:gd name="T80" fmla="*/ 0 w 24"/>
                <a:gd name="T81" fmla="*/ 0 h 25"/>
                <a:gd name="T82" fmla="*/ 0 w 24"/>
                <a:gd name="T83" fmla="*/ 0 h 25"/>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24"/>
                <a:gd name="T127" fmla="*/ 0 h 25"/>
                <a:gd name="T128" fmla="*/ 24 w 24"/>
                <a:gd name="T129" fmla="*/ 25 h 25"/>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24" h="25">
                  <a:moveTo>
                    <a:pt x="23" y="12"/>
                  </a:moveTo>
                  <a:lnTo>
                    <a:pt x="23" y="10"/>
                  </a:lnTo>
                  <a:lnTo>
                    <a:pt x="23" y="9"/>
                  </a:lnTo>
                  <a:lnTo>
                    <a:pt x="22" y="6"/>
                  </a:lnTo>
                  <a:lnTo>
                    <a:pt x="21" y="6"/>
                  </a:lnTo>
                  <a:lnTo>
                    <a:pt x="20" y="4"/>
                  </a:lnTo>
                  <a:lnTo>
                    <a:pt x="18" y="3"/>
                  </a:lnTo>
                  <a:lnTo>
                    <a:pt x="17" y="2"/>
                  </a:lnTo>
                  <a:lnTo>
                    <a:pt x="15" y="1"/>
                  </a:lnTo>
                  <a:lnTo>
                    <a:pt x="13" y="0"/>
                  </a:lnTo>
                  <a:lnTo>
                    <a:pt x="11" y="0"/>
                  </a:lnTo>
                  <a:lnTo>
                    <a:pt x="10" y="0"/>
                  </a:lnTo>
                  <a:lnTo>
                    <a:pt x="8" y="1"/>
                  </a:lnTo>
                  <a:lnTo>
                    <a:pt x="6" y="2"/>
                  </a:lnTo>
                  <a:lnTo>
                    <a:pt x="4" y="3"/>
                  </a:lnTo>
                  <a:lnTo>
                    <a:pt x="3" y="4"/>
                  </a:lnTo>
                  <a:lnTo>
                    <a:pt x="2" y="6"/>
                  </a:lnTo>
                  <a:lnTo>
                    <a:pt x="1" y="6"/>
                  </a:lnTo>
                  <a:lnTo>
                    <a:pt x="1" y="9"/>
                  </a:lnTo>
                  <a:lnTo>
                    <a:pt x="0" y="10"/>
                  </a:lnTo>
                  <a:lnTo>
                    <a:pt x="0" y="13"/>
                  </a:lnTo>
                  <a:lnTo>
                    <a:pt x="0" y="14"/>
                  </a:lnTo>
                  <a:lnTo>
                    <a:pt x="1" y="16"/>
                  </a:lnTo>
                  <a:lnTo>
                    <a:pt x="1" y="18"/>
                  </a:lnTo>
                  <a:lnTo>
                    <a:pt x="2" y="19"/>
                  </a:lnTo>
                  <a:lnTo>
                    <a:pt x="3" y="21"/>
                  </a:lnTo>
                  <a:lnTo>
                    <a:pt x="4" y="22"/>
                  </a:lnTo>
                  <a:lnTo>
                    <a:pt x="6" y="22"/>
                  </a:lnTo>
                  <a:lnTo>
                    <a:pt x="8" y="23"/>
                  </a:lnTo>
                  <a:lnTo>
                    <a:pt x="10" y="24"/>
                  </a:lnTo>
                  <a:lnTo>
                    <a:pt x="11" y="24"/>
                  </a:lnTo>
                  <a:lnTo>
                    <a:pt x="13" y="24"/>
                  </a:lnTo>
                  <a:lnTo>
                    <a:pt x="15" y="23"/>
                  </a:lnTo>
                  <a:lnTo>
                    <a:pt x="17" y="22"/>
                  </a:lnTo>
                  <a:lnTo>
                    <a:pt x="18" y="22"/>
                  </a:lnTo>
                  <a:lnTo>
                    <a:pt x="20" y="21"/>
                  </a:lnTo>
                  <a:lnTo>
                    <a:pt x="21" y="19"/>
                  </a:lnTo>
                  <a:lnTo>
                    <a:pt x="22" y="18"/>
                  </a:lnTo>
                  <a:lnTo>
                    <a:pt x="23" y="16"/>
                  </a:lnTo>
                  <a:lnTo>
                    <a:pt x="23" y="14"/>
                  </a:lnTo>
                  <a:lnTo>
                    <a:pt x="23" y="13"/>
                  </a:lnTo>
                  <a:lnTo>
                    <a:pt x="23" y="12"/>
                  </a:lnTo>
                </a:path>
              </a:pathLst>
            </a:custGeom>
            <a:solidFill>
              <a:srgbClr val="000000"/>
            </a:solidFill>
            <a:ln w="12700" cap="rnd" cmpd="sng">
              <a:noFill/>
              <a:prstDash val="solid"/>
              <a:round/>
              <a:headEnd type="none" w="med" len="med"/>
              <a:tailEnd type="none" w="med" len="med"/>
            </a:ln>
          </p:spPr>
          <p:txBody>
            <a:bodyPr/>
            <a:lstStyle/>
            <a:p>
              <a:pPr algn="r" fontAlgn="base">
                <a:spcBef>
                  <a:spcPct val="0"/>
                </a:spcBef>
                <a:spcAft>
                  <a:spcPct val="0"/>
                </a:spcAft>
              </a:pPr>
              <a:endParaRPr lang="zh-CN" altLang="en-US">
                <a:solidFill>
                  <a:srgbClr val="000000"/>
                </a:solidFill>
                <a:latin typeface="Arial" pitchFamily="34" charset="0"/>
                <a:ea typeface="华文细黑" pitchFamily="2" charset="-122"/>
              </a:endParaRPr>
            </a:p>
          </p:txBody>
        </p:sp>
        <p:sp>
          <p:nvSpPr>
            <p:cNvPr id="103" name="Freeform 111"/>
            <p:cNvSpPr>
              <a:spLocks/>
            </p:cNvSpPr>
            <p:nvPr/>
          </p:nvSpPr>
          <p:spPr bwMode="auto">
            <a:xfrm>
              <a:off x="2889" y="3908"/>
              <a:ext cx="7" cy="7"/>
            </a:xfrm>
            <a:custGeom>
              <a:avLst/>
              <a:gdLst>
                <a:gd name="T0" fmla="*/ 0 w 25"/>
                <a:gd name="T1" fmla="*/ 0 h 25"/>
                <a:gd name="T2" fmla="*/ 0 w 25"/>
                <a:gd name="T3" fmla="*/ 0 h 25"/>
                <a:gd name="T4" fmla="*/ 0 w 25"/>
                <a:gd name="T5" fmla="*/ 0 h 25"/>
                <a:gd name="T6" fmla="*/ 0 w 25"/>
                <a:gd name="T7" fmla="*/ 0 h 25"/>
                <a:gd name="T8" fmla="*/ 0 w 25"/>
                <a:gd name="T9" fmla="*/ 0 h 25"/>
                <a:gd name="T10" fmla="*/ 0 w 25"/>
                <a:gd name="T11" fmla="*/ 0 h 25"/>
                <a:gd name="T12" fmla="*/ 0 w 25"/>
                <a:gd name="T13" fmla="*/ 0 h 25"/>
                <a:gd name="T14" fmla="*/ 0 w 25"/>
                <a:gd name="T15" fmla="*/ 0 h 25"/>
                <a:gd name="T16" fmla="*/ 0 w 25"/>
                <a:gd name="T17" fmla="*/ 0 h 25"/>
                <a:gd name="T18" fmla="*/ 0 w 25"/>
                <a:gd name="T19" fmla="*/ 0 h 25"/>
                <a:gd name="T20" fmla="*/ 0 w 25"/>
                <a:gd name="T21" fmla="*/ 0 h 25"/>
                <a:gd name="T22" fmla="*/ 0 w 25"/>
                <a:gd name="T23" fmla="*/ 0 h 25"/>
                <a:gd name="T24" fmla="*/ 0 w 25"/>
                <a:gd name="T25" fmla="*/ 0 h 25"/>
                <a:gd name="T26" fmla="*/ 0 w 25"/>
                <a:gd name="T27" fmla="*/ 0 h 25"/>
                <a:gd name="T28" fmla="*/ 0 w 25"/>
                <a:gd name="T29" fmla="*/ 0 h 25"/>
                <a:gd name="T30" fmla="*/ 0 w 25"/>
                <a:gd name="T31" fmla="*/ 0 h 25"/>
                <a:gd name="T32" fmla="*/ 0 w 25"/>
                <a:gd name="T33" fmla="*/ 0 h 25"/>
                <a:gd name="T34" fmla="*/ 0 w 25"/>
                <a:gd name="T35" fmla="*/ 0 h 25"/>
                <a:gd name="T36" fmla="*/ 0 w 25"/>
                <a:gd name="T37" fmla="*/ 0 h 25"/>
                <a:gd name="T38" fmla="*/ 0 w 25"/>
                <a:gd name="T39" fmla="*/ 0 h 25"/>
                <a:gd name="T40" fmla="*/ 0 w 25"/>
                <a:gd name="T41" fmla="*/ 0 h 25"/>
                <a:gd name="T42" fmla="*/ 0 w 25"/>
                <a:gd name="T43" fmla="*/ 0 h 25"/>
                <a:gd name="T44" fmla="*/ 0 w 25"/>
                <a:gd name="T45" fmla="*/ 0 h 25"/>
                <a:gd name="T46" fmla="*/ 0 w 25"/>
                <a:gd name="T47" fmla="*/ 0 h 25"/>
                <a:gd name="T48" fmla="*/ 0 w 25"/>
                <a:gd name="T49" fmla="*/ 0 h 25"/>
                <a:gd name="T50" fmla="*/ 0 w 25"/>
                <a:gd name="T51" fmla="*/ 0 h 25"/>
                <a:gd name="T52" fmla="*/ 0 w 25"/>
                <a:gd name="T53" fmla="*/ 0 h 25"/>
                <a:gd name="T54" fmla="*/ 0 w 25"/>
                <a:gd name="T55" fmla="*/ 0 h 25"/>
                <a:gd name="T56" fmla="*/ 0 w 25"/>
                <a:gd name="T57" fmla="*/ 0 h 25"/>
                <a:gd name="T58" fmla="*/ 0 w 25"/>
                <a:gd name="T59" fmla="*/ 0 h 25"/>
                <a:gd name="T60" fmla="*/ 0 w 25"/>
                <a:gd name="T61" fmla="*/ 0 h 25"/>
                <a:gd name="T62" fmla="*/ 0 w 25"/>
                <a:gd name="T63" fmla="*/ 0 h 25"/>
                <a:gd name="T64" fmla="*/ 0 w 25"/>
                <a:gd name="T65" fmla="*/ 0 h 25"/>
                <a:gd name="T66" fmla="*/ 0 w 25"/>
                <a:gd name="T67" fmla="*/ 0 h 25"/>
                <a:gd name="T68" fmla="*/ 0 w 25"/>
                <a:gd name="T69" fmla="*/ 0 h 25"/>
                <a:gd name="T70" fmla="*/ 0 w 25"/>
                <a:gd name="T71" fmla="*/ 0 h 25"/>
                <a:gd name="T72" fmla="*/ 0 w 25"/>
                <a:gd name="T73" fmla="*/ 0 h 25"/>
                <a:gd name="T74" fmla="*/ 0 w 25"/>
                <a:gd name="T75" fmla="*/ 0 h 25"/>
                <a:gd name="T76" fmla="*/ 0 w 25"/>
                <a:gd name="T77" fmla="*/ 0 h 25"/>
                <a:gd name="T78" fmla="*/ 0 w 25"/>
                <a:gd name="T79" fmla="*/ 0 h 25"/>
                <a:gd name="T80" fmla="*/ 0 w 25"/>
                <a:gd name="T81" fmla="*/ 0 h 25"/>
                <a:gd name="T82" fmla="*/ 0 w 25"/>
                <a:gd name="T83" fmla="*/ 0 h 25"/>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25"/>
                <a:gd name="T127" fmla="*/ 0 h 25"/>
                <a:gd name="T128" fmla="*/ 25 w 25"/>
                <a:gd name="T129" fmla="*/ 25 h 25"/>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25" h="25">
                  <a:moveTo>
                    <a:pt x="24" y="12"/>
                  </a:moveTo>
                  <a:lnTo>
                    <a:pt x="24" y="10"/>
                  </a:lnTo>
                  <a:lnTo>
                    <a:pt x="23" y="9"/>
                  </a:lnTo>
                  <a:lnTo>
                    <a:pt x="22" y="6"/>
                  </a:lnTo>
                  <a:lnTo>
                    <a:pt x="21" y="4"/>
                  </a:lnTo>
                  <a:lnTo>
                    <a:pt x="19" y="3"/>
                  </a:lnTo>
                  <a:lnTo>
                    <a:pt x="18" y="2"/>
                  </a:lnTo>
                  <a:lnTo>
                    <a:pt x="15" y="1"/>
                  </a:lnTo>
                  <a:lnTo>
                    <a:pt x="14" y="0"/>
                  </a:lnTo>
                  <a:lnTo>
                    <a:pt x="12" y="0"/>
                  </a:lnTo>
                  <a:lnTo>
                    <a:pt x="10" y="0"/>
                  </a:lnTo>
                  <a:lnTo>
                    <a:pt x="9" y="1"/>
                  </a:lnTo>
                  <a:lnTo>
                    <a:pt x="6" y="2"/>
                  </a:lnTo>
                  <a:lnTo>
                    <a:pt x="6" y="3"/>
                  </a:lnTo>
                  <a:lnTo>
                    <a:pt x="3" y="4"/>
                  </a:lnTo>
                  <a:lnTo>
                    <a:pt x="2" y="6"/>
                  </a:lnTo>
                  <a:lnTo>
                    <a:pt x="1" y="9"/>
                  </a:lnTo>
                  <a:lnTo>
                    <a:pt x="0" y="10"/>
                  </a:lnTo>
                  <a:lnTo>
                    <a:pt x="0" y="13"/>
                  </a:lnTo>
                  <a:lnTo>
                    <a:pt x="0" y="14"/>
                  </a:lnTo>
                  <a:lnTo>
                    <a:pt x="1" y="16"/>
                  </a:lnTo>
                  <a:lnTo>
                    <a:pt x="2" y="18"/>
                  </a:lnTo>
                  <a:lnTo>
                    <a:pt x="2" y="19"/>
                  </a:lnTo>
                  <a:lnTo>
                    <a:pt x="3" y="21"/>
                  </a:lnTo>
                  <a:lnTo>
                    <a:pt x="6" y="22"/>
                  </a:lnTo>
                  <a:lnTo>
                    <a:pt x="9" y="23"/>
                  </a:lnTo>
                  <a:lnTo>
                    <a:pt x="10" y="24"/>
                  </a:lnTo>
                  <a:lnTo>
                    <a:pt x="12" y="24"/>
                  </a:lnTo>
                  <a:lnTo>
                    <a:pt x="14" y="24"/>
                  </a:lnTo>
                  <a:lnTo>
                    <a:pt x="15" y="23"/>
                  </a:lnTo>
                  <a:lnTo>
                    <a:pt x="18" y="22"/>
                  </a:lnTo>
                  <a:lnTo>
                    <a:pt x="19" y="22"/>
                  </a:lnTo>
                  <a:lnTo>
                    <a:pt x="21" y="21"/>
                  </a:lnTo>
                  <a:lnTo>
                    <a:pt x="22" y="19"/>
                  </a:lnTo>
                  <a:lnTo>
                    <a:pt x="22" y="18"/>
                  </a:lnTo>
                  <a:lnTo>
                    <a:pt x="23" y="16"/>
                  </a:lnTo>
                  <a:lnTo>
                    <a:pt x="24" y="14"/>
                  </a:lnTo>
                  <a:lnTo>
                    <a:pt x="24" y="13"/>
                  </a:lnTo>
                  <a:lnTo>
                    <a:pt x="24" y="12"/>
                  </a:lnTo>
                </a:path>
              </a:pathLst>
            </a:custGeom>
            <a:solidFill>
              <a:srgbClr val="000000"/>
            </a:solidFill>
            <a:ln w="12700" cap="rnd" cmpd="sng">
              <a:noFill/>
              <a:prstDash val="solid"/>
              <a:round/>
              <a:headEnd type="none" w="med" len="med"/>
              <a:tailEnd type="none" w="med" len="med"/>
            </a:ln>
          </p:spPr>
          <p:txBody>
            <a:bodyPr/>
            <a:lstStyle/>
            <a:p>
              <a:pPr algn="r" fontAlgn="base">
                <a:spcBef>
                  <a:spcPct val="0"/>
                </a:spcBef>
                <a:spcAft>
                  <a:spcPct val="0"/>
                </a:spcAft>
              </a:pPr>
              <a:endParaRPr lang="zh-CN" altLang="en-US">
                <a:solidFill>
                  <a:srgbClr val="000000"/>
                </a:solidFill>
                <a:latin typeface="Arial" pitchFamily="34" charset="0"/>
                <a:ea typeface="华文细黑" pitchFamily="2" charset="-122"/>
              </a:endParaRPr>
            </a:p>
          </p:txBody>
        </p:sp>
        <p:sp>
          <p:nvSpPr>
            <p:cNvPr id="104" name="Freeform 112"/>
            <p:cNvSpPr>
              <a:spLocks/>
            </p:cNvSpPr>
            <p:nvPr/>
          </p:nvSpPr>
          <p:spPr bwMode="auto">
            <a:xfrm>
              <a:off x="2972" y="3747"/>
              <a:ext cx="7" cy="6"/>
            </a:xfrm>
            <a:custGeom>
              <a:avLst/>
              <a:gdLst>
                <a:gd name="T0" fmla="*/ 0 w 25"/>
                <a:gd name="T1" fmla="*/ 0 h 24"/>
                <a:gd name="T2" fmla="*/ 0 w 25"/>
                <a:gd name="T3" fmla="*/ 0 h 24"/>
                <a:gd name="T4" fmla="*/ 0 w 25"/>
                <a:gd name="T5" fmla="*/ 0 h 24"/>
                <a:gd name="T6" fmla="*/ 0 w 25"/>
                <a:gd name="T7" fmla="*/ 0 h 24"/>
                <a:gd name="T8" fmla="*/ 0 w 25"/>
                <a:gd name="T9" fmla="*/ 0 h 24"/>
                <a:gd name="T10" fmla="*/ 0 w 25"/>
                <a:gd name="T11" fmla="*/ 0 h 24"/>
                <a:gd name="T12" fmla="*/ 0 w 25"/>
                <a:gd name="T13" fmla="*/ 0 h 24"/>
                <a:gd name="T14" fmla="*/ 0 w 25"/>
                <a:gd name="T15" fmla="*/ 0 h 24"/>
                <a:gd name="T16" fmla="*/ 0 w 25"/>
                <a:gd name="T17" fmla="*/ 0 h 24"/>
                <a:gd name="T18" fmla="*/ 0 w 25"/>
                <a:gd name="T19" fmla="*/ 0 h 24"/>
                <a:gd name="T20" fmla="*/ 0 w 25"/>
                <a:gd name="T21" fmla="*/ 0 h 24"/>
                <a:gd name="T22" fmla="*/ 0 w 25"/>
                <a:gd name="T23" fmla="*/ 0 h 24"/>
                <a:gd name="T24" fmla="*/ 0 w 25"/>
                <a:gd name="T25" fmla="*/ 0 h 24"/>
                <a:gd name="T26" fmla="*/ 0 w 25"/>
                <a:gd name="T27" fmla="*/ 0 h 24"/>
                <a:gd name="T28" fmla="*/ 0 w 25"/>
                <a:gd name="T29" fmla="*/ 0 h 24"/>
                <a:gd name="T30" fmla="*/ 0 w 25"/>
                <a:gd name="T31" fmla="*/ 0 h 24"/>
                <a:gd name="T32" fmla="*/ 0 w 25"/>
                <a:gd name="T33" fmla="*/ 0 h 24"/>
                <a:gd name="T34" fmla="*/ 0 w 25"/>
                <a:gd name="T35" fmla="*/ 0 h 24"/>
                <a:gd name="T36" fmla="*/ 0 w 25"/>
                <a:gd name="T37" fmla="*/ 0 h 24"/>
                <a:gd name="T38" fmla="*/ 0 w 25"/>
                <a:gd name="T39" fmla="*/ 0 h 24"/>
                <a:gd name="T40" fmla="*/ 0 w 25"/>
                <a:gd name="T41" fmla="*/ 0 h 24"/>
                <a:gd name="T42" fmla="*/ 0 w 25"/>
                <a:gd name="T43" fmla="*/ 0 h 24"/>
                <a:gd name="T44" fmla="*/ 0 w 25"/>
                <a:gd name="T45" fmla="*/ 0 h 24"/>
                <a:gd name="T46" fmla="*/ 0 w 25"/>
                <a:gd name="T47" fmla="*/ 0 h 24"/>
                <a:gd name="T48" fmla="*/ 0 w 25"/>
                <a:gd name="T49" fmla="*/ 0 h 24"/>
                <a:gd name="T50" fmla="*/ 0 w 25"/>
                <a:gd name="T51" fmla="*/ 0 h 24"/>
                <a:gd name="T52" fmla="*/ 0 w 25"/>
                <a:gd name="T53" fmla="*/ 0 h 24"/>
                <a:gd name="T54" fmla="*/ 0 w 25"/>
                <a:gd name="T55" fmla="*/ 0 h 24"/>
                <a:gd name="T56" fmla="*/ 0 w 25"/>
                <a:gd name="T57" fmla="*/ 0 h 24"/>
                <a:gd name="T58" fmla="*/ 0 w 25"/>
                <a:gd name="T59" fmla="*/ 0 h 24"/>
                <a:gd name="T60" fmla="*/ 0 w 25"/>
                <a:gd name="T61" fmla="*/ 0 h 24"/>
                <a:gd name="T62" fmla="*/ 0 w 25"/>
                <a:gd name="T63" fmla="*/ 0 h 24"/>
                <a:gd name="T64" fmla="*/ 0 w 25"/>
                <a:gd name="T65" fmla="*/ 0 h 24"/>
                <a:gd name="T66" fmla="*/ 0 w 25"/>
                <a:gd name="T67" fmla="*/ 0 h 24"/>
                <a:gd name="T68" fmla="*/ 0 w 25"/>
                <a:gd name="T69" fmla="*/ 0 h 24"/>
                <a:gd name="T70" fmla="*/ 0 w 25"/>
                <a:gd name="T71" fmla="*/ 0 h 24"/>
                <a:gd name="T72" fmla="*/ 0 w 25"/>
                <a:gd name="T73" fmla="*/ 0 h 24"/>
                <a:gd name="T74" fmla="*/ 0 w 25"/>
                <a:gd name="T75" fmla="*/ 0 h 24"/>
                <a:gd name="T76" fmla="*/ 0 w 25"/>
                <a:gd name="T77" fmla="*/ 0 h 24"/>
                <a:gd name="T78" fmla="*/ 0 w 25"/>
                <a:gd name="T79" fmla="*/ 0 h 24"/>
                <a:gd name="T80" fmla="*/ 0 w 25"/>
                <a:gd name="T81" fmla="*/ 0 h 24"/>
                <a:gd name="T82" fmla="*/ 0 w 25"/>
                <a:gd name="T83" fmla="*/ 0 h 24"/>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25"/>
                <a:gd name="T127" fmla="*/ 0 h 24"/>
                <a:gd name="T128" fmla="*/ 25 w 25"/>
                <a:gd name="T129" fmla="*/ 24 h 24"/>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25" h="24">
                  <a:moveTo>
                    <a:pt x="23" y="11"/>
                  </a:moveTo>
                  <a:lnTo>
                    <a:pt x="23" y="10"/>
                  </a:lnTo>
                  <a:lnTo>
                    <a:pt x="23" y="7"/>
                  </a:lnTo>
                  <a:lnTo>
                    <a:pt x="22" y="6"/>
                  </a:lnTo>
                  <a:lnTo>
                    <a:pt x="22" y="4"/>
                  </a:lnTo>
                  <a:lnTo>
                    <a:pt x="20" y="3"/>
                  </a:lnTo>
                  <a:lnTo>
                    <a:pt x="18" y="2"/>
                  </a:lnTo>
                  <a:lnTo>
                    <a:pt x="18" y="1"/>
                  </a:lnTo>
                  <a:lnTo>
                    <a:pt x="15" y="0"/>
                  </a:lnTo>
                  <a:lnTo>
                    <a:pt x="14" y="0"/>
                  </a:lnTo>
                  <a:lnTo>
                    <a:pt x="12" y="0"/>
                  </a:lnTo>
                  <a:lnTo>
                    <a:pt x="10" y="0"/>
                  </a:lnTo>
                  <a:lnTo>
                    <a:pt x="8" y="0"/>
                  </a:lnTo>
                  <a:lnTo>
                    <a:pt x="6" y="1"/>
                  </a:lnTo>
                  <a:lnTo>
                    <a:pt x="5" y="2"/>
                  </a:lnTo>
                  <a:lnTo>
                    <a:pt x="3" y="3"/>
                  </a:lnTo>
                  <a:lnTo>
                    <a:pt x="2" y="4"/>
                  </a:lnTo>
                  <a:lnTo>
                    <a:pt x="2" y="6"/>
                  </a:lnTo>
                  <a:lnTo>
                    <a:pt x="1" y="7"/>
                  </a:lnTo>
                  <a:lnTo>
                    <a:pt x="0" y="10"/>
                  </a:lnTo>
                  <a:lnTo>
                    <a:pt x="0" y="11"/>
                  </a:lnTo>
                  <a:lnTo>
                    <a:pt x="0" y="13"/>
                  </a:lnTo>
                  <a:lnTo>
                    <a:pt x="1" y="15"/>
                  </a:lnTo>
                  <a:lnTo>
                    <a:pt x="2" y="17"/>
                  </a:lnTo>
                  <a:lnTo>
                    <a:pt x="2" y="18"/>
                  </a:lnTo>
                  <a:lnTo>
                    <a:pt x="3" y="19"/>
                  </a:lnTo>
                  <a:lnTo>
                    <a:pt x="5" y="21"/>
                  </a:lnTo>
                  <a:lnTo>
                    <a:pt x="6" y="22"/>
                  </a:lnTo>
                  <a:lnTo>
                    <a:pt x="8" y="22"/>
                  </a:lnTo>
                  <a:lnTo>
                    <a:pt x="10" y="22"/>
                  </a:lnTo>
                  <a:lnTo>
                    <a:pt x="12" y="23"/>
                  </a:lnTo>
                  <a:lnTo>
                    <a:pt x="14" y="22"/>
                  </a:lnTo>
                  <a:lnTo>
                    <a:pt x="15" y="22"/>
                  </a:lnTo>
                  <a:lnTo>
                    <a:pt x="18" y="22"/>
                  </a:lnTo>
                  <a:lnTo>
                    <a:pt x="18" y="21"/>
                  </a:lnTo>
                  <a:lnTo>
                    <a:pt x="20" y="19"/>
                  </a:lnTo>
                  <a:lnTo>
                    <a:pt x="22" y="18"/>
                  </a:lnTo>
                  <a:lnTo>
                    <a:pt x="22" y="17"/>
                  </a:lnTo>
                  <a:lnTo>
                    <a:pt x="23" y="15"/>
                  </a:lnTo>
                  <a:lnTo>
                    <a:pt x="23" y="13"/>
                  </a:lnTo>
                  <a:lnTo>
                    <a:pt x="24" y="11"/>
                  </a:lnTo>
                  <a:lnTo>
                    <a:pt x="23" y="11"/>
                  </a:lnTo>
                </a:path>
              </a:pathLst>
            </a:custGeom>
            <a:solidFill>
              <a:srgbClr val="000000"/>
            </a:solidFill>
            <a:ln w="12700" cap="rnd" cmpd="sng">
              <a:noFill/>
              <a:prstDash val="solid"/>
              <a:round/>
              <a:headEnd type="none" w="med" len="med"/>
              <a:tailEnd type="none" w="med" len="med"/>
            </a:ln>
          </p:spPr>
          <p:txBody>
            <a:bodyPr/>
            <a:lstStyle/>
            <a:p>
              <a:pPr algn="r" fontAlgn="base">
                <a:spcBef>
                  <a:spcPct val="0"/>
                </a:spcBef>
                <a:spcAft>
                  <a:spcPct val="0"/>
                </a:spcAft>
              </a:pPr>
              <a:endParaRPr lang="zh-CN" altLang="en-US">
                <a:solidFill>
                  <a:srgbClr val="000000"/>
                </a:solidFill>
                <a:latin typeface="Arial" pitchFamily="34" charset="0"/>
                <a:ea typeface="华文细黑" pitchFamily="2" charset="-122"/>
              </a:endParaRPr>
            </a:p>
          </p:txBody>
        </p:sp>
        <p:sp>
          <p:nvSpPr>
            <p:cNvPr id="105" name="Freeform 113"/>
            <p:cNvSpPr>
              <a:spLocks/>
            </p:cNvSpPr>
            <p:nvPr/>
          </p:nvSpPr>
          <p:spPr bwMode="auto">
            <a:xfrm>
              <a:off x="3507" y="3834"/>
              <a:ext cx="74" cy="102"/>
            </a:xfrm>
            <a:custGeom>
              <a:avLst/>
              <a:gdLst>
                <a:gd name="T0" fmla="*/ 2 w 266"/>
                <a:gd name="T1" fmla="*/ 2 h 368"/>
                <a:gd name="T2" fmla="*/ 2 w 266"/>
                <a:gd name="T3" fmla="*/ 0 h 368"/>
                <a:gd name="T4" fmla="*/ 0 w 266"/>
                <a:gd name="T5" fmla="*/ 0 h 368"/>
                <a:gd name="T6" fmla="*/ 0 w 266"/>
                <a:gd name="T7" fmla="*/ 2 h 368"/>
                <a:gd name="T8" fmla="*/ 2 w 266"/>
                <a:gd name="T9" fmla="*/ 2 h 368"/>
                <a:gd name="T10" fmla="*/ 2 w 266"/>
                <a:gd name="T11" fmla="*/ 2 h 368"/>
                <a:gd name="T12" fmla="*/ 0 60000 65536"/>
                <a:gd name="T13" fmla="*/ 0 60000 65536"/>
                <a:gd name="T14" fmla="*/ 0 60000 65536"/>
                <a:gd name="T15" fmla="*/ 0 60000 65536"/>
                <a:gd name="T16" fmla="*/ 0 60000 65536"/>
                <a:gd name="T17" fmla="*/ 0 60000 65536"/>
                <a:gd name="T18" fmla="*/ 0 w 266"/>
                <a:gd name="T19" fmla="*/ 0 h 368"/>
                <a:gd name="T20" fmla="*/ 266 w 266"/>
                <a:gd name="T21" fmla="*/ 368 h 368"/>
              </a:gdLst>
              <a:ahLst/>
              <a:cxnLst>
                <a:cxn ang="T12">
                  <a:pos x="T0" y="T1"/>
                </a:cxn>
                <a:cxn ang="T13">
                  <a:pos x="T2" y="T3"/>
                </a:cxn>
                <a:cxn ang="T14">
                  <a:pos x="T4" y="T5"/>
                </a:cxn>
                <a:cxn ang="T15">
                  <a:pos x="T6" y="T7"/>
                </a:cxn>
                <a:cxn ang="T16">
                  <a:pos x="T8" y="T9"/>
                </a:cxn>
                <a:cxn ang="T17">
                  <a:pos x="T10" y="T11"/>
                </a:cxn>
              </a:cxnLst>
              <a:rect l="T18" t="T19" r="T20" b="T21"/>
              <a:pathLst>
                <a:path w="266" h="368">
                  <a:moveTo>
                    <a:pt x="264" y="367"/>
                  </a:moveTo>
                  <a:lnTo>
                    <a:pt x="265" y="0"/>
                  </a:lnTo>
                  <a:lnTo>
                    <a:pt x="0" y="0"/>
                  </a:lnTo>
                  <a:lnTo>
                    <a:pt x="0" y="367"/>
                  </a:lnTo>
                  <a:lnTo>
                    <a:pt x="265" y="367"/>
                  </a:lnTo>
                  <a:lnTo>
                    <a:pt x="264" y="367"/>
                  </a:lnTo>
                </a:path>
              </a:pathLst>
            </a:custGeom>
            <a:solidFill>
              <a:srgbClr val="FFFFFF"/>
            </a:solidFill>
            <a:ln w="12700" cap="rnd" cmpd="sng">
              <a:noFill/>
              <a:prstDash val="solid"/>
              <a:round/>
              <a:headEnd type="none" w="med" len="med"/>
              <a:tailEnd type="none" w="med" len="med"/>
            </a:ln>
          </p:spPr>
          <p:txBody>
            <a:bodyPr/>
            <a:lstStyle/>
            <a:p>
              <a:pPr algn="r" fontAlgn="base">
                <a:spcBef>
                  <a:spcPct val="0"/>
                </a:spcBef>
                <a:spcAft>
                  <a:spcPct val="0"/>
                </a:spcAft>
              </a:pPr>
              <a:endParaRPr lang="zh-CN" altLang="en-US">
                <a:solidFill>
                  <a:srgbClr val="000000"/>
                </a:solidFill>
                <a:latin typeface="Arial" pitchFamily="34" charset="0"/>
                <a:ea typeface="华文细黑" pitchFamily="2" charset="-122"/>
              </a:endParaRPr>
            </a:p>
          </p:txBody>
        </p:sp>
        <p:sp>
          <p:nvSpPr>
            <p:cNvPr id="106" name="Freeform 114"/>
            <p:cNvSpPr>
              <a:spLocks/>
            </p:cNvSpPr>
            <p:nvPr/>
          </p:nvSpPr>
          <p:spPr bwMode="auto">
            <a:xfrm>
              <a:off x="3507" y="3834"/>
              <a:ext cx="75" cy="103"/>
            </a:xfrm>
            <a:custGeom>
              <a:avLst/>
              <a:gdLst>
                <a:gd name="T0" fmla="*/ 2 w 272"/>
                <a:gd name="T1" fmla="*/ 2 h 374"/>
                <a:gd name="T2" fmla="*/ 2 w 272"/>
                <a:gd name="T3" fmla="*/ 0 h 374"/>
                <a:gd name="T4" fmla="*/ 0 w 272"/>
                <a:gd name="T5" fmla="*/ 0 h 374"/>
                <a:gd name="T6" fmla="*/ 0 w 272"/>
                <a:gd name="T7" fmla="*/ 2 h 374"/>
                <a:gd name="T8" fmla="*/ 2 w 272"/>
                <a:gd name="T9" fmla="*/ 2 h 374"/>
                <a:gd name="T10" fmla="*/ 0 60000 65536"/>
                <a:gd name="T11" fmla="*/ 0 60000 65536"/>
                <a:gd name="T12" fmla="*/ 0 60000 65536"/>
                <a:gd name="T13" fmla="*/ 0 60000 65536"/>
                <a:gd name="T14" fmla="*/ 0 60000 65536"/>
                <a:gd name="T15" fmla="*/ 0 w 272"/>
                <a:gd name="T16" fmla="*/ 0 h 374"/>
                <a:gd name="T17" fmla="*/ 272 w 272"/>
                <a:gd name="T18" fmla="*/ 374 h 374"/>
              </a:gdLst>
              <a:ahLst/>
              <a:cxnLst>
                <a:cxn ang="T10">
                  <a:pos x="T0" y="T1"/>
                </a:cxn>
                <a:cxn ang="T11">
                  <a:pos x="T2" y="T3"/>
                </a:cxn>
                <a:cxn ang="T12">
                  <a:pos x="T4" y="T5"/>
                </a:cxn>
                <a:cxn ang="T13">
                  <a:pos x="T6" y="T7"/>
                </a:cxn>
                <a:cxn ang="T14">
                  <a:pos x="T8" y="T9"/>
                </a:cxn>
              </a:cxnLst>
              <a:rect l="T15" t="T16" r="T17" b="T18"/>
              <a:pathLst>
                <a:path w="272" h="374">
                  <a:moveTo>
                    <a:pt x="270" y="373"/>
                  </a:moveTo>
                  <a:lnTo>
                    <a:pt x="271" y="0"/>
                  </a:lnTo>
                  <a:lnTo>
                    <a:pt x="0" y="0"/>
                  </a:lnTo>
                  <a:lnTo>
                    <a:pt x="0" y="373"/>
                  </a:lnTo>
                  <a:lnTo>
                    <a:pt x="271" y="373"/>
                  </a:lnTo>
                </a:path>
              </a:pathLst>
            </a:custGeom>
            <a:noFill/>
            <a:ln w="12700" cap="rnd" cmpd="sng">
              <a:solidFill>
                <a:srgbClr val="000000"/>
              </a:solidFill>
              <a:prstDash val="solid"/>
              <a:round/>
              <a:headEnd type="none" w="med" len="med"/>
              <a:tailEnd type="none" w="med" len="med"/>
            </a:ln>
          </p:spPr>
          <p:txBody>
            <a:bodyPr/>
            <a:lstStyle/>
            <a:p>
              <a:pPr algn="r" fontAlgn="base">
                <a:spcBef>
                  <a:spcPct val="0"/>
                </a:spcBef>
                <a:spcAft>
                  <a:spcPct val="0"/>
                </a:spcAft>
              </a:pPr>
              <a:endParaRPr lang="zh-CN" altLang="en-US">
                <a:solidFill>
                  <a:srgbClr val="000000"/>
                </a:solidFill>
                <a:latin typeface="Arial" pitchFamily="34" charset="0"/>
                <a:ea typeface="华文细黑" pitchFamily="2" charset="-122"/>
              </a:endParaRPr>
            </a:p>
          </p:txBody>
        </p:sp>
        <p:sp>
          <p:nvSpPr>
            <p:cNvPr id="107" name="Rectangle 115"/>
            <p:cNvSpPr>
              <a:spLocks noChangeArrowheads="1"/>
            </p:cNvSpPr>
            <p:nvPr/>
          </p:nvSpPr>
          <p:spPr bwMode="auto">
            <a:xfrm>
              <a:off x="3456" y="3807"/>
              <a:ext cx="138" cy="95"/>
            </a:xfrm>
            <a:prstGeom prst="rect">
              <a:avLst/>
            </a:prstGeom>
            <a:noFill/>
            <a:ln w="12700">
              <a:noFill/>
              <a:miter lim="800000"/>
              <a:headEnd/>
              <a:tailEnd/>
            </a:ln>
          </p:spPr>
          <p:txBody>
            <a:bodyPr wrap="none" lIns="90488" tIns="44450" rIns="90488" bIns="44450">
              <a:spAutoFit/>
            </a:bodyPr>
            <a:lstStyle/>
            <a:p>
              <a:pPr fontAlgn="base">
                <a:spcBef>
                  <a:spcPct val="0"/>
                </a:spcBef>
                <a:spcAft>
                  <a:spcPct val="0"/>
                </a:spcAft>
              </a:pPr>
              <a:r>
                <a:rPr lang="en-US" altLang="zh-CN" sz="400">
                  <a:solidFill>
                    <a:srgbClr val="000000"/>
                  </a:solidFill>
                  <a:latin typeface="Arial" pitchFamily="34" charset="0"/>
                  <a:ea typeface="华文细黑" pitchFamily="2" charset="-122"/>
                </a:rPr>
                <a:t>D</a:t>
              </a:r>
            </a:p>
          </p:txBody>
        </p:sp>
        <p:sp>
          <p:nvSpPr>
            <p:cNvPr id="108" name="Rectangle 116"/>
            <p:cNvSpPr>
              <a:spLocks noChangeArrowheads="1"/>
            </p:cNvSpPr>
            <p:nvPr/>
          </p:nvSpPr>
          <p:spPr bwMode="auto">
            <a:xfrm>
              <a:off x="3492" y="3805"/>
              <a:ext cx="140" cy="95"/>
            </a:xfrm>
            <a:prstGeom prst="rect">
              <a:avLst/>
            </a:prstGeom>
            <a:noFill/>
            <a:ln w="12700">
              <a:noFill/>
              <a:miter lim="800000"/>
              <a:headEnd/>
              <a:tailEnd/>
            </a:ln>
          </p:spPr>
          <p:txBody>
            <a:bodyPr wrap="none" lIns="90488" tIns="44450" rIns="90488" bIns="44450">
              <a:spAutoFit/>
            </a:bodyPr>
            <a:lstStyle/>
            <a:p>
              <a:pPr fontAlgn="base">
                <a:spcBef>
                  <a:spcPct val="0"/>
                </a:spcBef>
                <a:spcAft>
                  <a:spcPct val="0"/>
                </a:spcAft>
              </a:pPr>
              <a:r>
                <a:rPr lang="en-US" altLang="zh-CN" sz="400">
                  <a:solidFill>
                    <a:srgbClr val="000000"/>
                  </a:solidFill>
                  <a:latin typeface="Arial" pitchFamily="34" charset="0"/>
                  <a:ea typeface="华文细黑" pitchFamily="2" charset="-122"/>
                </a:rPr>
                <a:t>Q</a:t>
              </a:r>
            </a:p>
          </p:txBody>
        </p:sp>
        <p:sp>
          <p:nvSpPr>
            <p:cNvPr id="109" name="Rectangle 117"/>
            <p:cNvSpPr>
              <a:spLocks noChangeArrowheads="1"/>
            </p:cNvSpPr>
            <p:nvPr/>
          </p:nvSpPr>
          <p:spPr bwMode="auto">
            <a:xfrm>
              <a:off x="3500" y="3871"/>
              <a:ext cx="140" cy="95"/>
            </a:xfrm>
            <a:prstGeom prst="rect">
              <a:avLst/>
            </a:prstGeom>
            <a:noFill/>
            <a:ln w="12700">
              <a:noFill/>
              <a:miter lim="800000"/>
              <a:headEnd/>
              <a:tailEnd/>
            </a:ln>
          </p:spPr>
          <p:txBody>
            <a:bodyPr wrap="none" lIns="90488" tIns="44450" rIns="90488" bIns="44450">
              <a:spAutoFit/>
            </a:bodyPr>
            <a:lstStyle/>
            <a:p>
              <a:pPr fontAlgn="base">
                <a:spcBef>
                  <a:spcPct val="0"/>
                </a:spcBef>
                <a:spcAft>
                  <a:spcPct val="0"/>
                </a:spcAft>
              </a:pPr>
              <a:r>
                <a:rPr lang="en-US" altLang="zh-CN" sz="400">
                  <a:solidFill>
                    <a:srgbClr val="000000"/>
                  </a:solidFill>
                  <a:latin typeface="Arial" pitchFamily="34" charset="0"/>
                  <a:ea typeface="华文细黑" pitchFamily="2" charset="-122"/>
                </a:rPr>
                <a:t>Q</a:t>
              </a:r>
            </a:p>
          </p:txBody>
        </p:sp>
        <p:sp>
          <p:nvSpPr>
            <p:cNvPr id="110" name="Rectangle 118"/>
            <p:cNvSpPr>
              <a:spLocks noChangeArrowheads="1"/>
            </p:cNvSpPr>
            <p:nvPr/>
          </p:nvSpPr>
          <p:spPr bwMode="auto">
            <a:xfrm>
              <a:off x="3470" y="3858"/>
              <a:ext cx="138" cy="95"/>
            </a:xfrm>
            <a:prstGeom prst="rect">
              <a:avLst/>
            </a:prstGeom>
            <a:noFill/>
            <a:ln w="12700">
              <a:noFill/>
              <a:miter lim="800000"/>
              <a:headEnd/>
              <a:tailEnd/>
            </a:ln>
          </p:spPr>
          <p:txBody>
            <a:bodyPr wrap="none" lIns="90488" tIns="44450" rIns="90488" bIns="44450">
              <a:spAutoFit/>
            </a:bodyPr>
            <a:lstStyle/>
            <a:p>
              <a:pPr fontAlgn="base">
                <a:spcBef>
                  <a:spcPct val="0"/>
                </a:spcBef>
                <a:spcAft>
                  <a:spcPct val="0"/>
                </a:spcAft>
              </a:pPr>
              <a:r>
                <a:rPr lang="en-US" altLang="zh-CN" sz="400">
                  <a:solidFill>
                    <a:srgbClr val="000000"/>
                  </a:solidFill>
                  <a:latin typeface="Arial" pitchFamily="34" charset="0"/>
                  <a:ea typeface="华文细黑" pitchFamily="2" charset="-122"/>
                </a:rPr>
                <a:t>C</a:t>
              </a:r>
            </a:p>
          </p:txBody>
        </p:sp>
        <p:sp>
          <p:nvSpPr>
            <p:cNvPr id="111" name="Rectangle 119"/>
            <p:cNvSpPr>
              <a:spLocks noChangeArrowheads="1"/>
            </p:cNvSpPr>
            <p:nvPr/>
          </p:nvSpPr>
          <p:spPr bwMode="auto">
            <a:xfrm>
              <a:off x="3489" y="3858"/>
              <a:ext cx="140" cy="95"/>
            </a:xfrm>
            <a:prstGeom prst="rect">
              <a:avLst/>
            </a:prstGeom>
            <a:noFill/>
            <a:ln w="12700">
              <a:noFill/>
              <a:miter lim="800000"/>
              <a:headEnd/>
              <a:tailEnd/>
            </a:ln>
          </p:spPr>
          <p:txBody>
            <a:bodyPr wrap="none" lIns="90488" tIns="44450" rIns="90488" bIns="44450">
              <a:spAutoFit/>
            </a:bodyPr>
            <a:lstStyle/>
            <a:p>
              <a:pPr fontAlgn="base">
                <a:spcBef>
                  <a:spcPct val="0"/>
                </a:spcBef>
                <a:spcAft>
                  <a:spcPct val="0"/>
                </a:spcAft>
              </a:pPr>
              <a:r>
                <a:rPr lang="en-US" altLang="zh-CN" sz="400">
                  <a:solidFill>
                    <a:srgbClr val="000000"/>
                  </a:solidFill>
                  <a:latin typeface="Arial" pitchFamily="34" charset="0"/>
                  <a:ea typeface="华文细黑" pitchFamily="2" charset="-122"/>
                </a:rPr>
                <a:t>O</a:t>
              </a:r>
            </a:p>
          </p:txBody>
        </p:sp>
        <p:sp>
          <p:nvSpPr>
            <p:cNvPr id="112" name="Rectangle 120"/>
            <p:cNvSpPr>
              <a:spLocks noChangeArrowheads="1"/>
            </p:cNvSpPr>
            <p:nvPr/>
          </p:nvSpPr>
          <p:spPr bwMode="auto">
            <a:xfrm>
              <a:off x="3510" y="3858"/>
              <a:ext cx="138" cy="95"/>
            </a:xfrm>
            <a:prstGeom prst="rect">
              <a:avLst/>
            </a:prstGeom>
            <a:noFill/>
            <a:ln w="12700">
              <a:noFill/>
              <a:miter lim="800000"/>
              <a:headEnd/>
              <a:tailEnd/>
            </a:ln>
          </p:spPr>
          <p:txBody>
            <a:bodyPr wrap="none" lIns="90488" tIns="44450" rIns="90488" bIns="44450">
              <a:spAutoFit/>
            </a:bodyPr>
            <a:lstStyle/>
            <a:p>
              <a:pPr fontAlgn="base">
                <a:spcBef>
                  <a:spcPct val="0"/>
                </a:spcBef>
                <a:spcAft>
                  <a:spcPct val="0"/>
                </a:spcAft>
              </a:pPr>
              <a:r>
                <a:rPr lang="en-US" altLang="zh-CN" sz="400">
                  <a:solidFill>
                    <a:srgbClr val="000000"/>
                  </a:solidFill>
                  <a:latin typeface="Arial" pitchFamily="34" charset="0"/>
                  <a:ea typeface="华文细黑" pitchFamily="2" charset="-122"/>
                </a:rPr>
                <a:t>N</a:t>
              </a:r>
            </a:p>
          </p:txBody>
        </p:sp>
        <p:sp>
          <p:nvSpPr>
            <p:cNvPr id="113" name="Freeform 121"/>
            <p:cNvSpPr>
              <a:spLocks/>
            </p:cNvSpPr>
            <p:nvPr/>
          </p:nvSpPr>
          <p:spPr bwMode="auto">
            <a:xfrm>
              <a:off x="3507" y="3910"/>
              <a:ext cx="8" cy="20"/>
            </a:xfrm>
            <a:custGeom>
              <a:avLst/>
              <a:gdLst>
                <a:gd name="T0" fmla="*/ 0 w 31"/>
                <a:gd name="T1" fmla="*/ 0 h 70"/>
                <a:gd name="T2" fmla="*/ 0 w 31"/>
                <a:gd name="T3" fmla="*/ 1 h 70"/>
                <a:gd name="T4" fmla="*/ 0 w 31"/>
                <a:gd name="T5" fmla="*/ 0 h 70"/>
                <a:gd name="T6" fmla="*/ 0 w 31"/>
                <a:gd name="T7" fmla="*/ 0 h 70"/>
                <a:gd name="T8" fmla="*/ 0 w 31"/>
                <a:gd name="T9" fmla="*/ 0 h 70"/>
                <a:gd name="T10" fmla="*/ 0 60000 65536"/>
                <a:gd name="T11" fmla="*/ 0 60000 65536"/>
                <a:gd name="T12" fmla="*/ 0 60000 65536"/>
                <a:gd name="T13" fmla="*/ 0 60000 65536"/>
                <a:gd name="T14" fmla="*/ 0 60000 65536"/>
                <a:gd name="T15" fmla="*/ 0 w 31"/>
                <a:gd name="T16" fmla="*/ 0 h 70"/>
                <a:gd name="T17" fmla="*/ 31 w 31"/>
                <a:gd name="T18" fmla="*/ 70 h 70"/>
              </a:gdLst>
              <a:ahLst/>
              <a:cxnLst>
                <a:cxn ang="T10">
                  <a:pos x="T0" y="T1"/>
                </a:cxn>
                <a:cxn ang="T11">
                  <a:pos x="T2" y="T3"/>
                </a:cxn>
                <a:cxn ang="T12">
                  <a:pos x="T4" y="T5"/>
                </a:cxn>
                <a:cxn ang="T13">
                  <a:pos x="T6" y="T7"/>
                </a:cxn>
                <a:cxn ang="T14">
                  <a:pos x="T8" y="T9"/>
                </a:cxn>
              </a:cxnLst>
              <a:rect l="T15" t="T16" r="T17" b="T18"/>
              <a:pathLst>
                <a:path w="31" h="70">
                  <a:moveTo>
                    <a:pt x="0" y="0"/>
                  </a:moveTo>
                  <a:lnTo>
                    <a:pt x="1" y="69"/>
                  </a:lnTo>
                  <a:lnTo>
                    <a:pt x="30" y="34"/>
                  </a:lnTo>
                  <a:lnTo>
                    <a:pt x="1" y="0"/>
                  </a:lnTo>
                  <a:lnTo>
                    <a:pt x="0" y="0"/>
                  </a:lnTo>
                </a:path>
              </a:pathLst>
            </a:custGeom>
            <a:solidFill>
              <a:srgbClr val="FFFFFF"/>
            </a:solidFill>
            <a:ln w="12700" cap="rnd" cmpd="sng">
              <a:noFill/>
              <a:prstDash val="solid"/>
              <a:round/>
              <a:headEnd type="none" w="med" len="med"/>
              <a:tailEnd type="none" w="med" len="med"/>
            </a:ln>
          </p:spPr>
          <p:txBody>
            <a:bodyPr/>
            <a:lstStyle/>
            <a:p>
              <a:pPr algn="r" fontAlgn="base">
                <a:spcBef>
                  <a:spcPct val="0"/>
                </a:spcBef>
                <a:spcAft>
                  <a:spcPct val="0"/>
                </a:spcAft>
              </a:pPr>
              <a:endParaRPr lang="zh-CN" altLang="en-US">
                <a:solidFill>
                  <a:srgbClr val="000000"/>
                </a:solidFill>
                <a:latin typeface="Arial" pitchFamily="34" charset="0"/>
                <a:ea typeface="华文细黑" pitchFamily="2" charset="-122"/>
              </a:endParaRPr>
            </a:p>
          </p:txBody>
        </p:sp>
        <p:sp>
          <p:nvSpPr>
            <p:cNvPr id="114" name="Freeform 122"/>
            <p:cNvSpPr>
              <a:spLocks/>
            </p:cNvSpPr>
            <p:nvPr/>
          </p:nvSpPr>
          <p:spPr bwMode="auto">
            <a:xfrm>
              <a:off x="3507" y="3910"/>
              <a:ext cx="10" cy="21"/>
            </a:xfrm>
            <a:custGeom>
              <a:avLst/>
              <a:gdLst>
                <a:gd name="T0" fmla="*/ 0 w 37"/>
                <a:gd name="T1" fmla="*/ 0 h 76"/>
                <a:gd name="T2" fmla="*/ 0 w 37"/>
                <a:gd name="T3" fmla="*/ 1 h 76"/>
                <a:gd name="T4" fmla="*/ 0 w 37"/>
                <a:gd name="T5" fmla="*/ 0 h 76"/>
                <a:gd name="T6" fmla="*/ 0 w 37"/>
                <a:gd name="T7" fmla="*/ 0 h 76"/>
                <a:gd name="T8" fmla="*/ 0 60000 65536"/>
                <a:gd name="T9" fmla="*/ 0 60000 65536"/>
                <a:gd name="T10" fmla="*/ 0 60000 65536"/>
                <a:gd name="T11" fmla="*/ 0 60000 65536"/>
                <a:gd name="T12" fmla="*/ 0 w 37"/>
                <a:gd name="T13" fmla="*/ 0 h 76"/>
                <a:gd name="T14" fmla="*/ 37 w 37"/>
                <a:gd name="T15" fmla="*/ 76 h 76"/>
              </a:gdLst>
              <a:ahLst/>
              <a:cxnLst>
                <a:cxn ang="T8">
                  <a:pos x="T0" y="T1"/>
                </a:cxn>
                <a:cxn ang="T9">
                  <a:pos x="T2" y="T3"/>
                </a:cxn>
                <a:cxn ang="T10">
                  <a:pos x="T4" y="T5"/>
                </a:cxn>
                <a:cxn ang="T11">
                  <a:pos x="T6" y="T7"/>
                </a:cxn>
              </a:cxnLst>
              <a:rect l="T12" t="T13" r="T14" b="T15"/>
              <a:pathLst>
                <a:path w="37" h="76">
                  <a:moveTo>
                    <a:pt x="0" y="0"/>
                  </a:moveTo>
                  <a:lnTo>
                    <a:pt x="1" y="75"/>
                  </a:lnTo>
                  <a:lnTo>
                    <a:pt x="36" y="37"/>
                  </a:lnTo>
                  <a:lnTo>
                    <a:pt x="1" y="0"/>
                  </a:lnTo>
                </a:path>
              </a:pathLst>
            </a:custGeom>
            <a:noFill/>
            <a:ln w="12700" cap="rnd" cmpd="sng">
              <a:solidFill>
                <a:srgbClr val="000000"/>
              </a:solidFill>
              <a:prstDash val="solid"/>
              <a:round/>
              <a:headEnd type="none" w="med" len="med"/>
              <a:tailEnd type="none" w="med" len="med"/>
            </a:ln>
          </p:spPr>
          <p:txBody>
            <a:bodyPr/>
            <a:lstStyle/>
            <a:p>
              <a:pPr algn="r" fontAlgn="base">
                <a:spcBef>
                  <a:spcPct val="0"/>
                </a:spcBef>
                <a:spcAft>
                  <a:spcPct val="0"/>
                </a:spcAft>
              </a:pPr>
              <a:endParaRPr lang="zh-CN" altLang="en-US">
                <a:solidFill>
                  <a:srgbClr val="000000"/>
                </a:solidFill>
                <a:latin typeface="Arial" pitchFamily="34" charset="0"/>
                <a:ea typeface="华文细黑" pitchFamily="2" charset="-122"/>
              </a:endParaRPr>
            </a:p>
          </p:txBody>
        </p:sp>
        <p:sp>
          <p:nvSpPr>
            <p:cNvPr id="115" name="Line 123"/>
            <p:cNvSpPr>
              <a:spLocks noChangeShapeType="1"/>
            </p:cNvSpPr>
            <p:nvPr/>
          </p:nvSpPr>
          <p:spPr bwMode="auto">
            <a:xfrm flipH="1">
              <a:off x="3556" y="3908"/>
              <a:ext cx="20" cy="0"/>
            </a:xfrm>
            <a:prstGeom prst="line">
              <a:avLst/>
            </a:prstGeom>
            <a:noFill/>
            <a:ln w="12700">
              <a:solidFill>
                <a:srgbClr val="000000"/>
              </a:solidFill>
              <a:round/>
              <a:headEnd/>
              <a:tailEnd/>
            </a:ln>
          </p:spPr>
          <p:txBody>
            <a:bodyPr wrap="none" anchor="ctr"/>
            <a:lstStyle/>
            <a:p>
              <a:pPr algn="r" fontAlgn="base">
                <a:spcBef>
                  <a:spcPct val="0"/>
                </a:spcBef>
                <a:spcAft>
                  <a:spcPct val="0"/>
                </a:spcAft>
              </a:pPr>
              <a:endParaRPr lang="zh-CN" altLang="en-US">
                <a:solidFill>
                  <a:srgbClr val="000000"/>
                </a:solidFill>
                <a:latin typeface="Arial" pitchFamily="34" charset="0"/>
                <a:ea typeface="华文细黑" pitchFamily="2" charset="-122"/>
              </a:endParaRPr>
            </a:p>
          </p:txBody>
        </p:sp>
        <p:sp>
          <p:nvSpPr>
            <p:cNvPr id="116" name="Freeform 124"/>
            <p:cNvSpPr>
              <a:spLocks/>
            </p:cNvSpPr>
            <p:nvPr/>
          </p:nvSpPr>
          <p:spPr bwMode="auto">
            <a:xfrm>
              <a:off x="3219" y="3713"/>
              <a:ext cx="61" cy="45"/>
            </a:xfrm>
            <a:custGeom>
              <a:avLst/>
              <a:gdLst>
                <a:gd name="T0" fmla="*/ 1 w 220"/>
                <a:gd name="T1" fmla="*/ 0 h 164"/>
                <a:gd name="T2" fmla="*/ 0 w 220"/>
                <a:gd name="T3" fmla="*/ 0 h 164"/>
                <a:gd name="T4" fmla="*/ 0 w 220"/>
                <a:gd name="T5" fmla="*/ 1 h 164"/>
                <a:gd name="T6" fmla="*/ 1 w 220"/>
                <a:gd name="T7" fmla="*/ 1 h 164"/>
                <a:gd name="T8" fmla="*/ 1 w 220"/>
                <a:gd name="T9" fmla="*/ 1 h 164"/>
                <a:gd name="T10" fmla="*/ 1 w 220"/>
                <a:gd name="T11" fmla="*/ 1 h 164"/>
                <a:gd name="T12" fmla="*/ 1 w 220"/>
                <a:gd name="T13" fmla="*/ 1 h 164"/>
                <a:gd name="T14" fmla="*/ 1 w 220"/>
                <a:gd name="T15" fmla="*/ 1 h 164"/>
                <a:gd name="T16" fmla="*/ 1 w 220"/>
                <a:gd name="T17" fmla="*/ 1 h 164"/>
                <a:gd name="T18" fmla="*/ 1 w 220"/>
                <a:gd name="T19" fmla="*/ 1 h 164"/>
                <a:gd name="T20" fmla="*/ 1 w 220"/>
                <a:gd name="T21" fmla="*/ 1 h 164"/>
                <a:gd name="T22" fmla="*/ 1 w 220"/>
                <a:gd name="T23" fmla="*/ 1 h 164"/>
                <a:gd name="T24" fmla="*/ 1 w 220"/>
                <a:gd name="T25" fmla="*/ 1 h 164"/>
                <a:gd name="T26" fmla="*/ 1 w 220"/>
                <a:gd name="T27" fmla="*/ 1 h 164"/>
                <a:gd name="T28" fmla="*/ 1 w 220"/>
                <a:gd name="T29" fmla="*/ 0 h 164"/>
                <a:gd name="T30" fmla="*/ 1 w 220"/>
                <a:gd name="T31" fmla="*/ 0 h 164"/>
                <a:gd name="T32" fmla="*/ 1 w 220"/>
                <a:gd name="T33" fmla="*/ 0 h 164"/>
                <a:gd name="T34" fmla="*/ 1 w 220"/>
                <a:gd name="T35" fmla="*/ 0 h 164"/>
                <a:gd name="T36" fmla="*/ 1 w 220"/>
                <a:gd name="T37" fmla="*/ 0 h 164"/>
                <a:gd name="T38" fmla="*/ 1 w 220"/>
                <a:gd name="T39" fmla="*/ 0 h 164"/>
                <a:gd name="T40" fmla="*/ 1 w 220"/>
                <a:gd name="T41" fmla="*/ 0 h 164"/>
                <a:gd name="T42" fmla="*/ 1 w 220"/>
                <a:gd name="T43" fmla="*/ 0 h 164"/>
                <a:gd name="T44" fmla="*/ 1 w 220"/>
                <a:gd name="T45" fmla="*/ 0 h 164"/>
                <a:gd name="T46" fmla="*/ 1 w 220"/>
                <a:gd name="T47" fmla="*/ 0 h 164"/>
                <a:gd name="T48" fmla="*/ 1 w 220"/>
                <a:gd name="T49" fmla="*/ 0 h 16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20"/>
                <a:gd name="T76" fmla="*/ 0 h 164"/>
                <a:gd name="T77" fmla="*/ 220 w 220"/>
                <a:gd name="T78" fmla="*/ 164 h 16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20" h="164">
                  <a:moveTo>
                    <a:pt x="146" y="0"/>
                  </a:moveTo>
                  <a:lnTo>
                    <a:pt x="0" y="0"/>
                  </a:lnTo>
                  <a:lnTo>
                    <a:pt x="0" y="163"/>
                  </a:lnTo>
                  <a:lnTo>
                    <a:pt x="147" y="163"/>
                  </a:lnTo>
                  <a:lnTo>
                    <a:pt x="148" y="163"/>
                  </a:lnTo>
                  <a:lnTo>
                    <a:pt x="154" y="162"/>
                  </a:lnTo>
                  <a:lnTo>
                    <a:pt x="163" y="160"/>
                  </a:lnTo>
                  <a:lnTo>
                    <a:pt x="172" y="156"/>
                  </a:lnTo>
                  <a:lnTo>
                    <a:pt x="183" y="151"/>
                  </a:lnTo>
                  <a:lnTo>
                    <a:pt x="194" y="144"/>
                  </a:lnTo>
                  <a:lnTo>
                    <a:pt x="203" y="133"/>
                  </a:lnTo>
                  <a:lnTo>
                    <a:pt x="212" y="121"/>
                  </a:lnTo>
                  <a:lnTo>
                    <a:pt x="218" y="102"/>
                  </a:lnTo>
                  <a:lnTo>
                    <a:pt x="219" y="81"/>
                  </a:lnTo>
                  <a:lnTo>
                    <a:pt x="218" y="59"/>
                  </a:lnTo>
                  <a:lnTo>
                    <a:pt x="212" y="42"/>
                  </a:lnTo>
                  <a:lnTo>
                    <a:pt x="203" y="28"/>
                  </a:lnTo>
                  <a:lnTo>
                    <a:pt x="194" y="18"/>
                  </a:lnTo>
                  <a:lnTo>
                    <a:pt x="183" y="11"/>
                  </a:lnTo>
                  <a:lnTo>
                    <a:pt x="172" y="6"/>
                  </a:lnTo>
                  <a:lnTo>
                    <a:pt x="163" y="2"/>
                  </a:lnTo>
                  <a:lnTo>
                    <a:pt x="154" y="1"/>
                  </a:lnTo>
                  <a:lnTo>
                    <a:pt x="148" y="0"/>
                  </a:lnTo>
                  <a:lnTo>
                    <a:pt x="147" y="0"/>
                  </a:lnTo>
                  <a:lnTo>
                    <a:pt x="146" y="0"/>
                  </a:lnTo>
                </a:path>
              </a:pathLst>
            </a:custGeom>
            <a:solidFill>
              <a:srgbClr val="FFFFFF"/>
            </a:solidFill>
            <a:ln w="12700" cap="rnd" cmpd="sng">
              <a:noFill/>
              <a:prstDash val="solid"/>
              <a:round/>
              <a:headEnd type="none" w="med" len="med"/>
              <a:tailEnd type="none" w="med" len="med"/>
            </a:ln>
          </p:spPr>
          <p:txBody>
            <a:bodyPr/>
            <a:lstStyle/>
            <a:p>
              <a:pPr algn="r" fontAlgn="base">
                <a:spcBef>
                  <a:spcPct val="0"/>
                </a:spcBef>
                <a:spcAft>
                  <a:spcPct val="0"/>
                </a:spcAft>
              </a:pPr>
              <a:endParaRPr lang="zh-CN" altLang="en-US">
                <a:solidFill>
                  <a:srgbClr val="000000"/>
                </a:solidFill>
                <a:latin typeface="Arial" pitchFamily="34" charset="0"/>
                <a:ea typeface="华文细黑" pitchFamily="2" charset="-122"/>
              </a:endParaRPr>
            </a:p>
          </p:txBody>
        </p:sp>
        <p:sp>
          <p:nvSpPr>
            <p:cNvPr id="117" name="Freeform 125"/>
            <p:cNvSpPr>
              <a:spLocks/>
            </p:cNvSpPr>
            <p:nvPr/>
          </p:nvSpPr>
          <p:spPr bwMode="auto">
            <a:xfrm>
              <a:off x="3219" y="3713"/>
              <a:ext cx="62" cy="47"/>
            </a:xfrm>
            <a:custGeom>
              <a:avLst/>
              <a:gdLst>
                <a:gd name="T0" fmla="*/ 1 w 226"/>
                <a:gd name="T1" fmla="*/ 0 h 170"/>
                <a:gd name="T2" fmla="*/ 0 w 226"/>
                <a:gd name="T3" fmla="*/ 0 h 170"/>
                <a:gd name="T4" fmla="*/ 0 w 226"/>
                <a:gd name="T5" fmla="*/ 1 h 170"/>
                <a:gd name="T6" fmla="*/ 1 w 226"/>
                <a:gd name="T7" fmla="*/ 1 h 170"/>
                <a:gd name="T8" fmla="*/ 1 w 226"/>
                <a:gd name="T9" fmla="*/ 1 h 170"/>
                <a:gd name="T10" fmla="*/ 1 w 226"/>
                <a:gd name="T11" fmla="*/ 1 h 170"/>
                <a:gd name="T12" fmla="*/ 1 w 226"/>
                <a:gd name="T13" fmla="*/ 1 h 170"/>
                <a:gd name="T14" fmla="*/ 1 w 226"/>
                <a:gd name="T15" fmla="*/ 1 h 170"/>
                <a:gd name="T16" fmla="*/ 1 w 226"/>
                <a:gd name="T17" fmla="*/ 1 h 170"/>
                <a:gd name="T18" fmla="*/ 1 w 226"/>
                <a:gd name="T19" fmla="*/ 1 h 170"/>
                <a:gd name="T20" fmla="*/ 1 w 226"/>
                <a:gd name="T21" fmla="*/ 1 h 170"/>
                <a:gd name="T22" fmla="*/ 1 w 226"/>
                <a:gd name="T23" fmla="*/ 1 h 170"/>
                <a:gd name="T24" fmla="*/ 1 w 226"/>
                <a:gd name="T25" fmla="*/ 1 h 170"/>
                <a:gd name="T26" fmla="*/ 1 w 226"/>
                <a:gd name="T27" fmla="*/ 1 h 170"/>
                <a:gd name="T28" fmla="*/ 1 w 226"/>
                <a:gd name="T29" fmla="*/ 0 h 170"/>
                <a:gd name="T30" fmla="*/ 1 w 226"/>
                <a:gd name="T31" fmla="*/ 0 h 170"/>
                <a:gd name="T32" fmla="*/ 1 w 226"/>
                <a:gd name="T33" fmla="*/ 0 h 170"/>
                <a:gd name="T34" fmla="*/ 1 w 226"/>
                <a:gd name="T35" fmla="*/ 0 h 170"/>
                <a:gd name="T36" fmla="*/ 1 w 226"/>
                <a:gd name="T37" fmla="*/ 0 h 170"/>
                <a:gd name="T38" fmla="*/ 1 w 226"/>
                <a:gd name="T39" fmla="*/ 0 h 170"/>
                <a:gd name="T40" fmla="*/ 1 w 226"/>
                <a:gd name="T41" fmla="*/ 0 h 170"/>
                <a:gd name="T42" fmla="*/ 1 w 226"/>
                <a:gd name="T43" fmla="*/ 0 h 170"/>
                <a:gd name="T44" fmla="*/ 1 w 226"/>
                <a:gd name="T45" fmla="*/ 0 h 170"/>
                <a:gd name="T46" fmla="*/ 1 w 226"/>
                <a:gd name="T47" fmla="*/ 0 h 170"/>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226"/>
                <a:gd name="T73" fmla="*/ 0 h 170"/>
                <a:gd name="T74" fmla="*/ 226 w 226"/>
                <a:gd name="T75" fmla="*/ 170 h 170"/>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226" h="170">
                  <a:moveTo>
                    <a:pt x="150" y="0"/>
                  </a:moveTo>
                  <a:lnTo>
                    <a:pt x="0" y="0"/>
                  </a:lnTo>
                  <a:lnTo>
                    <a:pt x="0" y="169"/>
                  </a:lnTo>
                  <a:lnTo>
                    <a:pt x="151" y="169"/>
                  </a:lnTo>
                  <a:lnTo>
                    <a:pt x="152" y="169"/>
                  </a:lnTo>
                  <a:lnTo>
                    <a:pt x="158" y="168"/>
                  </a:lnTo>
                  <a:lnTo>
                    <a:pt x="167" y="166"/>
                  </a:lnTo>
                  <a:lnTo>
                    <a:pt x="177" y="162"/>
                  </a:lnTo>
                  <a:lnTo>
                    <a:pt x="188" y="157"/>
                  </a:lnTo>
                  <a:lnTo>
                    <a:pt x="199" y="149"/>
                  </a:lnTo>
                  <a:lnTo>
                    <a:pt x="209" y="138"/>
                  </a:lnTo>
                  <a:lnTo>
                    <a:pt x="218" y="125"/>
                  </a:lnTo>
                  <a:lnTo>
                    <a:pt x="224" y="106"/>
                  </a:lnTo>
                  <a:lnTo>
                    <a:pt x="225" y="84"/>
                  </a:lnTo>
                  <a:lnTo>
                    <a:pt x="224" y="61"/>
                  </a:lnTo>
                  <a:lnTo>
                    <a:pt x="218" y="44"/>
                  </a:lnTo>
                  <a:lnTo>
                    <a:pt x="209" y="29"/>
                  </a:lnTo>
                  <a:lnTo>
                    <a:pt x="199" y="19"/>
                  </a:lnTo>
                  <a:lnTo>
                    <a:pt x="188" y="11"/>
                  </a:lnTo>
                  <a:lnTo>
                    <a:pt x="177" y="6"/>
                  </a:lnTo>
                  <a:lnTo>
                    <a:pt x="167" y="2"/>
                  </a:lnTo>
                  <a:lnTo>
                    <a:pt x="158" y="1"/>
                  </a:lnTo>
                  <a:lnTo>
                    <a:pt x="152" y="0"/>
                  </a:lnTo>
                  <a:lnTo>
                    <a:pt x="151" y="0"/>
                  </a:lnTo>
                </a:path>
              </a:pathLst>
            </a:custGeom>
            <a:noFill/>
            <a:ln w="12700" cap="rnd" cmpd="sng">
              <a:solidFill>
                <a:srgbClr val="000000"/>
              </a:solidFill>
              <a:prstDash val="solid"/>
              <a:round/>
              <a:headEnd type="none" w="med" len="med"/>
              <a:tailEnd type="none" w="med" len="med"/>
            </a:ln>
          </p:spPr>
          <p:txBody>
            <a:bodyPr/>
            <a:lstStyle/>
            <a:p>
              <a:pPr algn="r" fontAlgn="base">
                <a:spcBef>
                  <a:spcPct val="0"/>
                </a:spcBef>
                <a:spcAft>
                  <a:spcPct val="0"/>
                </a:spcAft>
              </a:pPr>
              <a:endParaRPr lang="zh-CN" altLang="en-US">
                <a:solidFill>
                  <a:srgbClr val="000000"/>
                </a:solidFill>
                <a:latin typeface="Arial" pitchFamily="34" charset="0"/>
                <a:ea typeface="华文细黑" pitchFamily="2" charset="-122"/>
              </a:endParaRPr>
            </a:p>
          </p:txBody>
        </p:sp>
        <p:sp>
          <p:nvSpPr>
            <p:cNvPr id="118" name="Freeform 126"/>
            <p:cNvSpPr>
              <a:spLocks/>
            </p:cNvSpPr>
            <p:nvPr/>
          </p:nvSpPr>
          <p:spPr bwMode="auto">
            <a:xfrm>
              <a:off x="3219" y="3794"/>
              <a:ext cx="61" cy="46"/>
            </a:xfrm>
            <a:custGeom>
              <a:avLst/>
              <a:gdLst>
                <a:gd name="T0" fmla="*/ 1 w 220"/>
                <a:gd name="T1" fmla="*/ 0 h 164"/>
                <a:gd name="T2" fmla="*/ 0 w 220"/>
                <a:gd name="T3" fmla="*/ 0 h 164"/>
                <a:gd name="T4" fmla="*/ 0 w 220"/>
                <a:gd name="T5" fmla="*/ 1 h 164"/>
                <a:gd name="T6" fmla="*/ 1 w 220"/>
                <a:gd name="T7" fmla="*/ 1 h 164"/>
                <a:gd name="T8" fmla="*/ 1 w 220"/>
                <a:gd name="T9" fmla="*/ 1 h 164"/>
                <a:gd name="T10" fmla="*/ 1 w 220"/>
                <a:gd name="T11" fmla="*/ 1 h 164"/>
                <a:gd name="T12" fmla="*/ 1 w 220"/>
                <a:gd name="T13" fmla="*/ 1 h 164"/>
                <a:gd name="T14" fmla="*/ 1 w 220"/>
                <a:gd name="T15" fmla="*/ 1 h 164"/>
                <a:gd name="T16" fmla="*/ 1 w 220"/>
                <a:gd name="T17" fmla="*/ 1 h 164"/>
                <a:gd name="T18" fmla="*/ 1 w 220"/>
                <a:gd name="T19" fmla="*/ 1 h 164"/>
                <a:gd name="T20" fmla="*/ 1 w 220"/>
                <a:gd name="T21" fmla="*/ 1 h 164"/>
                <a:gd name="T22" fmla="*/ 1 w 220"/>
                <a:gd name="T23" fmla="*/ 1 h 164"/>
                <a:gd name="T24" fmla="*/ 1 w 220"/>
                <a:gd name="T25" fmla="*/ 1 h 164"/>
                <a:gd name="T26" fmla="*/ 1 w 220"/>
                <a:gd name="T27" fmla="*/ 1 h 164"/>
                <a:gd name="T28" fmla="*/ 1 w 220"/>
                <a:gd name="T29" fmla="*/ 0 h 164"/>
                <a:gd name="T30" fmla="*/ 1 w 220"/>
                <a:gd name="T31" fmla="*/ 0 h 164"/>
                <a:gd name="T32" fmla="*/ 1 w 220"/>
                <a:gd name="T33" fmla="*/ 0 h 164"/>
                <a:gd name="T34" fmla="*/ 1 w 220"/>
                <a:gd name="T35" fmla="*/ 0 h 164"/>
                <a:gd name="T36" fmla="*/ 1 w 220"/>
                <a:gd name="T37" fmla="*/ 0 h 164"/>
                <a:gd name="T38" fmla="*/ 1 w 220"/>
                <a:gd name="T39" fmla="*/ 0 h 164"/>
                <a:gd name="T40" fmla="*/ 1 w 220"/>
                <a:gd name="T41" fmla="*/ 0 h 164"/>
                <a:gd name="T42" fmla="*/ 1 w 220"/>
                <a:gd name="T43" fmla="*/ 0 h 164"/>
                <a:gd name="T44" fmla="*/ 1 w 220"/>
                <a:gd name="T45" fmla="*/ 0 h 164"/>
                <a:gd name="T46" fmla="*/ 1 w 220"/>
                <a:gd name="T47" fmla="*/ 0 h 164"/>
                <a:gd name="T48" fmla="*/ 1 w 220"/>
                <a:gd name="T49" fmla="*/ 0 h 16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20"/>
                <a:gd name="T76" fmla="*/ 0 h 164"/>
                <a:gd name="T77" fmla="*/ 220 w 220"/>
                <a:gd name="T78" fmla="*/ 164 h 16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20" h="164">
                  <a:moveTo>
                    <a:pt x="146" y="0"/>
                  </a:moveTo>
                  <a:lnTo>
                    <a:pt x="0" y="0"/>
                  </a:lnTo>
                  <a:lnTo>
                    <a:pt x="0" y="163"/>
                  </a:lnTo>
                  <a:lnTo>
                    <a:pt x="147" y="163"/>
                  </a:lnTo>
                  <a:lnTo>
                    <a:pt x="148" y="163"/>
                  </a:lnTo>
                  <a:lnTo>
                    <a:pt x="154" y="162"/>
                  </a:lnTo>
                  <a:lnTo>
                    <a:pt x="163" y="160"/>
                  </a:lnTo>
                  <a:lnTo>
                    <a:pt x="172" y="157"/>
                  </a:lnTo>
                  <a:lnTo>
                    <a:pt x="183" y="151"/>
                  </a:lnTo>
                  <a:lnTo>
                    <a:pt x="194" y="144"/>
                  </a:lnTo>
                  <a:lnTo>
                    <a:pt x="203" y="134"/>
                  </a:lnTo>
                  <a:lnTo>
                    <a:pt x="212" y="120"/>
                  </a:lnTo>
                  <a:lnTo>
                    <a:pt x="218" y="103"/>
                  </a:lnTo>
                  <a:lnTo>
                    <a:pt x="219" y="81"/>
                  </a:lnTo>
                  <a:lnTo>
                    <a:pt x="218" y="60"/>
                  </a:lnTo>
                  <a:lnTo>
                    <a:pt x="212" y="42"/>
                  </a:lnTo>
                  <a:lnTo>
                    <a:pt x="203" y="29"/>
                  </a:lnTo>
                  <a:lnTo>
                    <a:pt x="194" y="18"/>
                  </a:lnTo>
                  <a:lnTo>
                    <a:pt x="183" y="12"/>
                  </a:lnTo>
                  <a:lnTo>
                    <a:pt x="172" y="6"/>
                  </a:lnTo>
                  <a:lnTo>
                    <a:pt x="163" y="3"/>
                  </a:lnTo>
                  <a:lnTo>
                    <a:pt x="154" y="1"/>
                  </a:lnTo>
                  <a:lnTo>
                    <a:pt x="148" y="0"/>
                  </a:lnTo>
                  <a:lnTo>
                    <a:pt x="147" y="0"/>
                  </a:lnTo>
                  <a:lnTo>
                    <a:pt x="146" y="0"/>
                  </a:lnTo>
                </a:path>
              </a:pathLst>
            </a:custGeom>
            <a:solidFill>
              <a:srgbClr val="FFFFFF"/>
            </a:solidFill>
            <a:ln w="12700" cap="rnd" cmpd="sng">
              <a:noFill/>
              <a:prstDash val="solid"/>
              <a:round/>
              <a:headEnd type="none" w="med" len="med"/>
              <a:tailEnd type="none" w="med" len="med"/>
            </a:ln>
          </p:spPr>
          <p:txBody>
            <a:bodyPr/>
            <a:lstStyle/>
            <a:p>
              <a:pPr algn="r" fontAlgn="base">
                <a:spcBef>
                  <a:spcPct val="0"/>
                </a:spcBef>
                <a:spcAft>
                  <a:spcPct val="0"/>
                </a:spcAft>
              </a:pPr>
              <a:endParaRPr lang="zh-CN" altLang="en-US">
                <a:solidFill>
                  <a:srgbClr val="000000"/>
                </a:solidFill>
                <a:latin typeface="Arial" pitchFamily="34" charset="0"/>
                <a:ea typeface="华文细黑" pitchFamily="2" charset="-122"/>
              </a:endParaRPr>
            </a:p>
          </p:txBody>
        </p:sp>
        <p:sp>
          <p:nvSpPr>
            <p:cNvPr id="119" name="Freeform 127"/>
            <p:cNvSpPr>
              <a:spLocks/>
            </p:cNvSpPr>
            <p:nvPr/>
          </p:nvSpPr>
          <p:spPr bwMode="auto">
            <a:xfrm>
              <a:off x="3219" y="3794"/>
              <a:ext cx="62" cy="47"/>
            </a:xfrm>
            <a:custGeom>
              <a:avLst/>
              <a:gdLst>
                <a:gd name="T0" fmla="*/ 1 w 226"/>
                <a:gd name="T1" fmla="*/ 0 h 170"/>
                <a:gd name="T2" fmla="*/ 0 w 226"/>
                <a:gd name="T3" fmla="*/ 0 h 170"/>
                <a:gd name="T4" fmla="*/ 0 w 226"/>
                <a:gd name="T5" fmla="*/ 1 h 170"/>
                <a:gd name="T6" fmla="*/ 1 w 226"/>
                <a:gd name="T7" fmla="*/ 1 h 170"/>
                <a:gd name="T8" fmla="*/ 1 w 226"/>
                <a:gd name="T9" fmla="*/ 1 h 170"/>
                <a:gd name="T10" fmla="*/ 1 w 226"/>
                <a:gd name="T11" fmla="*/ 1 h 170"/>
                <a:gd name="T12" fmla="*/ 1 w 226"/>
                <a:gd name="T13" fmla="*/ 1 h 170"/>
                <a:gd name="T14" fmla="*/ 1 w 226"/>
                <a:gd name="T15" fmla="*/ 1 h 170"/>
                <a:gd name="T16" fmla="*/ 1 w 226"/>
                <a:gd name="T17" fmla="*/ 1 h 170"/>
                <a:gd name="T18" fmla="*/ 1 w 226"/>
                <a:gd name="T19" fmla="*/ 1 h 170"/>
                <a:gd name="T20" fmla="*/ 1 w 226"/>
                <a:gd name="T21" fmla="*/ 1 h 170"/>
                <a:gd name="T22" fmla="*/ 1 w 226"/>
                <a:gd name="T23" fmla="*/ 1 h 170"/>
                <a:gd name="T24" fmla="*/ 1 w 226"/>
                <a:gd name="T25" fmla="*/ 1 h 170"/>
                <a:gd name="T26" fmla="*/ 1 w 226"/>
                <a:gd name="T27" fmla="*/ 1 h 170"/>
                <a:gd name="T28" fmla="*/ 1 w 226"/>
                <a:gd name="T29" fmla="*/ 0 h 170"/>
                <a:gd name="T30" fmla="*/ 1 w 226"/>
                <a:gd name="T31" fmla="*/ 0 h 170"/>
                <a:gd name="T32" fmla="*/ 1 w 226"/>
                <a:gd name="T33" fmla="*/ 0 h 170"/>
                <a:gd name="T34" fmla="*/ 1 w 226"/>
                <a:gd name="T35" fmla="*/ 0 h 170"/>
                <a:gd name="T36" fmla="*/ 1 w 226"/>
                <a:gd name="T37" fmla="*/ 0 h 170"/>
                <a:gd name="T38" fmla="*/ 1 w 226"/>
                <a:gd name="T39" fmla="*/ 0 h 170"/>
                <a:gd name="T40" fmla="*/ 1 w 226"/>
                <a:gd name="T41" fmla="*/ 0 h 170"/>
                <a:gd name="T42" fmla="*/ 1 w 226"/>
                <a:gd name="T43" fmla="*/ 0 h 170"/>
                <a:gd name="T44" fmla="*/ 1 w 226"/>
                <a:gd name="T45" fmla="*/ 0 h 170"/>
                <a:gd name="T46" fmla="*/ 1 w 226"/>
                <a:gd name="T47" fmla="*/ 0 h 170"/>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226"/>
                <a:gd name="T73" fmla="*/ 0 h 170"/>
                <a:gd name="T74" fmla="*/ 226 w 226"/>
                <a:gd name="T75" fmla="*/ 170 h 170"/>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226" h="170">
                  <a:moveTo>
                    <a:pt x="150" y="0"/>
                  </a:moveTo>
                  <a:lnTo>
                    <a:pt x="0" y="0"/>
                  </a:lnTo>
                  <a:lnTo>
                    <a:pt x="0" y="169"/>
                  </a:lnTo>
                  <a:lnTo>
                    <a:pt x="151" y="169"/>
                  </a:lnTo>
                  <a:lnTo>
                    <a:pt x="152" y="169"/>
                  </a:lnTo>
                  <a:lnTo>
                    <a:pt x="158" y="168"/>
                  </a:lnTo>
                  <a:lnTo>
                    <a:pt x="167" y="166"/>
                  </a:lnTo>
                  <a:lnTo>
                    <a:pt x="177" y="163"/>
                  </a:lnTo>
                  <a:lnTo>
                    <a:pt x="188" y="157"/>
                  </a:lnTo>
                  <a:lnTo>
                    <a:pt x="199" y="149"/>
                  </a:lnTo>
                  <a:lnTo>
                    <a:pt x="209" y="139"/>
                  </a:lnTo>
                  <a:lnTo>
                    <a:pt x="218" y="124"/>
                  </a:lnTo>
                  <a:lnTo>
                    <a:pt x="224" y="107"/>
                  </a:lnTo>
                  <a:lnTo>
                    <a:pt x="225" y="84"/>
                  </a:lnTo>
                  <a:lnTo>
                    <a:pt x="224" y="62"/>
                  </a:lnTo>
                  <a:lnTo>
                    <a:pt x="218" y="44"/>
                  </a:lnTo>
                  <a:lnTo>
                    <a:pt x="209" y="30"/>
                  </a:lnTo>
                  <a:lnTo>
                    <a:pt x="199" y="19"/>
                  </a:lnTo>
                  <a:lnTo>
                    <a:pt x="188" y="12"/>
                  </a:lnTo>
                  <a:lnTo>
                    <a:pt x="177" y="6"/>
                  </a:lnTo>
                  <a:lnTo>
                    <a:pt x="167" y="3"/>
                  </a:lnTo>
                  <a:lnTo>
                    <a:pt x="158" y="1"/>
                  </a:lnTo>
                  <a:lnTo>
                    <a:pt x="152" y="0"/>
                  </a:lnTo>
                  <a:lnTo>
                    <a:pt x="151" y="0"/>
                  </a:lnTo>
                </a:path>
              </a:pathLst>
            </a:custGeom>
            <a:noFill/>
            <a:ln w="12700" cap="rnd" cmpd="sng">
              <a:solidFill>
                <a:srgbClr val="000000"/>
              </a:solidFill>
              <a:prstDash val="solid"/>
              <a:round/>
              <a:headEnd type="none" w="med" len="med"/>
              <a:tailEnd type="none" w="med" len="med"/>
            </a:ln>
          </p:spPr>
          <p:txBody>
            <a:bodyPr/>
            <a:lstStyle/>
            <a:p>
              <a:pPr algn="r" fontAlgn="base">
                <a:spcBef>
                  <a:spcPct val="0"/>
                </a:spcBef>
                <a:spcAft>
                  <a:spcPct val="0"/>
                </a:spcAft>
              </a:pPr>
              <a:endParaRPr lang="zh-CN" altLang="en-US">
                <a:solidFill>
                  <a:srgbClr val="000000"/>
                </a:solidFill>
                <a:latin typeface="Arial" pitchFamily="34" charset="0"/>
                <a:ea typeface="华文细黑" pitchFamily="2" charset="-122"/>
              </a:endParaRPr>
            </a:p>
          </p:txBody>
        </p:sp>
        <p:sp>
          <p:nvSpPr>
            <p:cNvPr id="120" name="Freeform 128"/>
            <p:cNvSpPr>
              <a:spLocks/>
            </p:cNvSpPr>
            <p:nvPr/>
          </p:nvSpPr>
          <p:spPr bwMode="auto">
            <a:xfrm>
              <a:off x="3219" y="3875"/>
              <a:ext cx="61" cy="46"/>
            </a:xfrm>
            <a:custGeom>
              <a:avLst/>
              <a:gdLst>
                <a:gd name="T0" fmla="*/ 1 w 220"/>
                <a:gd name="T1" fmla="*/ 0 h 164"/>
                <a:gd name="T2" fmla="*/ 0 w 220"/>
                <a:gd name="T3" fmla="*/ 0 h 164"/>
                <a:gd name="T4" fmla="*/ 0 w 220"/>
                <a:gd name="T5" fmla="*/ 1 h 164"/>
                <a:gd name="T6" fmla="*/ 1 w 220"/>
                <a:gd name="T7" fmla="*/ 1 h 164"/>
                <a:gd name="T8" fmla="*/ 1 w 220"/>
                <a:gd name="T9" fmla="*/ 1 h 164"/>
                <a:gd name="T10" fmla="*/ 1 w 220"/>
                <a:gd name="T11" fmla="*/ 1 h 164"/>
                <a:gd name="T12" fmla="*/ 1 w 220"/>
                <a:gd name="T13" fmla="*/ 1 h 164"/>
                <a:gd name="T14" fmla="*/ 1 w 220"/>
                <a:gd name="T15" fmla="*/ 1 h 164"/>
                <a:gd name="T16" fmla="*/ 1 w 220"/>
                <a:gd name="T17" fmla="*/ 1 h 164"/>
                <a:gd name="T18" fmla="*/ 1 w 220"/>
                <a:gd name="T19" fmla="*/ 1 h 164"/>
                <a:gd name="T20" fmla="*/ 1 w 220"/>
                <a:gd name="T21" fmla="*/ 1 h 164"/>
                <a:gd name="T22" fmla="*/ 1 w 220"/>
                <a:gd name="T23" fmla="*/ 1 h 164"/>
                <a:gd name="T24" fmla="*/ 1 w 220"/>
                <a:gd name="T25" fmla="*/ 1 h 164"/>
                <a:gd name="T26" fmla="*/ 1 w 220"/>
                <a:gd name="T27" fmla="*/ 1 h 164"/>
                <a:gd name="T28" fmla="*/ 1 w 220"/>
                <a:gd name="T29" fmla="*/ 0 h 164"/>
                <a:gd name="T30" fmla="*/ 1 w 220"/>
                <a:gd name="T31" fmla="*/ 0 h 164"/>
                <a:gd name="T32" fmla="*/ 1 w 220"/>
                <a:gd name="T33" fmla="*/ 0 h 164"/>
                <a:gd name="T34" fmla="*/ 1 w 220"/>
                <a:gd name="T35" fmla="*/ 0 h 164"/>
                <a:gd name="T36" fmla="*/ 1 w 220"/>
                <a:gd name="T37" fmla="*/ 0 h 164"/>
                <a:gd name="T38" fmla="*/ 1 w 220"/>
                <a:gd name="T39" fmla="*/ 0 h 164"/>
                <a:gd name="T40" fmla="*/ 1 w 220"/>
                <a:gd name="T41" fmla="*/ 0 h 164"/>
                <a:gd name="T42" fmla="*/ 1 w 220"/>
                <a:gd name="T43" fmla="*/ 0 h 164"/>
                <a:gd name="T44" fmla="*/ 1 w 220"/>
                <a:gd name="T45" fmla="*/ 0 h 164"/>
                <a:gd name="T46" fmla="*/ 1 w 220"/>
                <a:gd name="T47" fmla="*/ 0 h 164"/>
                <a:gd name="T48" fmla="*/ 1 w 220"/>
                <a:gd name="T49" fmla="*/ 0 h 16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20"/>
                <a:gd name="T76" fmla="*/ 0 h 164"/>
                <a:gd name="T77" fmla="*/ 220 w 220"/>
                <a:gd name="T78" fmla="*/ 164 h 16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20" h="164">
                  <a:moveTo>
                    <a:pt x="146" y="0"/>
                  </a:moveTo>
                  <a:lnTo>
                    <a:pt x="0" y="0"/>
                  </a:lnTo>
                  <a:lnTo>
                    <a:pt x="0" y="163"/>
                  </a:lnTo>
                  <a:lnTo>
                    <a:pt x="147" y="163"/>
                  </a:lnTo>
                  <a:lnTo>
                    <a:pt x="148" y="163"/>
                  </a:lnTo>
                  <a:lnTo>
                    <a:pt x="154" y="162"/>
                  </a:lnTo>
                  <a:lnTo>
                    <a:pt x="163" y="160"/>
                  </a:lnTo>
                  <a:lnTo>
                    <a:pt x="172" y="157"/>
                  </a:lnTo>
                  <a:lnTo>
                    <a:pt x="183" y="152"/>
                  </a:lnTo>
                  <a:lnTo>
                    <a:pt x="194" y="145"/>
                  </a:lnTo>
                  <a:lnTo>
                    <a:pt x="203" y="134"/>
                  </a:lnTo>
                  <a:lnTo>
                    <a:pt x="212" y="121"/>
                  </a:lnTo>
                  <a:lnTo>
                    <a:pt x="218" y="102"/>
                  </a:lnTo>
                  <a:lnTo>
                    <a:pt x="219" y="81"/>
                  </a:lnTo>
                  <a:lnTo>
                    <a:pt x="218" y="60"/>
                  </a:lnTo>
                  <a:lnTo>
                    <a:pt x="212" y="42"/>
                  </a:lnTo>
                  <a:lnTo>
                    <a:pt x="203" y="29"/>
                  </a:lnTo>
                  <a:lnTo>
                    <a:pt x="194" y="18"/>
                  </a:lnTo>
                  <a:lnTo>
                    <a:pt x="183" y="11"/>
                  </a:lnTo>
                  <a:lnTo>
                    <a:pt x="172" y="6"/>
                  </a:lnTo>
                  <a:lnTo>
                    <a:pt x="163" y="3"/>
                  </a:lnTo>
                  <a:lnTo>
                    <a:pt x="154" y="1"/>
                  </a:lnTo>
                  <a:lnTo>
                    <a:pt x="148" y="1"/>
                  </a:lnTo>
                  <a:lnTo>
                    <a:pt x="147" y="0"/>
                  </a:lnTo>
                  <a:lnTo>
                    <a:pt x="146" y="0"/>
                  </a:lnTo>
                </a:path>
              </a:pathLst>
            </a:custGeom>
            <a:solidFill>
              <a:srgbClr val="FFFFFF"/>
            </a:solidFill>
            <a:ln w="12700" cap="rnd" cmpd="sng">
              <a:noFill/>
              <a:prstDash val="solid"/>
              <a:round/>
              <a:headEnd type="none" w="med" len="med"/>
              <a:tailEnd type="none" w="med" len="med"/>
            </a:ln>
          </p:spPr>
          <p:txBody>
            <a:bodyPr/>
            <a:lstStyle/>
            <a:p>
              <a:pPr algn="r" fontAlgn="base">
                <a:spcBef>
                  <a:spcPct val="0"/>
                </a:spcBef>
                <a:spcAft>
                  <a:spcPct val="0"/>
                </a:spcAft>
              </a:pPr>
              <a:endParaRPr lang="zh-CN" altLang="en-US">
                <a:solidFill>
                  <a:srgbClr val="000000"/>
                </a:solidFill>
                <a:latin typeface="Arial" pitchFamily="34" charset="0"/>
                <a:ea typeface="华文细黑" pitchFamily="2" charset="-122"/>
              </a:endParaRPr>
            </a:p>
          </p:txBody>
        </p:sp>
        <p:sp>
          <p:nvSpPr>
            <p:cNvPr id="121" name="Freeform 129"/>
            <p:cNvSpPr>
              <a:spLocks/>
            </p:cNvSpPr>
            <p:nvPr/>
          </p:nvSpPr>
          <p:spPr bwMode="auto">
            <a:xfrm>
              <a:off x="3219" y="3875"/>
              <a:ext cx="62" cy="48"/>
            </a:xfrm>
            <a:custGeom>
              <a:avLst/>
              <a:gdLst>
                <a:gd name="T0" fmla="*/ 1 w 226"/>
                <a:gd name="T1" fmla="*/ 0 h 170"/>
                <a:gd name="T2" fmla="*/ 0 w 226"/>
                <a:gd name="T3" fmla="*/ 0 h 170"/>
                <a:gd name="T4" fmla="*/ 0 w 226"/>
                <a:gd name="T5" fmla="*/ 1 h 170"/>
                <a:gd name="T6" fmla="*/ 1 w 226"/>
                <a:gd name="T7" fmla="*/ 1 h 170"/>
                <a:gd name="T8" fmla="*/ 1 w 226"/>
                <a:gd name="T9" fmla="*/ 1 h 170"/>
                <a:gd name="T10" fmla="*/ 1 w 226"/>
                <a:gd name="T11" fmla="*/ 1 h 170"/>
                <a:gd name="T12" fmla="*/ 1 w 226"/>
                <a:gd name="T13" fmla="*/ 1 h 170"/>
                <a:gd name="T14" fmla="*/ 1 w 226"/>
                <a:gd name="T15" fmla="*/ 1 h 170"/>
                <a:gd name="T16" fmla="*/ 1 w 226"/>
                <a:gd name="T17" fmla="*/ 1 h 170"/>
                <a:gd name="T18" fmla="*/ 1 w 226"/>
                <a:gd name="T19" fmla="*/ 1 h 170"/>
                <a:gd name="T20" fmla="*/ 1 w 226"/>
                <a:gd name="T21" fmla="*/ 1 h 170"/>
                <a:gd name="T22" fmla="*/ 1 w 226"/>
                <a:gd name="T23" fmla="*/ 1 h 170"/>
                <a:gd name="T24" fmla="*/ 1 w 226"/>
                <a:gd name="T25" fmla="*/ 1 h 170"/>
                <a:gd name="T26" fmla="*/ 1 w 226"/>
                <a:gd name="T27" fmla="*/ 1 h 170"/>
                <a:gd name="T28" fmla="*/ 1 w 226"/>
                <a:gd name="T29" fmla="*/ 0 h 170"/>
                <a:gd name="T30" fmla="*/ 1 w 226"/>
                <a:gd name="T31" fmla="*/ 0 h 170"/>
                <a:gd name="T32" fmla="*/ 1 w 226"/>
                <a:gd name="T33" fmla="*/ 0 h 170"/>
                <a:gd name="T34" fmla="*/ 1 w 226"/>
                <a:gd name="T35" fmla="*/ 0 h 170"/>
                <a:gd name="T36" fmla="*/ 1 w 226"/>
                <a:gd name="T37" fmla="*/ 0 h 170"/>
                <a:gd name="T38" fmla="*/ 1 w 226"/>
                <a:gd name="T39" fmla="*/ 0 h 170"/>
                <a:gd name="T40" fmla="*/ 1 w 226"/>
                <a:gd name="T41" fmla="*/ 0 h 170"/>
                <a:gd name="T42" fmla="*/ 1 w 226"/>
                <a:gd name="T43" fmla="*/ 0 h 170"/>
                <a:gd name="T44" fmla="*/ 1 w 226"/>
                <a:gd name="T45" fmla="*/ 0 h 170"/>
                <a:gd name="T46" fmla="*/ 1 w 226"/>
                <a:gd name="T47" fmla="*/ 0 h 170"/>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226"/>
                <a:gd name="T73" fmla="*/ 0 h 170"/>
                <a:gd name="T74" fmla="*/ 226 w 226"/>
                <a:gd name="T75" fmla="*/ 170 h 170"/>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226" h="170">
                  <a:moveTo>
                    <a:pt x="150" y="0"/>
                  </a:moveTo>
                  <a:lnTo>
                    <a:pt x="0" y="0"/>
                  </a:lnTo>
                  <a:lnTo>
                    <a:pt x="0" y="169"/>
                  </a:lnTo>
                  <a:lnTo>
                    <a:pt x="151" y="169"/>
                  </a:lnTo>
                  <a:lnTo>
                    <a:pt x="152" y="169"/>
                  </a:lnTo>
                  <a:lnTo>
                    <a:pt x="158" y="168"/>
                  </a:lnTo>
                  <a:lnTo>
                    <a:pt x="167" y="166"/>
                  </a:lnTo>
                  <a:lnTo>
                    <a:pt x="177" y="163"/>
                  </a:lnTo>
                  <a:lnTo>
                    <a:pt x="188" y="158"/>
                  </a:lnTo>
                  <a:lnTo>
                    <a:pt x="199" y="150"/>
                  </a:lnTo>
                  <a:lnTo>
                    <a:pt x="209" y="139"/>
                  </a:lnTo>
                  <a:lnTo>
                    <a:pt x="218" y="125"/>
                  </a:lnTo>
                  <a:lnTo>
                    <a:pt x="224" y="106"/>
                  </a:lnTo>
                  <a:lnTo>
                    <a:pt x="225" y="84"/>
                  </a:lnTo>
                  <a:lnTo>
                    <a:pt x="224" y="62"/>
                  </a:lnTo>
                  <a:lnTo>
                    <a:pt x="218" y="44"/>
                  </a:lnTo>
                  <a:lnTo>
                    <a:pt x="209" y="30"/>
                  </a:lnTo>
                  <a:lnTo>
                    <a:pt x="199" y="19"/>
                  </a:lnTo>
                  <a:lnTo>
                    <a:pt x="188" y="11"/>
                  </a:lnTo>
                  <a:lnTo>
                    <a:pt x="177" y="6"/>
                  </a:lnTo>
                  <a:lnTo>
                    <a:pt x="167" y="3"/>
                  </a:lnTo>
                  <a:lnTo>
                    <a:pt x="158" y="1"/>
                  </a:lnTo>
                  <a:lnTo>
                    <a:pt x="152" y="1"/>
                  </a:lnTo>
                  <a:lnTo>
                    <a:pt x="151" y="0"/>
                  </a:lnTo>
                </a:path>
              </a:pathLst>
            </a:custGeom>
            <a:noFill/>
            <a:ln w="12700" cap="rnd" cmpd="sng">
              <a:solidFill>
                <a:srgbClr val="000000"/>
              </a:solidFill>
              <a:prstDash val="solid"/>
              <a:round/>
              <a:headEnd type="none" w="med" len="med"/>
              <a:tailEnd type="none" w="med" len="med"/>
            </a:ln>
          </p:spPr>
          <p:txBody>
            <a:bodyPr/>
            <a:lstStyle/>
            <a:p>
              <a:pPr algn="r" fontAlgn="base">
                <a:spcBef>
                  <a:spcPct val="0"/>
                </a:spcBef>
                <a:spcAft>
                  <a:spcPct val="0"/>
                </a:spcAft>
              </a:pPr>
              <a:endParaRPr lang="zh-CN" altLang="en-US">
                <a:solidFill>
                  <a:srgbClr val="000000"/>
                </a:solidFill>
                <a:latin typeface="Arial" pitchFamily="34" charset="0"/>
                <a:ea typeface="华文细黑" pitchFamily="2" charset="-122"/>
              </a:endParaRPr>
            </a:p>
          </p:txBody>
        </p:sp>
        <p:sp>
          <p:nvSpPr>
            <p:cNvPr id="122" name="Freeform 130"/>
            <p:cNvSpPr>
              <a:spLocks/>
            </p:cNvSpPr>
            <p:nvPr/>
          </p:nvSpPr>
          <p:spPr bwMode="auto">
            <a:xfrm>
              <a:off x="3219" y="3954"/>
              <a:ext cx="61" cy="45"/>
            </a:xfrm>
            <a:custGeom>
              <a:avLst/>
              <a:gdLst>
                <a:gd name="T0" fmla="*/ 1 w 220"/>
                <a:gd name="T1" fmla="*/ 0 h 164"/>
                <a:gd name="T2" fmla="*/ 0 w 220"/>
                <a:gd name="T3" fmla="*/ 0 h 164"/>
                <a:gd name="T4" fmla="*/ 0 w 220"/>
                <a:gd name="T5" fmla="*/ 1 h 164"/>
                <a:gd name="T6" fmla="*/ 1 w 220"/>
                <a:gd name="T7" fmla="*/ 1 h 164"/>
                <a:gd name="T8" fmla="*/ 1 w 220"/>
                <a:gd name="T9" fmla="*/ 1 h 164"/>
                <a:gd name="T10" fmla="*/ 1 w 220"/>
                <a:gd name="T11" fmla="*/ 1 h 164"/>
                <a:gd name="T12" fmla="*/ 1 w 220"/>
                <a:gd name="T13" fmla="*/ 1 h 164"/>
                <a:gd name="T14" fmla="*/ 1 w 220"/>
                <a:gd name="T15" fmla="*/ 1 h 164"/>
                <a:gd name="T16" fmla="*/ 1 w 220"/>
                <a:gd name="T17" fmla="*/ 1 h 164"/>
                <a:gd name="T18" fmla="*/ 1 w 220"/>
                <a:gd name="T19" fmla="*/ 1 h 164"/>
                <a:gd name="T20" fmla="*/ 1 w 220"/>
                <a:gd name="T21" fmla="*/ 1 h 164"/>
                <a:gd name="T22" fmla="*/ 1 w 220"/>
                <a:gd name="T23" fmla="*/ 1 h 164"/>
                <a:gd name="T24" fmla="*/ 1 w 220"/>
                <a:gd name="T25" fmla="*/ 1 h 164"/>
                <a:gd name="T26" fmla="*/ 1 w 220"/>
                <a:gd name="T27" fmla="*/ 1 h 164"/>
                <a:gd name="T28" fmla="*/ 1 w 220"/>
                <a:gd name="T29" fmla="*/ 0 h 164"/>
                <a:gd name="T30" fmla="*/ 1 w 220"/>
                <a:gd name="T31" fmla="*/ 0 h 164"/>
                <a:gd name="T32" fmla="*/ 1 w 220"/>
                <a:gd name="T33" fmla="*/ 0 h 164"/>
                <a:gd name="T34" fmla="*/ 1 w 220"/>
                <a:gd name="T35" fmla="*/ 0 h 164"/>
                <a:gd name="T36" fmla="*/ 1 w 220"/>
                <a:gd name="T37" fmla="*/ 0 h 164"/>
                <a:gd name="T38" fmla="*/ 1 w 220"/>
                <a:gd name="T39" fmla="*/ 0 h 164"/>
                <a:gd name="T40" fmla="*/ 1 w 220"/>
                <a:gd name="T41" fmla="*/ 0 h 164"/>
                <a:gd name="T42" fmla="*/ 1 w 220"/>
                <a:gd name="T43" fmla="*/ 0 h 164"/>
                <a:gd name="T44" fmla="*/ 1 w 220"/>
                <a:gd name="T45" fmla="*/ 0 h 164"/>
                <a:gd name="T46" fmla="*/ 1 w 220"/>
                <a:gd name="T47" fmla="*/ 0 h 164"/>
                <a:gd name="T48" fmla="*/ 1 w 220"/>
                <a:gd name="T49" fmla="*/ 0 h 16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20"/>
                <a:gd name="T76" fmla="*/ 0 h 164"/>
                <a:gd name="T77" fmla="*/ 220 w 220"/>
                <a:gd name="T78" fmla="*/ 164 h 16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20" h="164">
                  <a:moveTo>
                    <a:pt x="146" y="0"/>
                  </a:moveTo>
                  <a:lnTo>
                    <a:pt x="0" y="0"/>
                  </a:lnTo>
                  <a:lnTo>
                    <a:pt x="0" y="163"/>
                  </a:lnTo>
                  <a:lnTo>
                    <a:pt x="147" y="163"/>
                  </a:lnTo>
                  <a:lnTo>
                    <a:pt x="148" y="163"/>
                  </a:lnTo>
                  <a:lnTo>
                    <a:pt x="154" y="162"/>
                  </a:lnTo>
                  <a:lnTo>
                    <a:pt x="163" y="161"/>
                  </a:lnTo>
                  <a:lnTo>
                    <a:pt x="172" y="157"/>
                  </a:lnTo>
                  <a:lnTo>
                    <a:pt x="183" y="152"/>
                  </a:lnTo>
                  <a:lnTo>
                    <a:pt x="194" y="145"/>
                  </a:lnTo>
                  <a:lnTo>
                    <a:pt x="203" y="134"/>
                  </a:lnTo>
                  <a:lnTo>
                    <a:pt x="212" y="121"/>
                  </a:lnTo>
                  <a:lnTo>
                    <a:pt x="218" y="103"/>
                  </a:lnTo>
                  <a:lnTo>
                    <a:pt x="219" y="81"/>
                  </a:lnTo>
                  <a:lnTo>
                    <a:pt x="218" y="60"/>
                  </a:lnTo>
                  <a:lnTo>
                    <a:pt x="212" y="42"/>
                  </a:lnTo>
                  <a:lnTo>
                    <a:pt x="203" y="29"/>
                  </a:lnTo>
                  <a:lnTo>
                    <a:pt x="194" y="18"/>
                  </a:lnTo>
                  <a:lnTo>
                    <a:pt x="183" y="11"/>
                  </a:lnTo>
                  <a:lnTo>
                    <a:pt x="172" y="7"/>
                  </a:lnTo>
                  <a:lnTo>
                    <a:pt x="163" y="3"/>
                  </a:lnTo>
                  <a:lnTo>
                    <a:pt x="154" y="1"/>
                  </a:lnTo>
                  <a:lnTo>
                    <a:pt x="148" y="0"/>
                  </a:lnTo>
                  <a:lnTo>
                    <a:pt x="147" y="0"/>
                  </a:lnTo>
                  <a:lnTo>
                    <a:pt x="146" y="0"/>
                  </a:lnTo>
                </a:path>
              </a:pathLst>
            </a:custGeom>
            <a:solidFill>
              <a:srgbClr val="FFFFFF"/>
            </a:solidFill>
            <a:ln w="12700" cap="rnd" cmpd="sng">
              <a:noFill/>
              <a:prstDash val="solid"/>
              <a:round/>
              <a:headEnd type="none" w="med" len="med"/>
              <a:tailEnd type="none" w="med" len="med"/>
            </a:ln>
          </p:spPr>
          <p:txBody>
            <a:bodyPr/>
            <a:lstStyle/>
            <a:p>
              <a:pPr algn="r" fontAlgn="base">
                <a:spcBef>
                  <a:spcPct val="0"/>
                </a:spcBef>
                <a:spcAft>
                  <a:spcPct val="0"/>
                </a:spcAft>
              </a:pPr>
              <a:endParaRPr lang="zh-CN" altLang="en-US">
                <a:solidFill>
                  <a:srgbClr val="000000"/>
                </a:solidFill>
                <a:latin typeface="Arial" pitchFamily="34" charset="0"/>
                <a:ea typeface="华文细黑" pitchFamily="2" charset="-122"/>
              </a:endParaRPr>
            </a:p>
          </p:txBody>
        </p:sp>
        <p:sp>
          <p:nvSpPr>
            <p:cNvPr id="123" name="Freeform 131"/>
            <p:cNvSpPr>
              <a:spLocks/>
            </p:cNvSpPr>
            <p:nvPr/>
          </p:nvSpPr>
          <p:spPr bwMode="auto">
            <a:xfrm>
              <a:off x="3219" y="3954"/>
              <a:ext cx="62" cy="47"/>
            </a:xfrm>
            <a:custGeom>
              <a:avLst/>
              <a:gdLst>
                <a:gd name="T0" fmla="*/ 1 w 226"/>
                <a:gd name="T1" fmla="*/ 0 h 170"/>
                <a:gd name="T2" fmla="*/ 0 w 226"/>
                <a:gd name="T3" fmla="*/ 0 h 170"/>
                <a:gd name="T4" fmla="*/ 0 w 226"/>
                <a:gd name="T5" fmla="*/ 1 h 170"/>
                <a:gd name="T6" fmla="*/ 1 w 226"/>
                <a:gd name="T7" fmla="*/ 1 h 170"/>
                <a:gd name="T8" fmla="*/ 1 w 226"/>
                <a:gd name="T9" fmla="*/ 1 h 170"/>
                <a:gd name="T10" fmla="*/ 1 w 226"/>
                <a:gd name="T11" fmla="*/ 1 h 170"/>
                <a:gd name="T12" fmla="*/ 1 w 226"/>
                <a:gd name="T13" fmla="*/ 1 h 170"/>
                <a:gd name="T14" fmla="*/ 1 w 226"/>
                <a:gd name="T15" fmla="*/ 1 h 170"/>
                <a:gd name="T16" fmla="*/ 1 w 226"/>
                <a:gd name="T17" fmla="*/ 1 h 170"/>
                <a:gd name="T18" fmla="*/ 1 w 226"/>
                <a:gd name="T19" fmla="*/ 1 h 170"/>
                <a:gd name="T20" fmla="*/ 1 w 226"/>
                <a:gd name="T21" fmla="*/ 1 h 170"/>
                <a:gd name="T22" fmla="*/ 1 w 226"/>
                <a:gd name="T23" fmla="*/ 1 h 170"/>
                <a:gd name="T24" fmla="*/ 1 w 226"/>
                <a:gd name="T25" fmla="*/ 1 h 170"/>
                <a:gd name="T26" fmla="*/ 1 w 226"/>
                <a:gd name="T27" fmla="*/ 1 h 170"/>
                <a:gd name="T28" fmla="*/ 1 w 226"/>
                <a:gd name="T29" fmla="*/ 0 h 170"/>
                <a:gd name="T30" fmla="*/ 1 w 226"/>
                <a:gd name="T31" fmla="*/ 0 h 170"/>
                <a:gd name="T32" fmla="*/ 1 w 226"/>
                <a:gd name="T33" fmla="*/ 0 h 170"/>
                <a:gd name="T34" fmla="*/ 1 w 226"/>
                <a:gd name="T35" fmla="*/ 0 h 170"/>
                <a:gd name="T36" fmla="*/ 1 w 226"/>
                <a:gd name="T37" fmla="*/ 0 h 170"/>
                <a:gd name="T38" fmla="*/ 1 w 226"/>
                <a:gd name="T39" fmla="*/ 0 h 170"/>
                <a:gd name="T40" fmla="*/ 1 w 226"/>
                <a:gd name="T41" fmla="*/ 0 h 170"/>
                <a:gd name="T42" fmla="*/ 1 w 226"/>
                <a:gd name="T43" fmla="*/ 0 h 170"/>
                <a:gd name="T44" fmla="*/ 1 w 226"/>
                <a:gd name="T45" fmla="*/ 0 h 170"/>
                <a:gd name="T46" fmla="*/ 1 w 226"/>
                <a:gd name="T47" fmla="*/ 0 h 170"/>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226"/>
                <a:gd name="T73" fmla="*/ 0 h 170"/>
                <a:gd name="T74" fmla="*/ 226 w 226"/>
                <a:gd name="T75" fmla="*/ 170 h 170"/>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226" h="170">
                  <a:moveTo>
                    <a:pt x="150" y="0"/>
                  </a:moveTo>
                  <a:lnTo>
                    <a:pt x="0" y="0"/>
                  </a:lnTo>
                  <a:lnTo>
                    <a:pt x="0" y="169"/>
                  </a:lnTo>
                  <a:lnTo>
                    <a:pt x="151" y="169"/>
                  </a:lnTo>
                  <a:lnTo>
                    <a:pt x="152" y="169"/>
                  </a:lnTo>
                  <a:lnTo>
                    <a:pt x="158" y="168"/>
                  </a:lnTo>
                  <a:lnTo>
                    <a:pt x="167" y="167"/>
                  </a:lnTo>
                  <a:lnTo>
                    <a:pt x="177" y="163"/>
                  </a:lnTo>
                  <a:lnTo>
                    <a:pt x="188" y="158"/>
                  </a:lnTo>
                  <a:lnTo>
                    <a:pt x="199" y="150"/>
                  </a:lnTo>
                  <a:lnTo>
                    <a:pt x="209" y="139"/>
                  </a:lnTo>
                  <a:lnTo>
                    <a:pt x="218" y="125"/>
                  </a:lnTo>
                  <a:lnTo>
                    <a:pt x="224" y="107"/>
                  </a:lnTo>
                  <a:lnTo>
                    <a:pt x="225" y="84"/>
                  </a:lnTo>
                  <a:lnTo>
                    <a:pt x="224" y="62"/>
                  </a:lnTo>
                  <a:lnTo>
                    <a:pt x="218" y="44"/>
                  </a:lnTo>
                  <a:lnTo>
                    <a:pt x="209" y="30"/>
                  </a:lnTo>
                  <a:lnTo>
                    <a:pt x="199" y="19"/>
                  </a:lnTo>
                  <a:lnTo>
                    <a:pt x="188" y="11"/>
                  </a:lnTo>
                  <a:lnTo>
                    <a:pt x="177" y="7"/>
                  </a:lnTo>
                  <a:lnTo>
                    <a:pt x="167" y="3"/>
                  </a:lnTo>
                  <a:lnTo>
                    <a:pt x="158" y="1"/>
                  </a:lnTo>
                  <a:lnTo>
                    <a:pt x="152" y="0"/>
                  </a:lnTo>
                  <a:lnTo>
                    <a:pt x="151" y="0"/>
                  </a:lnTo>
                </a:path>
              </a:pathLst>
            </a:custGeom>
            <a:noFill/>
            <a:ln w="12700" cap="rnd" cmpd="sng">
              <a:solidFill>
                <a:srgbClr val="000000"/>
              </a:solidFill>
              <a:prstDash val="solid"/>
              <a:round/>
              <a:headEnd type="none" w="med" len="med"/>
              <a:tailEnd type="none" w="med" len="med"/>
            </a:ln>
          </p:spPr>
          <p:txBody>
            <a:bodyPr/>
            <a:lstStyle/>
            <a:p>
              <a:pPr algn="r" fontAlgn="base">
                <a:spcBef>
                  <a:spcPct val="0"/>
                </a:spcBef>
                <a:spcAft>
                  <a:spcPct val="0"/>
                </a:spcAft>
              </a:pPr>
              <a:endParaRPr lang="zh-CN" altLang="en-US">
                <a:solidFill>
                  <a:srgbClr val="000000"/>
                </a:solidFill>
                <a:latin typeface="Arial" pitchFamily="34" charset="0"/>
                <a:ea typeface="华文细黑" pitchFamily="2" charset="-122"/>
              </a:endParaRPr>
            </a:p>
          </p:txBody>
        </p:sp>
        <p:sp>
          <p:nvSpPr>
            <p:cNvPr id="124" name="Freeform 132"/>
            <p:cNvSpPr>
              <a:spLocks/>
            </p:cNvSpPr>
            <p:nvPr/>
          </p:nvSpPr>
          <p:spPr bwMode="auto">
            <a:xfrm>
              <a:off x="2930" y="3889"/>
              <a:ext cx="37" cy="45"/>
            </a:xfrm>
            <a:custGeom>
              <a:avLst/>
              <a:gdLst>
                <a:gd name="T0" fmla="*/ 0 w 135"/>
                <a:gd name="T1" fmla="*/ 0 h 162"/>
                <a:gd name="T2" fmla="*/ 0 w 135"/>
                <a:gd name="T3" fmla="*/ 1 h 162"/>
                <a:gd name="T4" fmla="*/ 1 w 135"/>
                <a:gd name="T5" fmla="*/ 1 h 162"/>
                <a:gd name="T6" fmla="*/ 0 w 135"/>
                <a:gd name="T7" fmla="*/ 0 h 162"/>
                <a:gd name="T8" fmla="*/ 0 60000 65536"/>
                <a:gd name="T9" fmla="*/ 0 60000 65536"/>
                <a:gd name="T10" fmla="*/ 0 60000 65536"/>
                <a:gd name="T11" fmla="*/ 0 60000 65536"/>
                <a:gd name="T12" fmla="*/ 0 w 135"/>
                <a:gd name="T13" fmla="*/ 0 h 162"/>
                <a:gd name="T14" fmla="*/ 135 w 135"/>
                <a:gd name="T15" fmla="*/ 162 h 162"/>
              </a:gdLst>
              <a:ahLst/>
              <a:cxnLst>
                <a:cxn ang="T8">
                  <a:pos x="T0" y="T1"/>
                </a:cxn>
                <a:cxn ang="T9">
                  <a:pos x="T2" y="T3"/>
                </a:cxn>
                <a:cxn ang="T10">
                  <a:pos x="T4" y="T5"/>
                </a:cxn>
                <a:cxn ang="T11">
                  <a:pos x="T6" y="T7"/>
                </a:cxn>
              </a:cxnLst>
              <a:rect l="T12" t="T13" r="T14" b="T15"/>
              <a:pathLst>
                <a:path w="135" h="162">
                  <a:moveTo>
                    <a:pt x="0" y="0"/>
                  </a:moveTo>
                  <a:lnTo>
                    <a:pt x="0" y="161"/>
                  </a:lnTo>
                  <a:lnTo>
                    <a:pt x="134" y="80"/>
                  </a:lnTo>
                  <a:lnTo>
                    <a:pt x="0" y="0"/>
                  </a:lnTo>
                </a:path>
              </a:pathLst>
            </a:custGeom>
            <a:solidFill>
              <a:srgbClr val="FFFFFF"/>
            </a:solidFill>
            <a:ln w="12700" cap="rnd" cmpd="sng">
              <a:noFill/>
              <a:prstDash val="solid"/>
              <a:round/>
              <a:headEnd type="none" w="med" len="med"/>
              <a:tailEnd type="none" w="med" len="med"/>
            </a:ln>
          </p:spPr>
          <p:txBody>
            <a:bodyPr/>
            <a:lstStyle/>
            <a:p>
              <a:pPr algn="r" fontAlgn="base">
                <a:spcBef>
                  <a:spcPct val="0"/>
                </a:spcBef>
                <a:spcAft>
                  <a:spcPct val="0"/>
                </a:spcAft>
              </a:pPr>
              <a:endParaRPr lang="zh-CN" altLang="en-US">
                <a:solidFill>
                  <a:srgbClr val="000000"/>
                </a:solidFill>
                <a:latin typeface="Arial" pitchFamily="34" charset="0"/>
                <a:ea typeface="华文细黑" pitchFamily="2" charset="-122"/>
              </a:endParaRPr>
            </a:p>
          </p:txBody>
        </p:sp>
        <p:sp>
          <p:nvSpPr>
            <p:cNvPr id="125" name="Freeform 133"/>
            <p:cNvSpPr>
              <a:spLocks/>
            </p:cNvSpPr>
            <p:nvPr/>
          </p:nvSpPr>
          <p:spPr bwMode="auto">
            <a:xfrm>
              <a:off x="2930" y="3889"/>
              <a:ext cx="39" cy="47"/>
            </a:xfrm>
            <a:custGeom>
              <a:avLst/>
              <a:gdLst>
                <a:gd name="T0" fmla="*/ 0 w 141"/>
                <a:gd name="T1" fmla="*/ 0 h 168"/>
                <a:gd name="T2" fmla="*/ 0 w 141"/>
                <a:gd name="T3" fmla="*/ 1 h 168"/>
                <a:gd name="T4" fmla="*/ 1 w 141"/>
                <a:gd name="T5" fmla="*/ 1 h 168"/>
                <a:gd name="T6" fmla="*/ 0 w 141"/>
                <a:gd name="T7" fmla="*/ 0 h 168"/>
                <a:gd name="T8" fmla="*/ 0 60000 65536"/>
                <a:gd name="T9" fmla="*/ 0 60000 65536"/>
                <a:gd name="T10" fmla="*/ 0 60000 65536"/>
                <a:gd name="T11" fmla="*/ 0 60000 65536"/>
                <a:gd name="T12" fmla="*/ 0 w 141"/>
                <a:gd name="T13" fmla="*/ 0 h 168"/>
                <a:gd name="T14" fmla="*/ 141 w 141"/>
                <a:gd name="T15" fmla="*/ 168 h 168"/>
              </a:gdLst>
              <a:ahLst/>
              <a:cxnLst>
                <a:cxn ang="T8">
                  <a:pos x="T0" y="T1"/>
                </a:cxn>
                <a:cxn ang="T9">
                  <a:pos x="T2" y="T3"/>
                </a:cxn>
                <a:cxn ang="T10">
                  <a:pos x="T4" y="T5"/>
                </a:cxn>
                <a:cxn ang="T11">
                  <a:pos x="T6" y="T7"/>
                </a:cxn>
              </a:cxnLst>
              <a:rect l="T12" t="T13" r="T14" b="T15"/>
              <a:pathLst>
                <a:path w="141" h="168">
                  <a:moveTo>
                    <a:pt x="0" y="0"/>
                  </a:moveTo>
                  <a:lnTo>
                    <a:pt x="0" y="167"/>
                  </a:lnTo>
                  <a:lnTo>
                    <a:pt x="140" y="83"/>
                  </a:lnTo>
                  <a:lnTo>
                    <a:pt x="0" y="0"/>
                  </a:lnTo>
                </a:path>
              </a:pathLst>
            </a:custGeom>
            <a:noFill/>
            <a:ln w="12700" cap="rnd" cmpd="sng">
              <a:solidFill>
                <a:srgbClr val="000000"/>
              </a:solidFill>
              <a:prstDash val="solid"/>
              <a:round/>
              <a:headEnd type="none" w="med" len="med"/>
              <a:tailEnd type="none" w="med" len="med"/>
            </a:ln>
          </p:spPr>
          <p:txBody>
            <a:bodyPr/>
            <a:lstStyle/>
            <a:p>
              <a:pPr algn="r" fontAlgn="base">
                <a:spcBef>
                  <a:spcPct val="0"/>
                </a:spcBef>
                <a:spcAft>
                  <a:spcPct val="0"/>
                </a:spcAft>
              </a:pPr>
              <a:endParaRPr lang="zh-CN" altLang="en-US">
                <a:solidFill>
                  <a:srgbClr val="000000"/>
                </a:solidFill>
                <a:latin typeface="Arial" pitchFamily="34" charset="0"/>
                <a:ea typeface="华文细黑" pitchFamily="2" charset="-122"/>
              </a:endParaRPr>
            </a:p>
          </p:txBody>
        </p:sp>
        <p:sp>
          <p:nvSpPr>
            <p:cNvPr id="126" name="Freeform 134"/>
            <p:cNvSpPr>
              <a:spLocks/>
            </p:cNvSpPr>
            <p:nvPr/>
          </p:nvSpPr>
          <p:spPr bwMode="auto">
            <a:xfrm>
              <a:off x="3108" y="3826"/>
              <a:ext cx="9" cy="9"/>
            </a:xfrm>
            <a:custGeom>
              <a:avLst/>
              <a:gdLst>
                <a:gd name="T0" fmla="*/ 0 w 31"/>
                <a:gd name="T1" fmla="*/ 0 h 31"/>
                <a:gd name="T2" fmla="*/ 0 w 31"/>
                <a:gd name="T3" fmla="*/ 0 h 31"/>
                <a:gd name="T4" fmla="*/ 0 w 31"/>
                <a:gd name="T5" fmla="*/ 0 h 31"/>
                <a:gd name="T6" fmla="*/ 0 w 31"/>
                <a:gd name="T7" fmla="*/ 0 h 31"/>
                <a:gd name="T8" fmla="*/ 0 w 31"/>
                <a:gd name="T9" fmla="*/ 0 h 31"/>
                <a:gd name="T10" fmla="*/ 0 w 31"/>
                <a:gd name="T11" fmla="*/ 0 h 31"/>
                <a:gd name="T12" fmla="*/ 0 w 31"/>
                <a:gd name="T13" fmla="*/ 0 h 31"/>
                <a:gd name="T14" fmla="*/ 0 w 31"/>
                <a:gd name="T15" fmla="*/ 0 h 31"/>
                <a:gd name="T16" fmla="*/ 0 w 31"/>
                <a:gd name="T17" fmla="*/ 0 h 31"/>
                <a:gd name="T18" fmla="*/ 0 w 31"/>
                <a:gd name="T19" fmla="*/ 0 h 31"/>
                <a:gd name="T20" fmla="*/ 0 w 31"/>
                <a:gd name="T21" fmla="*/ 0 h 31"/>
                <a:gd name="T22" fmla="*/ 0 w 31"/>
                <a:gd name="T23" fmla="*/ 0 h 31"/>
                <a:gd name="T24" fmla="*/ 0 w 31"/>
                <a:gd name="T25" fmla="*/ 0 h 31"/>
                <a:gd name="T26" fmla="*/ 0 w 31"/>
                <a:gd name="T27" fmla="*/ 0 h 31"/>
                <a:gd name="T28" fmla="*/ 0 w 31"/>
                <a:gd name="T29" fmla="*/ 0 h 31"/>
                <a:gd name="T30" fmla="*/ 0 w 31"/>
                <a:gd name="T31" fmla="*/ 0 h 31"/>
                <a:gd name="T32" fmla="*/ 0 w 31"/>
                <a:gd name="T33" fmla="*/ 0 h 31"/>
                <a:gd name="T34" fmla="*/ 0 w 31"/>
                <a:gd name="T35" fmla="*/ 0 h 31"/>
                <a:gd name="T36" fmla="*/ 0 w 31"/>
                <a:gd name="T37" fmla="*/ 0 h 31"/>
                <a:gd name="T38" fmla="*/ 0 w 31"/>
                <a:gd name="T39" fmla="*/ 0 h 31"/>
                <a:gd name="T40" fmla="*/ 0 w 31"/>
                <a:gd name="T41" fmla="*/ 0 h 31"/>
                <a:gd name="T42" fmla="*/ 0 w 31"/>
                <a:gd name="T43" fmla="*/ 0 h 31"/>
                <a:gd name="T44" fmla="*/ 0 w 31"/>
                <a:gd name="T45" fmla="*/ 0 h 31"/>
                <a:gd name="T46" fmla="*/ 0 w 31"/>
                <a:gd name="T47" fmla="*/ 0 h 31"/>
                <a:gd name="T48" fmla="*/ 0 w 31"/>
                <a:gd name="T49" fmla="*/ 0 h 31"/>
                <a:gd name="T50" fmla="*/ 0 w 31"/>
                <a:gd name="T51" fmla="*/ 0 h 31"/>
                <a:gd name="T52" fmla="*/ 0 w 31"/>
                <a:gd name="T53" fmla="*/ 0 h 31"/>
                <a:gd name="T54" fmla="*/ 0 w 31"/>
                <a:gd name="T55" fmla="*/ 0 h 31"/>
                <a:gd name="T56" fmla="*/ 0 w 31"/>
                <a:gd name="T57" fmla="*/ 0 h 31"/>
                <a:gd name="T58" fmla="*/ 0 w 31"/>
                <a:gd name="T59" fmla="*/ 0 h 31"/>
                <a:gd name="T60" fmla="*/ 0 w 31"/>
                <a:gd name="T61" fmla="*/ 0 h 31"/>
                <a:gd name="T62" fmla="*/ 0 w 31"/>
                <a:gd name="T63" fmla="*/ 0 h 31"/>
                <a:gd name="T64" fmla="*/ 0 w 31"/>
                <a:gd name="T65" fmla="*/ 0 h 31"/>
                <a:gd name="T66" fmla="*/ 0 w 31"/>
                <a:gd name="T67" fmla="*/ 0 h 31"/>
                <a:gd name="T68" fmla="*/ 0 w 31"/>
                <a:gd name="T69" fmla="*/ 0 h 31"/>
                <a:gd name="T70" fmla="*/ 0 w 31"/>
                <a:gd name="T71" fmla="*/ 0 h 31"/>
                <a:gd name="T72" fmla="*/ 0 w 31"/>
                <a:gd name="T73" fmla="*/ 0 h 31"/>
                <a:gd name="T74" fmla="*/ 0 w 31"/>
                <a:gd name="T75" fmla="*/ 0 h 31"/>
                <a:gd name="T76" fmla="*/ 0 w 31"/>
                <a:gd name="T77" fmla="*/ 0 h 31"/>
                <a:gd name="T78" fmla="*/ 0 w 31"/>
                <a:gd name="T79" fmla="*/ 0 h 31"/>
                <a:gd name="T80" fmla="*/ 0 w 31"/>
                <a:gd name="T81" fmla="*/ 0 h 31"/>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31"/>
                <a:gd name="T124" fmla="*/ 0 h 31"/>
                <a:gd name="T125" fmla="*/ 31 w 31"/>
                <a:gd name="T126" fmla="*/ 31 h 31"/>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31" h="31">
                  <a:moveTo>
                    <a:pt x="30" y="15"/>
                  </a:moveTo>
                  <a:lnTo>
                    <a:pt x="30" y="13"/>
                  </a:lnTo>
                  <a:lnTo>
                    <a:pt x="30" y="10"/>
                  </a:lnTo>
                  <a:lnTo>
                    <a:pt x="29" y="8"/>
                  </a:lnTo>
                  <a:lnTo>
                    <a:pt x="28" y="6"/>
                  </a:lnTo>
                  <a:lnTo>
                    <a:pt x="26" y="4"/>
                  </a:lnTo>
                  <a:lnTo>
                    <a:pt x="24" y="3"/>
                  </a:lnTo>
                  <a:lnTo>
                    <a:pt x="23" y="1"/>
                  </a:lnTo>
                  <a:lnTo>
                    <a:pt x="20" y="0"/>
                  </a:lnTo>
                  <a:lnTo>
                    <a:pt x="18" y="0"/>
                  </a:lnTo>
                  <a:lnTo>
                    <a:pt x="15" y="0"/>
                  </a:lnTo>
                  <a:lnTo>
                    <a:pt x="13" y="0"/>
                  </a:lnTo>
                  <a:lnTo>
                    <a:pt x="10" y="0"/>
                  </a:lnTo>
                  <a:lnTo>
                    <a:pt x="8" y="1"/>
                  </a:lnTo>
                  <a:lnTo>
                    <a:pt x="6" y="3"/>
                  </a:lnTo>
                  <a:lnTo>
                    <a:pt x="4" y="4"/>
                  </a:lnTo>
                  <a:lnTo>
                    <a:pt x="3" y="6"/>
                  </a:lnTo>
                  <a:lnTo>
                    <a:pt x="1" y="8"/>
                  </a:lnTo>
                  <a:lnTo>
                    <a:pt x="0" y="10"/>
                  </a:lnTo>
                  <a:lnTo>
                    <a:pt x="0" y="13"/>
                  </a:lnTo>
                  <a:lnTo>
                    <a:pt x="0" y="15"/>
                  </a:lnTo>
                  <a:lnTo>
                    <a:pt x="0" y="18"/>
                  </a:lnTo>
                  <a:lnTo>
                    <a:pt x="0" y="20"/>
                  </a:lnTo>
                  <a:lnTo>
                    <a:pt x="1" y="23"/>
                  </a:lnTo>
                  <a:lnTo>
                    <a:pt x="3" y="24"/>
                  </a:lnTo>
                  <a:lnTo>
                    <a:pt x="4" y="26"/>
                  </a:lnTo>
                  <a:lnTo>
                    <a:pt x="6" y="28"/>
                  </a:lnTo>
                  <a:lnTo>
                    <a:pt x="8" y="29"/>
                  </a:lnTo>
                  <a:lnTo>
                    <a:pt x="10" y="30"/>
                  </a:lnTo>
                  <a:lnTo>
                    <a:pt x="13" y="30"/>
                  </a:lnTo>
                  <a:lnTo>
                    <a:pt x="15" y="30"/>
                  </a:lnTo>
                  <a:lnTo>
                    <a:pt x="18" y="30"/>
                  </a:lnTo>
                  <a:lnTo>
                    <a:pt x="20" y="30"/>
                  </a:lnTo>
                  <a:lnTo>
                    <a:pt x="23" y="29"/>
                  </a:lnTo>
                  <a:lnTo>
                    <a:pt x="24" y="28"/>
                  </a:lnTo>
                  <a:lnTo>
                    <a:pt x="26" y="26"/>
                  </a:lnTo>
                  <a:lnTo>
                    <a:pt x="28" y="24"/>
                  </a:lnTo>
                  <a:lnTo>
                    <a:pt x="29" y="23"/>
                  </a:lnTo>
                  <a:lnTo>
                    <a:pt x="30" y="20"/>
                  </a:lnTo>
                  <a:lnTo>
                    <a:pt x="30" y="18"/>
                  </a:lnTo>
                  <a:lnTo>
                    <a:pt x="30" y="15"/>
                  </a:lnTo>
                </a:path>
              </a:pathLst>
            </a:custGeom>
            <a:solidFill>
              <a:srgbClr val="FFFFFF"/>
            </a:solidFill>
            <a:ln w="12700" cap="rnd" cmpd="sng">
              <a:noFill/>
              <a:prstDash val="solid"/>
              <a:round/>
              <a:headEnd type="none" w="med" len="med"/>
              <a:tailEnd type="none" w="med" len="med"/>
            </a:ln>
          </p:spPr>
          <p:txBody>
            <a:bodyPr/>
            <a:lstStyle/>
            <a:p>
              <a:pPr algn="r" fontAlgn="base">
                <a:spcBef>
                  <a:spcPct val="0"/>
                </a:spcBef>
                <a:spcAft>
                  <a:spcPct val="0"/>
                </a:spcAft>
              </a:pPr>
              <a:endParaRPr lang="zh-CN" altLang="en-US">
                <a:solidFill>
                  <a:srgbClr val="000000"/>
                </a:solidFill>
                <a:latin typeface="Arial" pitchFamily="34" charset="0"/>
                <a:ea typeface="华文细黑" pitchFamily="2" charset="-122"/>
              </a:endParaRPr>
            </a:p>
          </p:txBody>
        </p:sp>
        <p:sp>
          <p:nvSpPr>
            <p:cNvPr id="127" name="Freeform 135"/>
            <p:cNvSpPr>
              <a:spLocks/>
            </p:cNvSpPr>
            <p:nvPr/>
          </p:nvSpPr>
          <p:spPr bwMode="auto">
            <a:xfrm>
              <a:off x="3108" y="3826"/>
              <a:ext cx="10" cy="10"/>
            </a:xfrm>
            <a:custGeom>
              <a:avLst/>
              <a:gdLst>
                <a:gd name="T0" fmla="*/ 0 w 37"/>
                <a:gd name="T1" fmla="*/ 0 h 37"/>
                <a:gd name="T2" fmla="*/ 0 w 37"/>
                <a:gd name="T3" fmla="*/ 0 h 37"/>
                <a:gd name="T4" fmla="*/ 0 w 37"/>
                <a:gd name="T5" fmla="*/ 0 h 37"/>
                <a:gd name="T6" fmla="*/ 0 w 37"/>
                <a:gd name="T7" fmla="*/ 0 h 37"/>
                <a:gd name="T8" fmla="*/ 0 w 37"/>
                <a:gd name="T9" fmla="*/ 0 h 37"/>
                <a:gd name="T10" fmla="*/ 0 w 37"/>
                <a:gd name="T11" fmla="*/ 0 h 37"/>
                <a:gd name="T12" fmla="*/ 0 w 37"/>
                <a:gd name="T13" fmla="*/ 0 h 37"/>
                <a:gd name="T14" fmla="*/ 0 w 37"/>
                <a:gd name="T15" fmla="*/ 0 h 37"/>
                <a:gd name="T16" fmla="*/ 0 w 37"/>
                <a:gd name="T17" fmla="*/ 0 h 37"/>
                <a:gd name="T18" fmla="*/ 0 w 37"/>
                <a:gd name="T19" fmla="*/ 0 h 37"/>
                <a:gd name="T20" fmla="*/ 0 w 37"/>
                <a:gd name="T21" fmla="*/ 0 h 37"/>
                <a:gd name="T22" fmla="*/ 0 w 37"/>
                <a:gd name="T23" fmla="*/ 0 h 37"/>
                <a:gd name="T24" fmla="*/ 0 w 37"/>
                <a:gd name="T25" fmla="*/ 0 h 37"/>
                <a:gd name="T26" fmla="*/ 0 w 37"/>
                <a:gd name="T27" fmla="*/ 0 h 37"/>
                <a:gd name="T28" fmla="*/ 0 w 37"/>
                <a:gd name="T29" fmla="*/ 0 h 37"/>
                <a:gd name="T30" fmla="*/ 0 w 37"/>
                <a:gd name="T31" fmla="*/ 0 h 37"/>
                <a:gd name="T32" fmla="*/ 0 w 37"/>
                <a:gd name="T33" fmla="*/ 0 h 37"/>
                <a:gd name="T34" fmla="*/ 0 w 37"/>
                <a:gd name="T35" fmla="*/ 0 h 37"/>
                <a:gd name="T36" fmla="*/ 0 w 37"/>
                <a:gd name="T37" fmla="*/ 0 h 37"/>
                <a:gd name="T38" fmla="*/ 0 w 37"/>
                <a:gd name="T39" fmla="*/ 0 h 37"/>
                <a:gd name="T40" fmla="*/ 0 w 37"/>
                <a:gd name="T41" fmla="*/ 0 h 37"/>
                <a:gd name="T42" fmla="*/ 0 w 37"/>
                <a:gd name="T43" fmla="*/ 0 h 37"/>
                <a:gd name="T44" fmla="*/ 0 w 37"/>
                <a:gd name="T45" fmla="*/ 0 h 37"/>
                <a:gd name="T46" fmla="*/ 0 w 37"/>
                <a:gd name="T47" fmla="*/ 0 h 37"/>
                <a:gd name="T48" fmla="*/ 0 w 37"/>
                <a:gd name="T49" fmla="*/ 0 h 37"/>
                <a:gd name="T50" fmla="*/ 0 w 37"/>
                <a:gd name="T51" fmla="*/ 0 h 37"/>
                <a:gd name="T52" fmla="*/ 0 w 37"/>
                <a:gd name="T53" fmla="*/ 0 h 37"/>
                <a:gd name="T54" fmla="*/ 0 w 37"/>
                <a:gd name="T55" fmla="*/ 0 h 37"/>
                <a:gd name="T56" fmla="*/ 0 w 37"/>
                <a:gd name="T57" fmla="*/ 0 h 37"/>
                <a:gd name="T58" fmla="*/ 0 w 37"/>
                <a:gd name="T59" fmla="*/ 0 h 37"/>
                <a:gd name="T60" fmla="*/ 0 w 37"/>
                <a:gd name="T61" fmla="*/ 0 h 37"/>
                <a:gd name="T62" fmla="*/ 0 w 37"/>
                <a:gd name="T63" fmla="*/ 0 h 37"/>
                <a:gd name="T64" fmla="*/ 0 w 37"/>
                <a:gd name="T65" fmla="*/ 0 h 37"/>
                <a:gd name="T66" fmla="*/ 0 w 37"/>
                <a:gd name="T67" fmla="*/ 0 h 37"/>
                <a:gd name="T68" fmla="*/ 0 w 37"/>
                <a:gd name="T69" fmla="*/ 0 h 37"/>
                <a:gd name="T70" fmla="*/ 0 w 37"/>
                <a:gd name="T71" fmla="*/ 0 h 37"/>
                <a:gd name="T72" fmla="*/ 0 w 37"/>
                <a:gd name="T73" fmla="*/ 0 h 37"/>
                <a:gd name="T74" fmla="*/ 0 w 37"/>
                <a:gd name="T75" fmla="*/ 0 h 37"/>
                <a:gd name="T76" fmla="*/ 0 w 37"/>
                <a:gd name="T77" fmla="*/ 0 h 37"/>
                <a:gd name="T78" fmla="*/ 0 w 37"/>
                <a:gd name="T79" fmla="*/ 0 h 37"/>
                <a:gd name="T80" fmla="*/ 0 w 37"/>
                <a:gd name="T81" fmla="*/ 0 h 37"/>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37"/>
                <a:gd name="T124" fmla="*/ 0 h 37"/>
                <a:gd name="T125" fmla="*/ 37 w 37"/>
                <a:gd name="T126" fmla="*/ 37 h 37"/>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37" h="37">
                  <a:moveTo>
                    <a:pt x="36" y="18"/>
                  </a:moveTo>
                  <a:lnTo>
                    <a:pt x="36" y="15"/>
                  </a:lnTo>
                  <a:lnTo>
                    <a:pt x="36" y="12"/>
                  </a:lnTo>
                  <a:lnTo>
                    <a:pt x="35" y="9"/>
                  </a:lnTo>
                  <a:lnTo>
                    <a:pt x="33" y="7"/>
                  </a:lnTo>
                  <a:lnTo>
                    <a:pt x="31" y="5"/>
                  </a:lnTo>
                  <a:lnTo>
                    <a:pt x="29" y="3"/>
                  </a:lnTo>
                  <a:lnTo>
                    <a:pt x="27" y="1"/>
                  </a:lnTo>
                  <a:lnTo>
                    <a:pt x="24" y="0"/>
                  </a:lnTo>
                  <a:lnTo>
                    <a:pt x="21" y="0"/>
                  </a:lnTo>
                  <a:lnTo>
                    <a:pt x="18" y="0"/>
                  </a:lnTo>
                  <a:lnTo>
                    <a:pt x="15" y="0"/>
                  </a:lnTo>
                  <a:lnTo>
                    <a:pt x="12" y="0"/>
                  </a:lnTo>
                  <a:lnTo>
                    <a:pt x="9" y="1"/>
                  </a:lnTo>
                  <a:lnTo>
                    <a:pt x="7" y="3"/>
                  </a:lnTo>
                  <a:lnTo>
                    <a:pt x="5" y="5"/>
                  </a:lnTo>
                  <a:lnTo>
                    <a:pt x="3" y="7"/>
                  </a:lnTo>
                  <a:lnTo>
                    <a:pt x="1" y="9"/>
                  </a:lnTo>
                  <a:lnTo>
                    <a:pt x="0" y="12"/>
                  </a:lnTo>
                  <a:lnTo>
                    <a:pt x="0" y="15"/>
                  </a:lnTo>
                  <a:lnTo>
                    <a:pt x="0" y="18"/>
                  </a:lnTo>
                  <a:lnTo>
                    <a:pt x="0" y="21"/>
                  </a:lnTo>
                  <a:lnTo>
                    <a:pt x="0" y="24"/>
                  </a:lnTo>
                  <a:lnTo>
                    <a:pt x="1" y="27"/>
                  </a:lnTo>
                  <a:lnTo>
                    <a:pt x="3" y="29"/>
                  </a:lnTo>
                  <a:lnTo>
                    <a:pt x="5" y="31"/>
                  </a:lnTo>
                  <a:lnTo>
                    <a:pt x="7" y="33"/>
                  </a:lnTo>
                  <a:lnTo>
                    <a:pt x="9" y="35"/>
                  </a:lnTo>
                  <a:lnTo>
                    <a:pt x="12" y="36"/>
                  </a:lnTo>
                  <a:lnTo>
                    <a:pt x="15" y="36"/>
                  </a:lnTo>
                  <a:lnTo>
                    <a:pt x="18" y="36"/>
                  </a:lnTo>
                  <a:lnTo>
                    <a:pt x="21" y="36"/>
                  </a:lnTo>
                  <a:lnTo>
                    <a:pt x="24" y="36"/>
                  </a:lnTo>
                  <a:lnTo>
                    <a:pt x="27" y="35"/>
                  </a:lnTo>
                  <a:lnTo>
                    <a:pt x="29" y="33"/>
                  </a:lnTo>
                  <a:lnTo>
                    <a:pt x="31" y="31"/>
                  </a:lnTo>
                  <a:lnTo>
                    <a:pt x="33" y="29"/>
                  </a:lnTo>
                  <a:lnTo>
                    <a:pt x="35" y="27"/>
                  </a:lnTo>
                  <a:lnTo>
                    <a:pt x="36" y="24"/>
                  </a:lnTo>
                  <a:lnTo>
                    <a:pt x="36" y="21"/>
                  </a:lnTo>
                  <a:lnTo>
                    <a:pt x="36" y="18"/>
                  </a:lnTo>
                </a:path>
              </a:pathLst>
            </a:custGeom>
            <a:noFill/>
            <a:ln w="12700" cap="rnd" cmpd="sng">
              <a:solidFill>
                <a:srgbClr val="000000"/>
              </a:solidFill>
              <a:prstDash val="solid"/>
              <a:round/>
              <a:headEnd type="none" w="med" len="med"/>
              <a:tailEnd type="none" w="med" len="med"/>
            </a:ln>
          </p:spPr>
          <p:txBody>
            <a:bodyPr/>
            <a:lstStyle/>
            <a:p>
              <a:pPr algn="r" fontAlgn="base">
                <a:spcBef>
                  <a:spcPct val="0"/>
                </a:spcBef>
                <a:spcAft>
                  <a:spcPct val="0"/>
                </a:spcAft>
              </a:pPr>
              <a:endParaRPr lang="zh-CN" altLang="en-US">
                <a:solidFill>
                  <a:srgbClr val="000000"/>
                </a:solidFill>
                <a:latin typeface="Arial" pitchFamily="34" charset="0"/>
                <a:ea typeface="华文细黑" pitchFamily="2" charset="-122"/>
              </a:endParaRPr>
            </a:p>
          </p:txBody>
        </p:sp>
        <p:sp>
          <p:nvSpPr>
            <p:cNvPr id="128" name="Freeform 136"/>
            <p:cNvSpPr>
              <a:spLocks/>
            </p:cNvSpPr>
            <p:nvPr/>
          </p:nvSpPr>
          <p:spPr bwMode="auto">
            <a:xfrm>
              <a:off x="3068" y="3808"/>
              <a:ext cx="38" cy="45"/>
            </a:xfrm>
            <a:custGeom>
              <a:avLst/>
              <a:gdLst>
                <a:gd name="T0" fmla="*/ 0 w 135"/>
                <a:gd name="T1" fmla="*/ 0 h 161"/>
                <a:gd name="T2" fmla="*/ 0 w 135"/>
                <a:gd name="T3" fmla="*/ 1 h 161"/>
                <a:gd name="T4" fmla="*/ 1 w 135"/>
                <a:gd name="T5" fmla="*/ 1 h 161"/>
                <a:gd name="T6" fmla="*/ 0 w 135"/>
                <a:gd name="T7" fmla="*/ 0 h 161"/>
                <a:gd name="T8" fmla="*/ 0 60000 65536"/>
                <a:gd name="T9" fmla="*/ 0 60000 65536"/>
                <a:gd name="T10" fmla="*/ 0 60000 65536"/>
                <a:gd name="T11" fmla="*/ 0 60000 65536"/>
                <a:gd name="T12" fmla="*/ 0 w 135"/>
                <a:gd name="T13" fmla="*/ 0 h 161"/>
                <a:gd name="T14" fmla="*/ 135 w 135"/>
                <a:gd name="T15" fmla="*/ 161 h 161"/>
              </a:gdLst>
              <a:ahLst/>
              <a:cxnLst>
                <a:cxn ang="T8">
                  <a:pos x="T0" y="T1"/>
                </a:cxn>
                <a:cxn ang="T9">
                  <a:pos x="T2" y="T3"/>
                </a:cxn>
                <a:cxn ang="T10">
                  <a:pos x="T4" y="T5"/>
                </a:cxn>
                <a:cxn ang="T11">
                  <a:pos x="T6" y="T7"/>
                </a:cxn>
              </a:cxnLst>
              <a:rect l="T12" t="T13" r="T14" b="T15"/>
              <a:pathLst>
                <a:path w="135" h="161">
                  <a:moveTo>
                    <a:pt x="0" y="0"/>
                  </a:moveTo>
                  <a:lnTo>
                    <a:pt x="0" y="160"/>
                  </a:lnTo>
                  <a:lnTo>
                    <a:pt x="134" y="80"/>
                  </a:lnTo>
                  <a:lnTo>
                    <a:pt x="0" y="0"/>
                  </a:lnTo>
                </a:path>
              </a:pathLst>
            </a:custGeom>
            <a:solidFill>
              <a:srgbClr val="FFFFFF"/>
            </a:solidFill>
            <a:ln w="12700" cap="rnd" cmpd="sng">
              <a:noFill/>
              <a:prstDash val="solid"/>
              <a:round/>
              <a:headEnd type="none" w="med" len="med"/>
              <a:tailEnd type="none" w="med" len="med"/>
            </a:ln>
          </p:spPr>
          <p:txBody>
            <a:bodyPr/>
            <a:lstStyle/>
            <a:p>
              <a:pPr algn="r" fontAlgn="base">
                <a:spcBef>
                  <a:spcPct val="0"/>
                </a:spcBef>
                <a:spcAft>
                  <a:spcPct val="0"/>
                </a:spcAft>
              </a:pPr>
              <a:endParaRPr lang="zh-CN" altLang="en-US">
                <a:solidFill>
                  <a:srgbClr val="000000"/>
                </a:solidFill>
                <a:latin typeface="Arial" pitchFamily="34" charset="0"/>
                <a:ea typeface="华文细黑" pitchFamily="2" charset="-122"/>
              </a:endParaRPr>
            </a:p>
          </p:txBody>
        </p:sp>
        <p:sp>
          <p:nvSpPr>
            <p:cNvPr id="129" name="Freeform 137"/>
            <p:cNvSpPr>
              <a:spLocks/>
            </p:cNvSpPr>
            <p:nvPr/>
          </p:nvSpPr>
          <p:spPr bwMode="auto">
            <a:xfrm>
              <a:off x="3068" y="3808"/>
              <a:ext cx="39" cy="46"/>
            </a:xfrm>
            <a:custGeom>
              <a:avLst/>
              <a:gdLst>
                <a:gd name="T0" fmla="*/ 0 w 141"/>
                <a:gd name="T1" fmla="*/ 0 h 167"/>
                <a:gd name="T2" fmla="*/ 0 w 141"/>
                <a:gd name="T3" fmla="*/ 1 h 167"/>
                <a:gd name="T4" fmla="*/ 1 w 141"/>
                <a:gd name="T5" fmla="*/ 1 h 167"/>
                <a:gd name="T6" fmla="*/ 0 w 141"/>
                <a:gd name="T7" fmla="*/ 0 h 167"/>
                <a:gd name="T8" fmla="*/ 0 60000 65536"/>
                <a:gd name="T9" fmla="*/ 0 60000 65536"/>
                <a:gd name="T10" fmla="*/ 0 60000 65536"/>
                <a:gd name="T11" fmla="*/ 0 60000 65536"/>
                <a:gd name="T12" fmla="*/ 0 w 141"/>
                <a:gd name="T13" fmla="*/ 0 h 167"/>
                <a:gd name="T14" fmla="*/ 141 w 141"/>
                <a:gd name="T15" fmla="*/ 167 h 167"/>
              </a:gdLst>
              <a:ahLst/>
              <a:cxnLst>
                <a:cxn ang="T8">
                  <a:pos x="T0" y="T1"/>
                </a:cxn>
                <a:cxn ang="T9">
                  <a:pos x="T2" y="T3"/>
                </a:cxn>
                <a:cxn ang="T10">
                  <a:pos x="T4" y="T5"/>
                </a:cxn>
                <a:cxn ang="T11">
                  <a:pos x="T6" y="T7"/>
                </a:cxn>
              </a:cxnLst>
              <a:rect l="T12" t="T13" r="T14" b="T15"/>
              <a:pathLst>
                <a:path w="141" h="167">
                  <a:moveTo>
                    <a:pt x="0" y="0"/>
                  </a:moveTo>
                  <a:lnTo>
                    <a:pt x="0" y="166"/>
                  </a:lnTo>
                  <a:lnTo>
                    <a:pt x="140" y="83"/>
                  </a:lnTo>
                  <a:lnTo>
                    <a:pt x="0" y="0"/>
                  </a:lnTo>
                </a:path>
              </a:pathLst>
            </a:custGeom>
            <a:noFill/>
            <a:ln w="12700" cap="rnd" cmpd="sng">
              <a:solidFill>
                <a:srgbClr val="000000"/>
              </a:solidFill>
              <a:prstDash val="solid"/>
              <a:round/>
              <a:headEnd type="none" w="med" len="med"/>
              <a:tailEnd type="none" w="med" len="med"/>
            </a:ln>
          </p:spPr>
          <p:txBody>
            <a:bodyPr/>
            <a:lstStyle/>
            <a:p>
              <a:pPr algn="r" fontAlgn="base">
                <a:spcBef>
                  <a:spcPct val="0"/>
                </a:spcBef>
                <a:spcAft>
                  <a:spcPct val="0"/>
                </a:spcAft>
              </a:pPr>
              <a:endParaRPr lang="zh-CN" altLang="en-US">
                <a:solidFill>
                  <a:srgbClr val="000000"/>
                </a:solidFill>
                <a:latin typeface="Arial" pitchFamily="34" charset="0"/>
                <a:ea typeface="华文细黑" pitchFamily="2" charset="-122"/>
              </a:endParaRPr>
            </a:p>
          </p:txBody>
        </p:sp>
        <p:sp>
          <p:nvSpPr>
            <p:cNvPr id="130" name="Freeform 138"/>
            <p:cNvSpPr>
              <a:spLocks/>
            </p:cNvSpPr>
            <p:nvPr/>
          </p:nvSpPr>
          <p:spPr bwMode="auto">
            <a:xfrm>
              <a:off x="2968" y="3907"/>
              <a:ext cx="9" cy="9"/>
            </a:xfrm>
            <a:custGeom>
              <a:avLst/>
              <a:gdLst>
                <a:gd name="T0" fmla="*/ 0 w 32"/>
                <a:gd name="T1" fmla="*/ 0 h 31"/>
                <a:gd name="T2" fmla="*/ 0 w 32"/>
                <a:gd name="T3" fmla="*/ 0 h 31"/>
                <a:gd name="T4" fmla="*/ 0 w 32"/>
                <a:gd name="T5" fmla="*/ 0 h 31"/>
                <a:gd name="T6" fmla="*/ 0 w 32"/>
                <a:gd name="T7" fmla="*/ 0 h 31"/>
                <a:gd name="T8" fmla="*/ 0 w 32"/>
                <a:gd name="T9" fmla="*/ 0 h 31"/>
                <a:gd name="T10" fmla="*/ 0 w 32"/>
                <a:gd name="T11" fmla="*/ 0 h 31"/>
                <a:gd name="T12" fmla="*/ 0 w 32"/>
                <a:gd name="T13" fmla="*/ 0 h 31"/>
                <a:gd name="T14" fmla="*/ 0 w 32"/>
                <a:gd name="T15" fmla="*/ 0 h 31"/>
                <a:gd name="T16" fmla="*/ 0 w 32"/>
                <a:gd name="T17" fmla="*/ 0 h 31"/>
                <a:gd name="T18" fmla="*/ 0 w 32"/>
                <a:gd name="T19" fmla="*/ 0 h 31"/>
                <a:gd name="T20" fmla="*/ 0 w 32"/>
                <a:gd name="T21" fmla="*/ 0 h 31"/>
                <a:gd name="T22" fmla="*/ 0 w 32"/>
                <a:gd name="T23" fmla="*/ 0 h 31"/>
                <a:gd name="T24" fmla="*/ 0 w 32"/>
                <a:gd name="T25" fmla="*/ 0 h 31"/>
                <a:gd name="T26" fmla="*/ 0 w 32"/>
                <a:gd name="T27" fmla="*/ 0 h 31"/>
                <a:gd name="T28" fmla="*/ 0 w 32"/>
                <a:gd name="T29" fmla="*/ 0 h 31"/>
                <a:gd name="T30" fmla="*/ 0 w 32"/>
                <a:gd name="T31" fmla="*/ 0 h 31"/>
                <a:gd name="T32" fmla="*/ 0 w 32"/>
                <a:gd name="T33" fmla="*/ 0 h 31"/>
                <a:gd name="T34" fmla="*/ 0 w 32"/>
                <a:gd name="T35" fmla="*/ 0 h 31"/>
                <a:gd name="T36" fmla="*/ 0 w 32"/>
                <a:gd name="T37" fmla="*/ 0 h 31"/>
                <a:gd name="T38" fmla="*/ 0 w 32"/>
                <a:gd name="T39" fmla="*/ 0 h 31"/>
                <a:gd name="T40" fmla="*/ 0 w 32"/>
                <a:gd name="T41" fmla="*/ 0 h 31"/>
                <a:gd name="T42" fmla="*/ 0 w 32"/>
                <a:gd name="T43" fmla="*/ 0 h 31"/>
                <a:gd name="T44" fmla="*/ 0 w 32"/>
                <a:gd name="T45" fmla="*/ 0 h 31"/>
                <a:gd name="T46" fmla="*/ 0 w 32"/>
                <a:gd name="T47" fmla="*/ 0 h 31"/>
                <a:gd name="T48" fmla="*/ 0 w 32"/>
                <a:gd name="T49" fmla="*/ 0 h 31"/>
                <a:gd name="T50" fmla="*/ 0 w 32"/>
                <a:gd name="T51" fmla="*/ 0 h 31"/>
                <a:gd name="T52" fmla="*/ 0 w 32"/>
                <a:gd name="T53" fmla="*/ 0 h 31"/>
                <a:gd name="T54" fmla="*/ 0 w 32"/>
                <a:gd name="T55" fmla="*/ 0 h 31"/>
                <a:gd name="T56" fmla="*/ 0 w 32"/>
                <a:gd name="T57" fmla="*/ 0 h 31"/>
                <a:gd name="T58" fmla="*/ 0 w 32"/>
                <a:gd name="T59" fmla="*/ 0 h 31"/>
                <a:gd name="T60" fmla="*/ 0 w 32"/>
                <a:gd name="T61" fmla="*/ 0 h 31"/>
                <a:gd name="T62" fmla="*/ 0 w 32"/>
                <a:gd name="T63" fmla="*/ 0 h 31"/>
                <a:gd name="T64" fmla="*/ 0 w 32"/>
                <a:gd name="T65" fmla="*/ 0 h 31"/>
                <a:gd name="T66" fmla="*/ 0 w 32"/>
                <a:gd name="T67" fmla="*/ 0 h 31"/>
                <a:gd name="T68" fmla="*/ 0 w 32"/>
                <a:gd name="T69" fmla="*/ 0 h 31"/>
                <a:gd name="T70" fmla="*/ 0 w 32"/>
                <a:gd name="T71" fmla="*/ 0 h 31"/>
                <a:gd name="T72" fmla="*/ 0 w 32"/>
                <a:gd name="T73" fmla="*/ 0 h 31"/>
                <a:gd name="T74" fmla="*/ 0 w 32"/>
                <a:gd name="T75" fmla="*/ 0 h 31"/>
                <a:gd name="T76" fmla="*/ 0 w 32"/>
                <a:gd name="T77" fmla="*/ 0 h 31"/>
                <a:gd name="T78" fmla="*/ 0 w 32"/>
                <a:gd name="T79" fmla="*/ 0 h 31"/>
                <a:gd name="T80" fmla="*/ 0 w 32"/>
                <a:gd name="T81" fmla="*/ 0 h 31"/>
                <a:gd name="T82" fmla="*/ 0 w 32"/>
                <a:gd name="T83" fmla="*/ 0 h 31"/>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32"/>
                <a:gd name="T127" fmla="*/ 0 h 31"/>
                <a:gd name="T128" fmla="*/ 32 w 32"/>
                <a:gd name="T129" fmla="*/ 31 h 31"/>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32" h="31">
                  <a:moveTo>
                    <a:pt x="30" y="15"/>
                  </a:moveTo>
                  <a:lnTo>
                    <a:pt x="30" y="13"/>
                  </a:lnTo>
                  <a:lnTo>
                    <a:pt x="30" y="10"/>
                  </a:lnTo>
                  <a:lnTo>
                    <a:pt x="29" y="8"/>
                  </a:lnTo>
                  <a:lnTo>
                    <a:pt x="28" y="7"/>
                  </a:lnTo>
                  <a:lnTo>
                    <a:pt x="27" y="4"/>
                  </a:lnTo>
                  <a:lnTo>
                    <a:pt x="24" y="3"/>
                  </a:lnTo>
                  <a:lnTo>
                    <a:pt x="23" y="2"/>
                  </a:lnTo>
                  <a:lnTo>
                    <a:pt x="20" y="0"/>
                  </a:lnTo>
                  <a:lnTo>
                    <a:pt x="18" y="0"/>
                  </a:lnTo>
                  <a:lnTo>
                    <a:pt x="16" y="0"/>
                  </a:lnTo>
                  <a:lnTo>
                    <a:pt x="13" y="0"/>
                  </a:lnTo>
                  <a:lnTo>
                    <a:pt x="10" y="0"/>
                  </a:lnTo>
                  <a:lnTo>
                    <a:pt x="8" y="2"/>
                  </a:lnTo>
                  <a:lnTo>
                    <a:pt x="7" y="3"/>
                  </a:lnTo>
                  <a:lnTo>
                    <a:pt x="4" y="4"/>
                  </a:lnTo>
                  <a:lnTo>
                    <a:pt x="3" y="7"/>
                  </a:lnTo>
                  <a:lnTo>
                    <a:pt x="2" y="8"/>
                  </a:lnTo>
                  <a:lnTo>
                    <a:pt x="1" y="10"/>
                  </a:lnTo>
                  <a:lnTo>
                    <a:pt x="0" y="13"/>
                  </a:lnTo>
                  <a:lnTo>
                    <a:pt x="0" y="15"/>
                  </a:lnTo>
                  <a:lnTo>
                    <a:pt x="0" y="18"/>
                  </a:lnTo>
                  <a:lnTo>
                    <a:pt x="1" y="20"/>
                  </a:lnTo>
                  <a:lnTo>
                    <a:pt x="2" y="23"/>
                  </a:lnTo>
                  <a:lnTo>
                    <a:pt x="3" y="24"/>
                  </a:lnTo>
                  <a:lnTo>
                    <a:pt x="4" y="27"/>
                  </a:lnTo>
                  <a:lnTo>
                    <a:pt x="7" y="28"/>
                  </a:lnTo>
                  <a:lnTo>
                    <a:pt x="8" y="29"/>
                  </a:lnTo>
                  <a:lnTo>
                    <a:pt x="10" y="30"/>
                  </a:lnTo>
                  <a:lnTo>
                    <a:pt x="13" y="30"/>
                  </a:lnTo>
                  <a:lnTo>
                    <a:pt x="16" y="30"/>
                  </a:lnTo>
                  <a:lnTo>
                    <a:pt x="18" y="30"/>
                  </a:lnTo>
                  <a:lnTo>
                    <a:pt x="20" y="30"/>
                  </a:lnTo>
                  <a:lnTo>
                    <a:pt x="23" y="29"/>
                  </a:lnTo>
                  <a:lnTo>
                    <a:pt x="24" y="28"/>
                  </a:lnTo>
                  <a:lnTo>
                    <a:pt x="27" y="27"/>
                  </a:lnTo>
                  <a:lnTo>
                    <a:pt x="28" y="24"/>
                  </a:lnTo>
                  <a:lnTo>
                    <a:pt x="29" y="23"/>
                  </a:lnTo>
                  <a:lnTo>
                    <a:pt x="30" y="20"/>
                  </a:lnTo>
                  <a:lnTo>
                    <a:pt x="30" y="18"/>
                  </a:lnTo>
                  <a:lnTo>
                    <a:pt x="31" y="15"/>
                  </a:lnTo>
                  <a:lnTo>
                    <a:pt x="30" y="15"/>
                  </a:lnTo>
                </a:path>
              </a:pathLst>
            </a:custGeom>
            <a:solidFill>
              <a:srgbClr val="FFFFFF"/>
            </a:solidFill>
            <a:ln w="12700" cap="rnd" cmpd="sng">
              <a:noFill/>
              <a:prstDash val="solid"/>
              <a:round/>
              <a:headEnd type="none" w="med" len="med"/>
              <a:tailEnd type="none" w="med" len="med"/>
            </a:ln>
          </p:spPr>
          <p:txBody>
            <a:bodyPr/>
            <a:lstStyle/>
            <a:p>
              <a:pPr algn="r" fontAlgn="base">
                <a:spcBef>
                  <a:spcPct val="0"/>
                </a:spcBef>
                <a:spcAft>
                  <a:spcPct val="0"/>
                </a:spcAft>
              </a:pPr>
              <a:endParaRPr lang="zh-CN" altLang="en-US">
                <a:solidFill>
                  <a:srgbClr val="000000"/>
                </a:solidFill>
                <a:latin typeface="Arial" pitchFamily="34" charset="0"/>
                <a:ea typeface="华文细黑" pitchFamily="2" charset="-122"/>
              </a:endParaRPr>
            </a:p>
          </p:txBody>
        </p:sp>
        <p:sp>
          <p:nvSpPr>
            <p:cNvPr id="131" name="Freeform 139"/>
            <p:cNvSpPr>
              <a:spLocks/>
            </p:cNvSpPr>
            <p:nvPr/>
          </p:nvSpPr>
          <p:spPr bwMode="auto">
            <a:xfrm>
              <a:off x="2968" y="3907"/>
              <a:ext cx="11" cy="10"/>
            </a:xfrm>
            <a:custGeom>
              <a:avLst/>
              <a:gdLst>
                <a:gd name="T0" fmla="*/ 0 w 38"/>
                <a:gd name="T1" fmla="*/ 0 h 37"/>
                <a:gd name="T2" fmla="*/ 0 w 38"/>
                <a:gd name="T3" fmla="*/ 0 h 37"/>
                <a:gd name="T4" fmla="*/ 0 w 38"/>
                <a:gd name="T5" fmla="*/ 0 h 37"/>
                <a:gd name="T6" fmla="*/ 0 w 38"/>
                <a:gd name="T7" fmla="*/ 0 h 37"/>
                <a:gd name="T8" fmla="*/ 0 w 38"/>
                <a:gd name="T9" fmla="*/ 0 h 37"/>
                <a:gd name="T10" fmla="*/ 0 w 38"/>
                <a:gd name="T11" fmla="*/ 0 h 37"/>
                <a:gd name="T12" fmla="*/ 0 w 38"/>
                <a:gd name="T13" fmla="*/ 0 h 37"/>
                <a:gd name="T14" fmla="*/ 0 w 38"/>
                <a:gd name="T15" fmla="*/ 0 h 37"/>
                <a:gd name="T16" fmla="*/ 0 w 38"/>
                <a:gd name="T17" fmla="*/ 0 h 37"/>
                <a:gd name="T18" fmla="*/ 0 w 38"/>
                <a:gd name="T19" fmla="*/ 0 h 37"/>
                <a:gd name="T20" fmla="*/ 0 w 38"/>
                <a:gd name="T21" fmla="*/ 0 h 37"/>
                <a:gd name="T22" fmla="*/ 0 w 38"/>
                <a:gd name="T23" fmla="*/ 0 h 37"/>
                <a:gd name="T24" fmla="*/ 0 w 38"/>
                <a:gd name="T25" fmla="*/ 0 h 37"/>
                <a:gd name="T26" fmla="*/ 0 w 38"/>
                <a:gd name="T27" fmla="*/ 0 h 37"/>
                <a:gd name="T28" fmla="*/ 0 w 38"/>
                <a:gd name="T29" fmla="*/ 0 h 37"/>
                <a:gd name="T30" fmla="*/ 0 w 38"/>
                <a:gd name="T31" fmla="*/ 0 h 37"/>
                <a:gd name="T32" fmla="*/ 0 w 38"/>
                <a:gd name="T33" fmla="*/ 0 h 37"/>
                <a:gd name="T34" fmla="*/ 0 w 38"/>
                <a:gd name="T35" fmla="*/ 0 h 37"/>
                <a:gd name="T36" fmla="*/ 0 w 38"/>
                <a:gd name="T37" fmla="*/ 0 h 37"/>
                <a:gd name="T38" fmla="*/ 0 w 38"/>
                <a:gd name="T39" fmla="*/ 0 h 37"/>
                <a:gd name="T40" fmla="*/ 0 w 38"/>
                <a:gd name="T41" fmla="*/ 0 h 37"/>
                <a:gd name="T42" fmla="*/ 0 w 38"/>
                <a:gd name="T43" fmla="*/ 0 h 37"/>
                <a:gd name="T44" fmla="*/ 0 w 38"/>
                <a:gd name="T45" fmla="*/ 0 h 37"/>
                <a:gd name="T46" fmla="*/ 0 w 38"/>
                <a:gd name="T47" fmla="*/ 0 h 37"/>
                <a:gd name="T48" fmla="*/ 0 w 38"/>
                <a:gd name="T49" fmla="*/ 0 h 37"/>
                <a:gd name="T50" fmla="*/ 0 w 38"/>
                <a:gd name="T51" fmla="*/ 0 h 37"/>
                <a:gd name="T52" fmla="*/ 0 w 38"/>
                <a:gd name="T53" fmla="*/ 0 h 37"/>
                <a:gd name="T54" fmla="*/ 0 w 38"/>
                <a:gd name="T55" fmla="*/ 0 h 37"/>
                <a:gd name="T56" fmla="*/ 0 w 38"/>
                <a:gd name="T57" fmla="*/ 0 h 37"/>
                <a:gd name="T58" fmla="*/ 0 w 38"/>
                <a:gd name="T59" fmla="*/ 0 h 37"/>
                <a:gd name="T60" fmla="*/ 0 w 38"/>
                <a:gd name="T61" fmla="*/ 0 h 37"/>
                <a:gd name="T62" fmla="*/ 0 w 38"/>
                <a:gd name="T63" fmla="*/ 0 h 37"/>
                <a:gd name="T64" fmla="*/ 0 w 38"/>
                <a:gd name="T65" fmla="*/ 0 h 37"/>
                <a:gd name="T66" fmla="*/ 0 w 38"/>
                <a:gd name="T67" fmla="*/ 0 h 37"/>
                <a:gd name="T68" fmla="*/ 0 w 38"/>
                <a:gd name="T69" fmla="*/ 0 h 37"/>
                <a:gd name="T70" fmla="*/ 0 w 38"/>
                <a:gd name="T71" fmla="*/ 0 h 37"/>
                <a:gd name="T72" fmla="*/ 0 w 38"/>
                <a:gd name="T73" fmla="*/ 0 h 37"/>
                <a:gd name="T74" fmla="*/ 0 w 38"/>
                <a:gd name="T75" fmla="*/ 0 h 37"/>
                <a:gd name="T76" fmla="*/ 0 w 38"/>
                <a:gd name="T77" fmla="*/ 0 h 37"/>
                <a:gd name="T78" fmla="*/ 0 w 38"/>
                <a:gd name="T79" fmla="*/ 0 h 37"/>
                <a:gd name="T80" fmla="*/ 0 w 38"/>
                <a:gd name="T81" fmla="*/ 0 h 37"/>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38"/>
                <a:gd name="T124" fmla="*/ 0 h 37"/>
                <a:gd name="T125" fmla="*/ 38 w 38"/>
                <a:gd name="T126" fmla="*/ 37 h 37"/>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38" h="37">
                  <a:moveTo>
                    <a:pt x="36" y="18"/>
                  </a:moveTo>
                  <a:lnTo>
                    <a:pt x="36" y="15"/>
                  </a:lnTo>
                  <a:lnTo>
                    <a:pt x="36" y="12"/>
                  </a:lnTo>
                  <a:lnTo>
                    <a:pt x="35" y="10"/>
                  </a:lnTo>
                  <a:lnTo>
                    <a:pt x="33" y="8"/>
                  </a:lnTo>
                  <a:lnTo>
                    <a:pt x="32" y="5"/>
                  </a:lnTo>
                  <a:lnTo>
                    <a:pt x="29" y="4"/>
                  </a:lnTo>
                  <a:lnTo>
                    <a:pt x="27" y="2"/>
                  </a:lnTo>
                  <a:lnTo>
                    <a:pt x="24" y="0"/>
                  </a:lnTo>
                  <a:lnTo>
                    <a:pt x="21" y="0"/>
                  </a:lnTo>
                  <a:lnTo>
                    <a:pt x="19" y="0"/>
                  </a:lnTo>
                  <a:lnTo>
                    <a:pt x="16" y="0"/>
                  </a:lnTo>
                  <a:lnTo>
                    <a:pt x="12" y="0"/>
                  </a:lnTo>
                  <a:lnTo>
                    <a:pt x="10" y="2"/>
                  </a:lnTo>
                  <a:lnTo>
                    <a:pt x="8" y="4"/>
                  </a:lnTo>
                  <a:lnTo>
                    <a:pt x="5" y="5"/>
                  </a:lnTo>
                  <a:lnTo>
                    <a:pt x="4" y="8"/>
                  </a:lnTo>
                  <a:lnTo>
                    <a:pt x="2" y="10"/>
                  </a:lnTo>
                  <a:lnTo>
                    <a:pt x="1" y="12"/>
                  </a:lnTo>
                  <a:lnTo>
                    <a:pt x="0" y="15"/>
                  </a:lnTo>
                  <a:lnTo>
                    <a:pt x="0" y="18"/>
                  </a:lnTo>
                  <a:lnTo>
                    <a:pt x="0" y="21"/>
                  </a:lnTo>
                  <a:lnTo>
                    <a:pt x="1" y="24"/>
                  </a:lnTo>
                  <a:lnTo>
                    <a:pt x="2" y="27"/>
                  </a:lnTo>
                  <a:lnTo>
                    <a:pt x="4" y="29"/>
                  </a:lnTo>
                  <a:lnTo>
                    <a:pt x="5" y="32"/>
                  </a:lnTo>
                  <a:lnTo>
                    <a:pt x="8" y="33"/>
                  </a:lnTo>
                  <a:lnTo>
                    <a:pt x="10" y="35"/>
                  </a:lnTo>
                  <a:lnTo>
                    <a:pt x="12" y="36"/>
                  </a:lnTo>
                  <a:lnTo>
                    <a:pt x="16" y="36"/>
                  </a:lnTo>
                  <a:lnTo>
                    <a:pt x="19" y="36"/>
                  </a:lnTo>
                  <a:lnTo>
                    <a:pt x="21" y="36"/>
                  </a:lnTo>
                  <a:lnTo>
                    <a:pt x="24" y="36"/>
                  </a:lnTo>
                  <a:lnTo>
                    <a:pt x="27" y="35"/>
                  </a:lnTo>
                  <a:lnTo>
                    <a:pt x="29" y="33"/>
                  </a:lnTo>
                  <a:lnTo>
                    <a:pt x="32" y="32"/>
                  </a:lnTo>
                  <a:lnTo>
                    <a:pt x="33" y="29"/>
                  </a:lnTo>
                  <a:lnTo>
                    <a:pt x="35" y="27"/>
                  </a:lnTo>
                  <a:lnTo>
                    <a:pt x="36" y="24"/>
                  </a:lnTo>
                  <a:lnTo>
                    <a:pt x="36" y="21"/>
                  </a:lnTo>
                  <a:lnTo>
                    <a:pt x="37" y="18"/>
                  </a:lnTo>
                </a:path>
              </a:pathLst>
            </a:custGeom>
            <a:noFill/>
            <a:ln w="12700" cap="rnd" cmpd="sng">
              <a:solidFill>
                <a:srgbClr val="000000"/>
              </a:solidFill>
              <a:prstDash val="solid"/>
              <a:round/>
              <a:headEnd type="none" w="med" len="med"/>
              <a:tailEnd type="none" w="med" len="med"/>
            </a:ln>
          </p:spPr>
          <p:txBody>
            <a:bodyPr/>
            <a:lstStyle/>
            <a:p>
              <a:pPr algn="r" fontAlgn="base">
                <a:spcBef>
                  <a:spcPct val="0"/>
                </a:spcBef>
                <a:spcAft>
                  <a:spcPct val="0"/>
                </a:spcAft>
              </a:pPr>
              <a:endParaRPr lang="zh-CN" altLang="en-US">
                <a:solidFill>
                  <a:srgbClr val="000000"/>
                </a:solidFill>
                <a:latin typeface="Arial" pitchFamily="34" charset="0"/>
                <a:ea typeface="华文细黑" pitchFamily="2" charset="-122"/>
              </a:endParaRPr>
            </a:p>
          </p:txBody>
        </p:sp>
      </p:grpSp>
    </p:spTree>
    <p:extLst>
      <p:ext uri="{BB962C8B-B14F-4D97-AF65-F5344CB8AC3E}">
        <p14:creationId xmlns:p14="http://schemas.microsoft.com/office/powerpoint/2010/main" val="810439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0-#ppt_w/2"/>
                                          </p:val>
                                        </p:tav>
                                        <p:tav tm="100000">
                                          <p:val>
                                            <p:strVal val="#ppt_x"/>
                                          </p:val>
                                        </p:tav>
                                      </p:tavLst>
                                    </p:anim>
                                    <p:anim calcmode="lin" valueType="num">
                                      <p:cBhvr additive="base">
                                        <p:cTn id="14"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500" fill="hold"/>
                                        <p:tgtEl>
                                          <p:spTgt spid="15"/>
                                        </p:tgtEl>
                                        <p:attrNameLst>
                                          <p:attrName>ppt_x</p:attrName>
                                        </p:attrNameLst>
                                      </p:cBhvr>
                                      <p:tavLst>
                                        <p:tav tm="0">
                                          <p:val>
                                            <p:strVal val="0-#ppt_w/2"/>
                                          </p:val>
                                        </p:tav>
                                        <p:tav tm="100000">
                                          <p:val>
                                            <p:strVal val="#ppt_x"/>
                                          </p:val>
                                        </p:tav>
                                      </p:tavLst>
                                    </p:anim>
                                    <p:anim calcmode="lin" valueType="num">
                                      <p:cBhvr additive="base">
                                        <p:cTn id="20" dur="50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20"/>
                                        </p:tgtEl>
                                        <p:attrNameLst>
                                          <p:attrName>style.visibility</p:attrName>
                                        </p:attrNameLst>
                                      </p:cBhvr>
                                      <p:to>
                                        <p:strVal val="visible"/>
                                      </p:to>
                                    </p:set>
                                    <p:anim calcmode="lin" valueType="num">
                                      <p:cBhvr additive="base">
                                        <p:cTn id="25" dur="500" fill="hold"/>
                                        <p:tgtEl>
                                          <p:spTgt spid="20"/>
                                        </p:tgtEl>
                                        <p:attrNameLst>
                                          <p:attrName>ppt_x</p:attrName>
                                        </p:attrNameLst>
                                      </p:cBhvr>
                                      <p:tavLst>
                                        <p:tav tm="0">
                                          <p:val>
                                            <p:strVal val="0-#ppt_w/2"/>
                                          </p:val>
                                        </p:tav>
                                        <p:tav tm="100000">
                                          <p:val>
                                            <p:strVal val="#ppt_x"/>
                                          </p:val>
                                        </p:tav>
                                      </p:tavLst>
                                    </p:anim>
                                    <p:anim calcmode="lin" valueType="num">
                                      <p:cBhvr additive="base">
                                        <p:cTn id="26" dur="500" fill="hold"/>
                                        <p:tgtEl>
                                          <p:spTgt spid="20"/>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4"/>
                                        </p:tgtEl>
                                        <p:attrNameLst>
                                          <p:attrName>style.visibility</p:attrName>
                                        </p:attrNameLst>
                                      </p:cBhvr>
                                      <p:to>
                                        <p:strVal val="visible"/>
                                      </p:to>
                                    </p:set>
                                    <p:anim calcmode="lin" valueType="num">
                                      <p:cBhvr additive="base">
                                        <p:cTn id="31" dur="500" fill="hold"/>
                                        <p:tgtEl>
                                          <p:spTgt spid="4"/>
                                        </p:tgtEl>
                                        <p:attrNameLst>
                                          <p:attrName>ppt_x</p:attrName>
                                        </p:attrNameLst>
                                      </p:cBhvr>
                                      <p:tavLst>
                                        <p:tav tm="0">
                                          <p:val>
                                            <p:strVal val="0-#ppt_w/2"/>
                                          </p:val>
                                        </p:tav>
                                        <p:tav tm="100000">
                                          <p:val>
                                            <p:strVal val="#ppt_x"/>
                                          </p:val>
                                        </p:tav>
                                      </p:tavLst>
                                    </p:anim>
                                    <p:anim calcmode="lin" valueType="num">
                                      <p:cBhvr additive="base">
                                        <p:cTn id="32"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lstStyle/>
          <a:p>
            <a:r>
              <a:rPr lang="zh-CN" altLang="en-US" dirty="0"/>
              <a:t>冯诺依曼思想</a:t>
            </a:r>
          </a:p>
        </p:txBody>
      </p:sp>
      <p:grpSp>
        <p:nvGrpSpPr>
          <p:cNvPr id="4" name="组合 3"/>
          <p:cNvGrpSpPr/>
          <p:nvPr/>
        </p:nvGrpSpPr>
        <p:grpSpPr>
          <a:xfrm>
            <a:off x="1217976" y="1765050"/>
            <a:ext cx="4445543" cy="2897883"/>
            <a:chOff x="1578690" y="1888133"/>
            <a:chExt cx="4688659" cy="3056361"/>
          </a:xfrm>
          <a:solidFill>
            <a:schemeClr val="accent6">
              <a:lumMod val="40000"/>
              <a:lumOff val="60000"/>
            </a:schemeClr>
          </a:solidFill>
        </p:grpSpPr>
        <p:grpSp>
          <p:nvGrpSpPr>
            <p:cNvPr id="5" name="组合 4"/>
            <p:cNvGrpSpPr/>
            <p:nvPr/>
          </p:nvGrpSpPr>
          <p:grpSpPr>
            <a:xfrm>
              <a:off x="1578690" y="1888133"/>
              <a:ext cx="4688659" cy="3056361"/>
              <a:chOff x="1499936" y="1888133"/>
              <a:chExt cx="4688659" cy="3056361"/>
            </a:xfrm>
            <a:grpFill/>
          </p:grpSpPr>
          <p:sp>
            <p:nvSpPr>
              <p:cNvPr id="7" name="Freeform 23"/>
              <p:cNvSpPr>
                <a:spLocks/>
              </p:cNvSpPr>
              <p:nvPr/>
            </p:nvSpPr>
            <p:spPr bwMode="auto">
              <a:xfrm rot="5400000">
                <a:off x="2316085" y="1071984"/>
                <a:ext cx="3056361" cy="4688659"/>
              </a:xfrm>
              <a:custGeom>
                <a:avLst/>
                <a:gdLst>
                  <a:gd name="T0" fmla="*/ 2147483647 w 768"/>
                  <a:gd name="T1" fmla="*/ 467981701 h 1189"/>
                  <a:gd name="T2" fmla="*/ 2147483647 w 768"/>
                  <a:gd name="T3" fmla="*/ 0 h 1189"/>
                  <a:gd name="T4" fmla="*/ 1745210502 w 768"/>
                  <a:gd name="T5" fmla="*/ 467981701 h 1189"/>
                  <a:gd name="T6" fmla="*/ 0 w 768"/>
                  <a:gd name="T7" fmla="*/ 1033204400 h 1189"/>
                  <a:gd name="T8" fmla="*/ 0 w 768"/>
                  <a:gd name="T9" fmla="*/ 1677437412 h 1189"/>
                  <a:gd name="T10" fmla="*/ 0 w 768"/>
                  <a:gd name="T11" fmla="*/ 2147483647 h 1189"/>
                  <a:gd name="T12" fmla="*/ 0 w 768"/>
                  <a:gd name="T13" fmla="*/ 2147483647 h 1189"/>
                  <a:gd name="T14" fmla="*/ 1737054542 w 768"/>
                  <a:gd name="T15" fmla="*/ 2147483647 h 1189"/>
                  <a:gd name="T16" fmla="*/ 2147483647 w 768"/>
                  <a:gd name="T17" fmla="*/ 2147483647 h 1189"/>
                  <a:gd name="T18" fmla="*/ 2147483647 w 768"/>
                  <a:gd name="T19" fmla="*/ 2147483647 h 1189"/>
                  <a:gd name="T20" fmla="*/ 2147483647 w 768"/>
                  <a:gd name="T21" fmla="*/ 2147483647 h 1189"/>
                  <a:gd name="T22" fmla="*/ 2147483647 w 768"/>
                  <a:gd name="T23" fmla="*/ 2147483647 h 1189"/>
                  <a:gd name="T24" fmla="*/ 2147483647 w 768"/>
                  <a:gd name="T25" fmla="*/ 1677437412 h 1189"/>
                  <a:gd name="T26" fmla="*/ 2147483647 w 768"/>
                  <a:gd name="T27" fmla="*/ 1033204400 h 1189"/>
                  <a:gd name="T28" fmla="*/ 2147483647 w 768"/>
                  <a:gd name="T29" fmla="*/ 467981701 h 118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68"/>
                  <a:gd name="T46" fmla="*/ 0 h 1189"/>
                  <a:gd name="T47" fmla="*/ 768 w 768"/>
                  <a:gd name="T48" fmla="*/ 1189 h 118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68" h="1189">
                    <a:moveTo>
                      <a:pt x="553" y="77"/>
                    </a:moveTo>
                    <a:cubicBezTo>
                      <a:pt x="444" y="68"/>
                      <a:pt x="384" y="0"/>
                      <a:pt x="384" y="0"/>
                    </a:cubicBezTo>
                    <a:cubicBezTo>
                      <a:pt x="384" y="0"/>
                      <a:pt x="324" y="68"/>
                      <a:pt x="214" y="77"/>
                    </a:cubicBezTo>
                    <a:cubicBezTo>
                      <a:pt x="105" y="87"/>
                      <a:pt x="0" y="133"/>
                      <a:pt x="0" y="170"/>
                    </a:cubicBezTo>
                    <a:cubicBezTo>
                      <a:pt x="0" y="276"/>
                      <a:pt x="0" y="276"/>
                      <a:pt x="0" y="276"/>
                    </a:cubicBezTo>
                    <a:cubicBezTo>
                      <a:pt x="0" y="912"/>
                      <a:pt x="0" y="912"/>
                      <a:pt x="0" y="912"/>
                    </a:cubicBezTo>
                    <a:cubicBezTo>
                      <a:pt x="0" y="1018"/>
                      <a:pt x="0" y="1018"/>
                      <a:pt x="0" y="1018"/>
                    </a:cubicBezTo>
                    <a:cubicBezTo>
                      <a:pt x="0" y="1055"/>
                      <a:pt x="104" y="1101"/>
                      <a:pt x="213" y="1111"/>
                    </a:cubicBezTo>
                    <a:cubicBezTo>
                      <a:pt x="323" y="1121"/>
                      <a:pt x="382" y="1189"/>
                      <a:pt x="382" y="1189"/>
                    </a:cubicBezTo>
                    <a:cubicBezTo>
                      <a:pt x="382" y="1189"/>
                      <a:pt x="443" y="1121"/>
                      <a:pt x="553" y="1111"/>
                    </a:cubicBezTo>
                    <a:cubicBezTo>
                      <a:pt x="662" y="1101"/>
                      <a:pt x="768" y="1055"/>
                      <a:pt x="768" y="1018"/>
                    </a:cubicBezTo>
                    <a:cubicBezTo>
                      <a:pt x="768" y="912"/>
                      <a:pt x="768" y="912"/>
                      <a:pt x="768" y="912"/>
                    </a:cubicBezTo>
                    <a:cubicBezTo>
                      <a:pt x="768" y="276"/>
                      <a:pt x="768" y="276"/>
                      <a:pt x="768" y="276"/>
                    </a:cubicBezTo>
                    <a:cubicBezTo>
                      <a:pt x="768" y="170"/>
                      <a:pt x="768" y="170"/>
                      <a:pt x="768" y="170"/>
                    </a:cubicBezTo>
                    <a:cubicBezTo>
                      <a:pt x="768" y="133"/>
                      <a:pt x="663" y="87"/>
                      <a:pt x="553" y="77"/>
                    </a:cubicBezTo>
                    <a:close/>
                  </a:path>
                </a:pathLst>
              </a:custGeom>
              <a:grpFill/>
              <a:ln>
                <a:noFill/>
              </a:ln>
              <a:extLst/>
            </p:spPr>
            <p:txBody>
              <a:bodyPr/>
              <a:lstStyle>
                <a:lvl1pPr>
                  <a:defRPr>
                    <a:solidFill>
                      <a:schemeClr val="tx1"/>
                    </a:solidFill>
                    <a:latin typeface="Calibri" panose="020F0502020204030204" pitchFamily="34" charset="0"/>
                    <a:ea typeface="微软雅黑 Light" panose="020B0502040204020203" pitchFamily="34" charset="-122"/>
                  </a:defRPr>
                </a:lvl1pPr>
                <a:lvl2pPr marL="742950" indent="-285750">
                  <a:defRPr>
                    <a:solidFill>
                      <a:schemeClr val="tx1"/>
                    </a:solidFill>
                    <a:latin typeface="Calibri" panose="020F0502020204030204" pitchFamily="34" charset="0"/>
                    <a:ea typeface="微软雅黑 Light" panose="020B0502040204020203" pitchFamily="34" charset="-122"/>
                  </a:defRPr>
                </a:lvl2pPr>
                <a:lvl3pPr marL="1143000" indent="-228600">
                  <a:defRPr>
                    <a:solidFill>
                      <a:schemeClr val="tx1"/>
                    </a:solidFill>
                    <a:latin typeface="Calibri" panose="020F0502020204030204" pitchFamily="34" charset="0"/>
                    <a:ea typeface="微软雅黑 Light" panose="020B0502040204020203" pitchFamily="34" charset="-122"/>
                  </a:defRPr>
                </a:lvl3pPr>
                <a:lvl4pPr marL="1600200" indent="-228600">
                  <a:defRPr>
                    <a:solidFill>
                      <a:schemeClr val="tx1"/>
                    </a:solidFill>
                    <a:latin typeface="Calibri" panose="020F0502020204030204" pitchFamily="34" charset="0"/>
                    <a:ea typeface="微软雅黑 Light" panose="020B0502040204020203" pitchFamily="34" charset="-122"/>
                  </a:defRPr>
                </a:lvl4pPr>
                <a:lvl5pPr marL="2057400" indent="-228600">
                  <a:defRPr>
                    <a:solidFill>
                      <a:schemeClr val="tx1"/>
                    </a:solidFill>
                    <a:latin typeface="Calibri" panose="020F0502020204030204" pitchFamily="34" charset="0"/>
                    <a:ea typeface="微软雅黑 Light" panose="020B0502040204020203"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9pPr>
              </a:lstStyle>
              <a:p>
                <a:endParaRPr lang="zh-CN" altLang="en-US" sz="2275" dirty="0">
                  <a:latin typeface="微软雅黑" panose="020B0503020204020204" pitchFamily="34" charset="-122"/>
                  <a:ea typeface="微软雅黑" panose="020B0503020204020204" pitchFamily="34" charset="-122"/>
                </a:endParaRPr>
              </a:p>
            </p:txBody>
          </p:sp>
          <p:sp>
            <p:nvSpPr>
              <p:cNvPr id="8" name="矩形 7"/>
              <p:cNvSpPr/>
              <p:nvPr/>
            </p:nvSpPr>
            <p:spPr>
              <a:xfrm>
                <a:off x="2087221" y="2932493"/>
                <a:ext cx="3514087" cy="946030"/>
              </a:xfrm>
              <a:prstGeom prst="rect">
                <a:avLst/>
              </a:prstGeom>
              <a:grpFill/>
            </p:spPr>
            <p:txBody>
              <a:bodyPr wrap="square" anchor="ctr">
                <a:spAutoFit/>
              </a:bodyPr>
              <a:lstStyle/>
              <a:p>
                <a:pPr>
                  <a:lnSpc>
                    <a:spcPct val="120000"/>
                  </a:lnSpc>
                  <a:spcBef>
                    <a:spcPts val="569"/>
                  </a:spcBef>
                  <a:spcAft>
                    <a:spcPts val="569"/>
                  </a:spcAft>
                </a:pPr>
                <a:r>
                  <a:rPr lang="zh-CN" altLang="en-US" sz="2275" b="1" dirty="0">
                    <a:solidFill>
                      <a:srgbClr val="18978B"/>
                    </a:solidFill>
                    <a:latin typeface="微软雅黑" panose="020B0503020204020204" pitchFamily="34" charset="-122"/>
                    <a:ea typeface="微软雅黑" panose="020B0503020204020204" pitchFamily="34" charset="-122"/>
                    <a:sym typeface="Arial" panose="020B0604020202020204" pitchFamily="34" charset="0"/>
                  </a:rPr>
                  <a:t>存储程序</a:t>
                </a:r>
                <a:r>
                  <a:rPr lang="zh-CN" altLang="en-US" sz="2275" b="1" dirty="0">
                    <a:latin typeface="微软雅黑" panose="020B0503020204020204" pitchFamily="34" charset="-122"/>
                    <a:ea typeface="微软雅黑" panose="020B0503020204020204" pitchFamily="34" charset="-122"/>
                    <a:sym typeface="Arial" panose="020B0604020202020204" pitchFamily="34" charset="0"/>
                  </a:rPr>
                  <a:t>：</a:t>
                </a:r>
                <a:r>
                  <a:rPr lang="zh-CN" altLang="en-US" sz="2275" dirty="0">
                    <a:latin typeface="微软雅黑" panose="020B0503020204020204" pitchFamily="34" charset="-122"/>
                    <a:ea typeface="微软雅黑" panose="020B0503020204020204" pitchFamily="34" charset="-122"/>
                    <a:sym typeface="Arial" panose="020B0604020202020204" pitchFamily="34" charset="0"/>
                  </a:rPr>
                  <a:t>将程序存放在计算机的存储器中；</a:t>
                </a:r>
              </a:p>
            </p:txBody>
          </p:sp>
        </p:grpSp>
        <p:sp>
          <p:nvSpPr>
            <p:cNvPr id="6" name="Freeform 72"/>
            <p:cNvSpPr>
              <a:spLocks noEditPoints="1"/>
            </p:cNvSpPr>
            <p:nvPr/>
          </p:nvSpPr>
          <p:spPr bwMode="auto">
            <a:xfrm>
              <a:off x="5096055" y="4321758"/>
              <a:ext cx="584007" cy="622736"/>
            </a:xfrm>
            <a:custGeom>
              <a:avLst/>
              <a:gdLst>
                <a:gd name="T0" fmla="*/ 147352097 w 358"/>
                <a:gd name="T1" fmla="*/ 338038029 h 382"/>
                <a:gd name="T2" fmla="*/ 373602235 w 358"/>
                <a:gd name="T3" fmla="*/ 72933121 h 382"/>
                <a:gd name="T4" fmla="*/ 386364314 w 358"/>
                <a:gd name="T5" fmla="*/ 130815858 h 382"/>
                <a:gd name="T6" fmla="*/ 389845664 w 358"/>
                <a:gd name="T7" fmla="*/ 206064418 h 382"/>
                <a:gd name="T8" fmla="*/ 392165847 w 358"/>
                <a:gd name="T9" fmla="*/ 283627374 h 382"/>
                <a:gd name="T10" fmla="*/ 372441067 w 358"/>
                <a:gd name="T11" fmla="*/ 363506778 h 382"/>
                <a:gd name="T12" fmla="*/ 314428974 w 358"/>
                <a:gd name="T13" fmla="*/ 442227386 h 382"/>
                <a:gd name="T14" fmla="*/ 199563735 w 358"/>
                <a:gd name="T15" fmla="*/ 261631717 h 382"/>
                <a:gd name="T16" fmla="*/ 142711733 w 358"/>
                <a:gd name="T17" fmla="*/ 228060009 h 382"/>
                <a:gd name="T18" fmla="*/ 145031915 w 358"/>
                <a:gd name="T19" fmla="*/ 240793845 h 382"/>
                <a:gd name="T20" fmla="*/ 201883917 w 358"/>
                <a:gd name="T21" fmla="*/ 273208909 h 382"/>
                <a:gd name="T22" fmla="*/ 199563735 w 358"/>
                <a:gd name="T23" fmla="*/ 261631717 h 382"/>
                <a:gd name="T24" fmla="*/ 334152677 w 358"/>
                <a:gd name="T25" fmla="*/ 157442360 h 382"/>
                <a:gd name="T26" fmla="*/ 305147169 w 358"/>
                <a:gd name="T27" fmla="*/ 144707447 h 382"/>
                <a:gd name="T28" fmla="*/ 198403644 w 358"/>
                <a:gd name="T29" fmla="*/ 81036080 h 382"/>
                <a:gd name="T30" fmla="*/ 171717241 w 358"/>
                <a:gd name="T31" fmla="*/ 62513631 h 382"/>
                <a:gd name="T32" fmla="*/ 198403644 w 358"/>
                <a:gd name="T33" fmla="*/ 81036080 h 382"/>
                <a:gd name="T34" fmla="*/ 236692035 w 358"/>
                <a:gd name="T35" fmla="*/ 45148917 h 382"/>
                <a:gd name="T36" fmla="*/ 223928879 w 358"/>
                <a:gd name="T37" fmla="*/ 74090841 h 382"/>
                <a:gd name="T38" fmla="*/ 299345636 w 358"/>
                <a:gd name="T39" fmla="*/ 119239741 h 382"/>
                <a:gd name="T40" fmla="*/ 317909247 w 358"/>
                <a:gd name="T41" fmla="*/ 92613273 h 382"/>
                <a:gd name="T42" fmla="*/ 299345636 w 358"/>
                <a:gd name="T43" fmla="*/ 119239741 h 382"/>
                <a:gd name="T44" fmla="*/ 288903740 w 358"/>
                <a:gd name="T45" fmla="*/ 63671350 h 382"/>
                <a:gd name="T46" fmla="*/ 262217269 w 358"/>
                <a:gd name="T47" fmla="*/ 82193800 h 382"/>
                <a:gd name="T48" fmla="*/ 211165723 w 358"/>
                <a:gd name="T49" fmla="*/ 241951564 h 382"/>
                <a:gd name="T50" fmla="*/ 154313721 w 358"/>
                <a:gd name="T51" fmla="*/ 208379857 h 382"/>
                <a:gd name="T52" fmla="*/ 156633903 w 358"/>
                <a:gd name="T53" fmla="*/ 219955974 h 382"/>
                <a:gd name="T54" fmla="*/ 213486982 w 358"/>
                <a:gd name="T55" fmla="*/ 253528757 h 382"/>
                <a:gd name="T56" fmla="*/ 211165723 w 358"/>
                <a:gd name="T57" fmla="*/ 241951564 h 382"/>
                <a:gd name="T58" fmla="*/ 182160215 w 358"/>
                <a:gd name="T59" fmla="*/ 120397461 h 382"/>
                <a:gd name="T60" fmla="*/ 215807164 w 358"/>
                <a:gd name="T61" fmla="*/ 225744570 h 382"/>
                <a:gd name="T62" fmla="*/ 257575828 w 358"/>
                <a:gd name="T63" fmla="*/ 104189390 h 382"/>
                <a:gd name="T64" fmla="*/ 157795071 w 358"/>
                <a:gd name="T65" fmla="*/ 275524348 h 382"/>
                <a:gd name="T66" fmla="*/ 149672280 w 358"/>
                <a:gd name="T67" fmla="*/ 250055600 h 382"/>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358"/>
                <a:gd name="T103" fmla="*/ 0 h 382"/>
                <a:gd name="T104" fmla="*/ 358 w 358"/>
                <a:gd name="T105" fmla="*/ 382 h 382"/>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358" h="382">
                  <a:moveTo>
                    <a:pt x="131" y="382"/>
                  </a:moveTo>
                  <a:cubicBezTo>
                    <a:pt x="135" y="352"/>
                    <a:pt x="135" y="320"/>
                    <a:pt x="127" y="292"/>
                  </a:cubicBezTo>
                  <a:cubicBezTo>
                    <a:pt x="0" y="220"/>
                    <a:pt x="34" y="56"/>
                    <a:pt x="140" y="23"/>
                  </a:cubicBezTo>
                  <a:cubicBezTo>
                    <a:pt x="196" y="0"/>
                    <a:pt x="272" y="14"/>
                    <a:pt x="322" y="63"/>
                  </a:cubicBezTo>
                  <a:cubicBezTo>
                    <a:pt x="358" y="99"/>
                    <a:pt x="340" y="109"/>
                    <a:pt x="340" y="109"/>
                  </a:cubicBezTo>
                  <a:cubicBezTo>
                    <a:pt x="333" y="113"/>
                    <a:pt x="333" y="113"/>
                    <a:pt x="333" y="113"/>
                  </a:cubicBezTo>
                  <a:cubicBezTo>
                    <a:pt x="337" y="130"/>
                    <a:pt x="345" y="162"/>
                    <a:pt x="344" y="166"/>
                  </a:cubicBezTo>
                  <a:cubicBezTo>
                    <a:pt x="342" y="172"/>
                    <a:pt x="336" y="178"/>
                    <a:pt x="336" y="178"/>
                  </a:cubicBezTo>
                  <a:cubicBezTo>
                    <a:pt x="354" y="239"/>
                    <a:pt x="354" y="239"/>
                    <a:pt x="354" y="239"/>
                  </a:cubicBezTo>
                  <a:cubicBezTo>
                    <a:pt x="338" y="245"/>
                    <a:pt x="338" y="245"/>
                    <a:pt x="338" y="245"/>
                  </a:cubicBezTo>
                  <a:cubicBezTo>
                    <a:pt x="341" y="265"/>
                    <a:pt x="343" y="281"/>
                    <a:pt x="341" y="300"/>
                  </a:cubicBezTo>
                  <a:cubicBezTo>
                    <a:pt x="341" y="304"/>
                    <a:pt x="330" y="313"/>
                    <a:pt x="321" y="314"/>
                  </a:cubicBezTo>
                  <a:cubicBezTo>
                    <a:pt x="267" y="317"/>
                    <a:pt x="267" y="317"/>
                    <a:pt x="267" y="317"/>
                  </a:cubicBezTo>
                  <a:cubicBezTo>
                    <a:pt x="271" y="382"/>
                    <a:pt x="271" y="382"/>
                    <a:pt x="271" y="382"/>
                  </a:cubicBezTo>
                  <a:cubicBezTo>
                    <a:pt x="131" y="382"/>
                    <a:pt x="131" y="382"/>
                    <a:pt x="131" y="382"/>
                  </a:cubicBezTo>
                  <a:close/>
                  <a:moveTo>
                    <a:pt x="172" y="226"/>
                  </a:moveTo>
                  <a:cubicBezTo>
                    <a:pt x="132" y="196"/>
                    <a:pt x="132" y="196"/>
                    <a:pt x="132" y="196"/>
                  </a:cubicBezTo>
                  <a:cubicBezTo>
                    <a:pt x="129" y="193"/>
                    <a:pt x="125" y="194"/>
                    <a:pt x="123" y="197"/>
                  </a:cubicBezTo>
                  <a:cubicBezTo>
                    <a:pt x="123" y="197"/>
                    <a:pt x="123" y="197"/>
                    <a:pt x="123" y="197"/>
                  </a:cubicBezTo>
                  <a:cubicBezTo>
                    <a:pt x="121" y="201"/>
                    <a:pt x="122" y="205"/>
                    <a:pt x="125" y="208"/>
                  </a:cubicBezTo>
                  <a:cubicBezTo>
                    <a:pt x="165" y="238"/>
                    <a:pt x="165" y="238"/>
                    <a:pt x="165" y="238"/>
                  </a:cubicBezTo>
                  <a:cubicBezTo>
                    <a:pt x="168" y="240"/>
                    <a:pt x="172" y="239"/>
                    <a:pt x="174" y="236"/>
                  </a:cubicBezTo>
                  <a:cubicBezTo>
                    <a:pt x="174" y="236"/>
                    <a:pt x="174" y="236"/>
                    <a:pt x="174" y="236"/>
                  </a:cubicBezTo>
                  <a:cubicBezTo>
                    <a:pt x="176" y="233"/>
                    <a:pt x="175" y="228"/>
                    <a:pt x="172" y="226"/>
                  </a:cubicBezTo>
                  <a:close/>
                  <a:moveTo>
                    <a:pt x="263" y="136"/>
                  </a:moveTo>
                  <a:cubicBezTo>
                    <a:pt x="288" y="136"/>
                    <a:pt x="288" y="136"/>
                    <a:pt x="288" y="136"/>
                  </a:cubicBezTo>
                  <a:cubicBezTo>
                    <a:pt x="288" y="125"/>
                    <a:pt x="288" y="125"/>
                    <a:pt x="288" y="125"/>
                  </a:cubicBezTo>
                  <a:cubicBezTo>
                    <a:pt x="263" y="125"/>
                    <a:pt x="263" y="125"/>
                    <a:pt x="263" y="125"/>
                  </a:cubicBezTo>
                  <a:cubicBezTo>
                    <a:pt x="263" y="136"/>
                    <a:pt x="263" y="136"/>
                    <a:pt x="263" y="136"/>
                  </a:cubicBezTo>
                  <a:close/>
                  <a:moveTo>
                    <a:pt x="171" y="70"/>
                  </a:moveTo>
                  <a:cubicBezTo>
                    <a:pt x="158" y="48"/>
                    <a:pt x="158" y="48"/>
                    <a:pt x="158" y="48"/>
                  </a:cubicBezTo>
                  <a:cubicBezTo>
                    <a:pt x="148" y="54"/>
                    <a:pt x="148" y="54"/>
                    <a:pt x="148" y="54"/>
                  </a:cubicBezTo>
                  <a:cubicBezTo>
                    <a:pt x="161" y="76"/>
                    <a:pt x="161" y="76"/>
                    <a:pt x="161" y="76"/>
                  </a:cubicBezTo>
                  <a:cubicBezTo>
                    <a:pt x="171" y="70"/>
                    <a:pt x="171" y="70"/>
                    <a:pt x="171" y="70"/>
                  </a:cubicBezTo>
                  <a:close/>
                  <a:moveTo>
                    <a:pt x="204" y="64"/>
                  </a:moveTo>
                  <a:cubicBezTo>
                    <a:pt x="204" y="39"/>
                    <a:pt x="204" y="39"/>
                    <a:pt x="204" y="39"/>
                  </a:cubicBezTo>
                  <a:cubicBezTo>
                    <a:pt x="193" y="39"/>
                    <a:pt x="193" y="39"/>
                    <a:pt x="193" y="39"/>
                  </a:cubicBezTo>
                  <a:cubicBezTo>
                    <a:pt x="193" y="64"/>
                    <a:pt x="193" y="64"/>
                    <a:pt x="193" y="64"/>
                  </a:cubicBezTo>
                  <a:cubicBezTo>
                    <a:pt x="204" y="64"/>
                    <a:pt x="204" y="64"/>
                    <a:pt x="204" y="64"/>
                  </a:cubicBezTo>
                  <a:close/>
                  <a:moveTo>
                    <a:pt x="258" y="103"/>
                  </a:moveTo>
                  <a:cubicBezTo>
                    <a:pt x="279" y="90"/>
                    <a:pt x="279" y="90"/>
                    <a:pt x="279" y="90"/>
                  </a:cubicBezTo>
                  <a:cubicBezTo>
                    <a:pt x="274" y="80"/>
                    <a:pt x="274" y="80"/>
                    <a:pt x="274" y="80"/>
                  </a:cubicBezTo>
                  <a:cubicBezTo>
                    <a:pt x="252" y="93"/>
                    <a:pt x="252" y="93"/>
                    <a:pt x="252" y="93"/>
                  </a:cubicBezTo>
                  <a:cubicBezTo>
                    <a:pt x="258" y="103"/>
                    <a:pt x="258" y="103"/>
                    <a:pt x="258" y="103"/>
                  </a:cubicBezTo>
                  <a:close/>
                  <a:moveTo>
                    <a:pt x="236" y="76"/>
                  </a:moveTo>
                  <a:cubicBezTo>
                    <a:pt x="249" y="55"/>
                    <a:pt x="249" y="55"/>
                    <a:pt x="249" y="55"/>
                  </a:cubicBezTo>
                  <a:cubicBezTo>
                    <a:pt x="239" y="49"/>
                    <a:pt x="239" y="49"/>
                    <a:pt x="239" y="49"/>
                  </a:cubicBezTo>
                  <a:cubicBezTo>
                    <a:pt x="226" y="71"/>
                    <a:pt x="226" y="71"/>
                    <a:pt x="226" y="71"/>
                  </a:cubicBezTo>
                  <a:cubicBezTo>
                    <a:pt x="236" y="76"/>
                    <a:pt x="236" y="76"/>
                    <a:pt x="236" y="76"/>
                  </a:cubicBezTo>
                  <a:close/>
                  <a:moveTo>
                    <a:pt x="182" y="209"/>
                  </a:moveTo>
                  <a:cubicBezTo>
                    <a:pt x="142" y="178"/>
                    <a:pt x="142" y="178"/>
                    <a:pt x="142" y="178"/>
                  </a:cubicBezTo>
                  <a:cubicBezTo>
                    <a:pt x="139" y="176"/>
                    <a:pt x="135" y="177"/>
                    <a:pt x="133" y="180"/>
                  </a:cubicBezTo>
                  <a:cubicBezTo>
                    <a:pt x="133" y="180"/>
                    <a:pt x="133" y="180"/>
                    <a:pt x="133" y="180"/>
                  </a:cubicBezTo>
                  <a:cubicBezTo>
                    <a:pt x="131" y="183"/>
                    <a:pt x="132" y="188"/>
                    <a:pt x="135" y="190"/>
                  </a:cubicBezTo>
                  <a:cubicBezTo>
                    <a:pt x="175" y="221"/>
                    <a:pt x="175" y="221"/>
                    <a:pt x="175" y="221"/>
                  </a:cubicBezTo>
                  <a:cubicBezTo>
                    <a:pt x="178" y="223"/>
                    <a:pt x="182" y="222"/>
                    <a:pt x="184" y="219"/>
                  </a:cubicBezTo>
                  <a:cubicBezTo>
                    <a:pt x="184" y="219"/>
                    <a:pt x="184" y="219"/>
                    <a:pt x="184" y="219"/>
                  </a:cubicBezTo>
                  <a:cubicBezTo>
                    <a:pt x="186" y="216"/>
                    <a:pt x="185" y="211"/>
                    <a:pt x="182" y="209"/>
                  </a:cubicBezTo>
                  <a:close/>
                  <a:moveTo>
                    <a:pt x="222" y="90"/>
                  </a:moveTo>
                  <a:cubicBezTo>
                    <a:pt x="198" y="76"/>
                    <a:pt x="169" y="83"/>
                    <a:pt x="157" y="104"/>
                  </a:cubicBezTo>
                  <a:cubicBezTo>
                    <a:pt x="144" y="126"/>
                    <a:pt x="160" y="151"/>
                    <a:pt x="149" y="174"/>
                  </a:cubicBezTo>
                  <a:cubicBezTo>
                    <a:pt x="186" y="195"/>
                    <a:pt x="186" y="195"/>
                    <a:pt x="186" y="195"/>
                  </a:cubicBezTo>
                  <a:cubicBezTo>
                    <a:pt x="200" y="174"/>
                    <a:pt x="229" y="176"/>
                    <a:pt x="242" y="154"/>
                  </a:cubicBezTo>
                  <a:cubicBezTo>
                    <a:pt x="255" y="132"/>
                    <a:pt x="245" y="104"/>
                    <a:pt x="222" y="90"/>
                  </a:cubicBezTo>
                  <a:close/>
                  <a:moveTo>
                    <a:pt x="129" y="216"/>
                  </a:moveTo>
                  <a:cubicBezTo>
                    <a:pt x="125" y="224"/>
                    <a:pt x="128" y="233"/>
                    <a:pt x="136" y="238"/>
                  </a:cubicBezTo>
                  <a:cubicBezTo>
                    <a:pt x="142" y="241"/>
                    <a:pt x="150" y="240"/>
                    <a:pt x="155" y="236"/>
                  </a:cubicBezTo>
                  <a:lnTo>
                    <a:pt x="129" y="216"/>
                  </a:lnTo>
                  <a:close/>
                </a:path>
              </a:pathLst>
            </a:custGeom>
            <a:solidFill>
              <a:schemeClr val="accent2">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Calibri" panose="020F0502020204030204" pitchFamily="34" charset="0"/>
                  <a:ea typeface="微软雅黑 Light" panose="020B0502040204020203" pitchFamily="34" charset="-122"/>
                </a:defRPr>
              </a:lvl1pPr>
              <a:lvl2pPr marL="742950" indent="-285750">
                <a:defRPr>
                  <a:solidFill>
                    <a:schemeClr val="tx1"/>
                  </a:solidFill>
                  <a:latin typeface="Calibri" panose="020F0502020204030204" pitchFamily="34" charset="0"/>
                  <a:ea typeface="微软雅黑 Light" panose="020B0502040204020203" pitchFamily="34" charset="-122"/>
                </a:defRPr>
              </a:lvl2pPr>
              <a:lvl3pPr marL="1143000" indent="-228600">
                <a:defRPr>
                  <a:solidFill>
                    <a:schemeClr val="tx1"/>
                  </a:solidFill>
                  <a:latin typeface="Calibri" panose="020F0502020204030204" pitchFamily="34" charset="0"/>
                  <a:ea typeface="微软雅黑 Light" panose="020B0502040204020203" pitchFamily="34" charset="-122"/>
                </a:defRPr>
              </a:lvl3pPr>
              <a:lvl4pPr marL="1600200" indent="-228600">
                <a:defRPr>
                  <a:solidFill>
                    <a:schemeClr val="tx1"/>
                  </a:solidFill>
                  <a:latin typeface="Calibri" panose="020F0502020204030204" pitchFamily="34" charset="0"/>
                  <a:ea typeface="微软雅黑 Light" panose="020B0502040204020203" pitchFamily="34" charset="-122"/>
                </a:defRPr>
              </a:lvl4pPr>
              <a:lvl5pPr marL="2057400" indent="-228600">
                <a:defRPr>
                  <a:solidFill>
                    <a:schemeClr val="tx1"/>
                  </a:solidFill>
                  <a:latin typeface="Calibri" panose="020F0502020204030204" pitchFamily="34" charset="0"/>
                  <a:ea typeface="微软雅黑 Light" panose="020B0502040204020203"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9pPr>
            </a:lstStyle>
            <a:p>
              <a:endParaRPr lang="zh-CN" altLang="en-US" sz="1707"/>
            </a:p>
          </p:txBody>
        </p:sp>
      </p:grpSp>
      <p:grpSp>
        <p:nvGrpSpPr>
          <p:cNvPr id="9" name="组合 8"/>
          <p:cNvGrpSpPr/>
          <p:nvPr/>
        </p:nvGrpSpPr>
        <p:grpSpPr>
          <a:xfrm>
            <a:off x="6489900" y="1754805"/>
            <a:ext cx="4801772" cy="2897881"/>
            <a:chOff x="6642334" y="1888133"/>
            <a:chExt cx="4688655" cy="3056359"/>
          </a:xfrm>
        </p:grpSpPr>
        <p:grpSp>
          <p:nvGrpSpPr>
            <p:cNvPr id="10" name="组合 9"/>
            <p:cNvGrpSpPr/>
            <p:nvPr/>
          </p:nvGrpSpPr>
          <p:grpSpPr>
            <a:xfrm>
              <a:off x="6642334" y="1888133"/>
              <a:ext cx="4688655" cy="3056359"/>
              <a:chOff x="6563580" y="1888133"/>
              <a:chExt cx="4688655" cy="3056359"/>
            </a:xfrm>
          </p:grpSpPr>
          <p:sp>
            <p:nvSpPr>
              <p:cNvPr id="12" name="Freeform 23"/>
              <p:cNvSpPr>
                <a:spLocks/>
              </p:cNvSpPr>
              <p:nvPr/>
            </p:nvSpPr>
            <p:spPr bwMode="auto">
              <a:xfrm rot="5400000">
                <a:off x="7379728" y="1071985"/>
                <a:ext cx="3056359" cy="4688655"/>
              </a:xfrm>
              <a:custGeom>
                <a:avLst/>
                <a:gdLst>
                  <a:gd name="T0" fmla="*/ 2147483647 w 768"/>
                  <a:gd name="T1" fmla="*/ 467981701 h 1189"/>
                  <a:gd name="T2" fmla="*/ 2147483647 w 768"/>
                  <a:gd name="T3" fmla="*/ 0 h 1189"/>
                  <a:gd name="T4" fmla="*/ 1745210502 w 768"/>
                  <a:gd name="T5" fmla="*/ 467981701 h 1189"/>
                  <a:gd name="T6" fmla="*/ 0 w 768"/>
                  <a:gd name="T7" fmla="*/ 1033204400 h 1189"/>
                  <a:gd name="T8" fmla="*/ 0 w 768"/>
                  <a:gd name="T9" fmla="*/ 1677437412 h 1189"/>
                  <a:gd name="T10" fmla="*/ 0 w 768"/>
                  <a:gd name="T11" fmla="*/ 2147483647 h 1189"/>
                  <a:gd name="T12" fmla="*/ 0 w 768"/>
                  <a:gd name="T13" fmla="*/ 2147483647 h 1189"/>
                  <a:gd name="T14" fmla="*/ 1737054542 w 768"/>
                  <a:gd name="T15" fmla="*/ 2147483647 h 1189"/>
                  <a:gd name="T16" fmla="*/ 2147483647 w 768"/>
                  <a:gd name="T17" fmla="*/ 2147483647 h 1189"/>
                  <a:gd name="T18" fmla="*/ 2147483647 w 768"/>
                  <a:gd name="T19" fmla="*/ 2147483647 h 1189"/>
                  <a:gd name="T20" fmla="*/ 2147483647 w 768"/>
                  <a:gd name="T21" fmla="*/ 2147483647 h 1189"/>
                  <a:gd name="T22" fmla="*/ 2147483647 w 768"/>
                  <a:gd name="T23" fmla="*/ 2147483647 h 1189"/>
                  <a:gd name="T24" fmla="*/ 2147483647 w 768"/>
                  <a:gd name="T25" fmla="*/ 1677437412 h 1189"/>
                  <a:gd name="T26" fmla="*/ 2147483647 w 768"/>
                  <a:gd name="T27" fmla="*/ 1033204400 h 1189"/>
                  <a:gd name="T28" fmla="*/ 2147483647 w 768"/>
                  <a:gd name="T29" fmla="*/ 467981701 h 118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68"/>
                  <a:gd name="T46" fmla="*/ 0 h 1189"/>
                  <a:gd name="T47" fmla="*/ 768 w 768"/>
                  <a:gd name="T48" fmla="*/ 1189 h 118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68" h="1189">
                    <a:moveTo>
                      <a:pt x="553" y="77"/>
                    </a:moveTo>
                    <a:cubicBezTo>
                      <a:pt x="444" y="68"/>
                      <a:pt x="384" y="0"/>
                      <a:pt x="384" y="0"/>
                    </a:cubicBezTo>
                    <a:cubicBezTo>
                      <a:pt x="384" y="0"/>
                      <a:pt x="324" y="68"/>
                      <a:pt x="214" y="77"/>
                    </a:cubicBezTo>
                    <a:cubicBezTo>
                      <a:pt x="105" y="87"/>
                      <a:pt x="0" y="133"/>
                      <a:pt x="0" y="170"/>
                    </a:cubicBezTo>
                    <a:cubicBezTo>
                      <a:pt x="0" y="276"/>
                      <a:pt x="0" y="276"/>
                      <a:pt x="0" y="276"/>
                    </a:cubicBezTo>
                    <a:cubicBezTo>
                      <a:pt x="0" y="912"/>
                      <a:pt x="0" y="912"/>
                      <a:pt x="0" y="912"/>
                    </a:cubicBezTo>
                    <a:cubicBezTo>
                      <a:pt x="0" y="1018"/>
                      <a:pt x="0" y="1018"/>
                      <a:pt x="0" y="1018"/>
                    </a:cubicBezTo>
                    <a:cubicBezTo>
                      <a:pt x="0" y="1055"/>
                      <a:pt x="104" y="1101"/>
                      <a:pt x="213" y="1111"/>
                    </a:cubicBezTo>
                    <a:cubicBezTo>
                      <a:pt x="323" y="1121"/>
                      <a:pt x="382" y="1189"/>
                      <a:pt x="382" y="1189"/>
                    </a:cubicBezTo>
                    <a:cubicBezTo>
                      <a:pt x="382" y="1189"/>
                      <a:pt x="443" y="1121"/>
                      <a:pt x="553" y="1111"/>
                    </a:cubicBezTo>
                    <a:cubicBezTo>
                      <a:pt x="662" y="1101"/>
                      <a:pt x="768" y="1055"/>
                      <a:pt x="768" y="1018"/>
                    </a:cubicBezTo>
                    <a:cubicBezTo>
                      <a:pt x="768" y="912"/>
                      <a:pt x="768" y="912"/>
                      <a:pt x="768" y="912"/>
                    </a:cubicBezTo>
                    <a:cubicBezTo>
                      <a:pt x="768" y="276"/>
                      <a:pt x="768" y="276"/>
                      <a:pt x="768" y="276"/>
                    </a:cubicBezTo>
                    <a:cubicBezTo>
                      <a:pt x="768" y="170"/>
                      <a:pt x="768" y="170"/>
                      <a:pt x="768" y="170"/>
                    </a:cubicBezTo>
                    <a:cubicBezTo>
                      <a:pt x="768" y="133"/>
                      <a:pt x="663" y="87"/>
                      <a:pt x="553" y="77"/>
                    </a:cubicBezTo>
                    <a:close/>
                  </a:path>
                </a:pathLst>
              </a:custGeom>
              <a:solidFill>
                <a:srgbClr val="0066BE">
                  <a:alpha val="79999"/>
                </a:srgbClr>
              </a:solidFill>
              <a:ln>
                <a:noFill/>
              </a:ln>
              <a:extLst/>
            </p:spPr>
            <p:txBody>
              <a:bodyPr/>
              <a:lstStyle>
                <a:lvl1pPr>
                  <a:defRPr>
                    <a:solidFill>
                      <a:schemeClr val="tx1"/>
                    </a:solidFill>
                    <a:latin typeface="Calibri" panose="020F0502020204030204" pitchFamily="34" charset="0"/>
                    <a:ea typeface="微软雅黑 Light" panose="020B0502040204020203" pitchFamily="34" charset="-122"/>
                  </a:defRPr>
                </a:lvl1pPr>
                <a:lvl2pPr marL="742950" indent="-285750">
                  <a:defRPr>
                    <a:solidFill>
                      <a:schemeClr val="tx1"/>
                    </a:solidFill>
                    <a:latin typeface="Calibri" panose="020F0502020204030204" pitchFamily="34" charset="0"/>
                    <a:ea typeface="微软雅黑 Light" panose="020B0502040204020203" pitchFamily="34" charset="-122"/>
                  </a:defRPr>
                </a:lvl2pPr>
                <a:lvl3pPr marL="1143000" indent="-228600">
                  <a:defRPr>
                    <a:solidFill>
                      <a:schemeClr val="tx1"/>
                    </a:solidFill>
                    <a:latin typeface="Calibri" panose="020F0502020204030204" pitchFamily="34" charset="0"/>
                    <a:ea typeface="微软雅黑 Light" panose="020B0502040204020203" pitchFamily="34" charset="-122"/>
                  </a:defRPr>
                </a:lvl3pPr>
                <a:lvl4pPr marL="1600200" indent="-228600">
                  <a:defRPr>
                    <a:solidFill>
                      <a:schemeClr val="tx1"/>
                    </a:solidFill>
                    <a:latin typeface="Calibri" panose="020F0502020204030204" pitchFamily="34" charset="0"/>
                    <a:ea typeface="微软雅黑 Light" panose="020B0502040204020203" pitchFamily="34" charset="-122"/>
                  </a:defRPr>
                </a:lvl4pPr>
                <a:lvl5pPr marL="2057400" indent="-228600">
                  <a:defRPr>
                    <a:solidFill>
                      <a:schemeClr val="tx1"/>
                    </a:solidFill>
                    <a:latin typeface="Calibri" panose="020F0502020204030204" pitchFamily="34" charset="0"/>
                    <a:ea typeface="微软雅黑 Light" panose="020B0502040204020203"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9pPr>
              </a:lstStyle>
              <a:p>
                <a:endParaRPr lang="zh-CN" altLang="en-US" sz="2275">
                  <a:latin typeface="微软雅黑" panose="020B0503020204020204" pitchFamily="34" charset="-122"/>
                  <a:ea typeface="微软雅黑" panose="020B0503020204020204" pitchFamily="34" charset="-122"/>
                </a:endParaRPr>
              </a:p>
            </p:txBody>
          </p:sp>
          <p:sp>
            <p:nvSpPr>
              <p:cNvPr id="13" name="矩形 12"/>
              <p:cNvSpPr/>
              <p:nvPr/>
            </p:nvSpPr>
            <p:spPr>
              <a:xfrm>
                <a:off x="7134322" y="2267858"/>
                <a:ext cx="3737670" cy="2275301"/>
              </a:xfrm>
              <a:prstGeom prst="rect">
                <a:avLst/>
              </a:prstGeom>
            </p:spPr>
            <p:txBody>
              <a:bodyPr wrap="square" anchor="ctr">
                <a:spAutoFit/>
              </a:bodyPr>
              <a:lstStyle/>
              <a:p>
                <a:pPr>
                  <a:lnSpc>
                    <a:spcPct val="120000"/>
                  </a:lnSpc>
                  <a:spcBef>
                    <a:spcPts val="569"/>
                  </a:spcBef>
                  <a:spcAft>
                    <a:spcPts val="569"/>
                  </a:spcAft>
                </a:pPr>
                <a:r>
                  <a:rPr lang="zh-CN" altLang="en-US" sz="2275" b="1" dirty="0">
                    <a:solidFill>
                      <a:srgbClr val="FFFF00"/>
                    </a:solidFill>
                    <a:latin typeface="微软雅黑" panose="020B0503020204020204" pitchFamily="34" charset="-122"/>
                    <a:ea typeface="微软雅黑" panose="020B0503020204020204" pitchFamily="34" charset="-122"/>
                    <a:sym typeface="Arial" panose="020B0604020202020204" pitchFamily="34" charset="0"/>
                  </a:rPr>
                  <a:t>程序控制</a:t>
                </a:r>
                <a:r>
                  <a:rPr lang="zh-CN" altLang="en-US" sz="2275"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 按指令地址访问存储器并取出指令，经译码依次产生指令执行所需的控制信号，实现对计算的控制，完成指令的功能。</a:t>
                </a:r>
              </a:p>
            </p:txBody>
          </p:sp>
        </p:grpSp>
        <p:sp>
          <p:nvSpPr>
            <p:cNvPr id="11" name="Freeform 72"/>
            <p:cNvSpPr>
              <a:spLocks noEditPoints="1"/>
            </p:cNvSpPr>
            <p:nvPr/>
          </p:nvSpPr>
          <p:spPr bwMode="auto">
            <a:xfrm>
              <a:off x="10124736" y="4321756"/>
              <a:ext cx="584007" cy="622736"/>
            </a:xfrm>
            <a:custGeom>
              <a:avLst/>
              <a:gdLst>
                <a:gd name="T0" fmla="*/ 147352097 w 358"/>
                <a:gd name="T1" fmla="*/ 338038029 h 382"/>
                <a:gd name="T2" fmla="*/ 373602235 w 358"/>
                <a:gd name="T3" fmla="*/ 72933121 h 382"/>
                <a:gd name="T4" fmla="*/ 386364314 w 358"/>
                <a:gd name="T5" fmla="*/ 130815858 h 382"/>
                <a:gd name="T6" fmla="*/ 389845664 w 358"/>
                <a:gd name="T7" fmla="*/ 206064418 h 382"/>
                <a:gd name="T8" fmla="*/ 392165847 w 358"/>
                <a:gd name="T9" fmla="*/ 283627374 h 382"/>
                <a:gd name="T10" fmla="*/ 372441067 w 358"/>
                <a:gd name="T11" fmla="*/ 363506778 h 382"/>
                <a:gd name="T12" fmla="*/ 314428974 w 358"/>
                <a:gd name="T13" fmla="*/ 442227386 h 382"/>
                <a:gd name="T14" fmla="*/ 199563735 w 358"/>
                <a:gd name="T15" fmla="*/ 261631717 h 382"/>
                <a:gd name="T16" fmla="*/ 142711733 w 358"/>
                <a:gd name="T17" fmla="*/ 228060009 h 382"/>
                <a:gd name="T18" fmla="*/ 145031915 w 358"/>
                <a:gd name="T19" fmla="*/ 240793845 h 382"/>
                <a:gd name="T20" fmla="*/ 201883917 w 358"/>
                <a:gd name="T21" fmla="*/ 273208909 h 382"/>
                <a:gd name="T22" fmla="*/ 199563735 w 358"/>
                <a:gd name="T23" fmla="*/ 261631717 h 382"/>
                <a:gd name="T24" fmla="*/ 334152677 w 358"/>
                <a:gd name="T25" fmla="*/ 157442360 h 382"/>
                <a:gd name="T26" fmla="*/ 305147169 w 358"/>
                <a:gd name="T27" fmla="*/ 144707447 h 382"/>
                <a:gd name="T28" fmla="*/ 198403644 w 358"/>
                <a:gd name="T29" fmla="*/ 81036080 h 382"/>
                <a:gd name="T30" fmla="*/ 171717241 w 358"/>
                <a:gd name="T31" fmla="*/ 62513631 h 382"/>
                <a:gd name="T32" fmla="*/ 198403644 w 358"/>
                <a:gd name="T33" fmla="*/ 81036080 h 382"/>
                <a:gd name="T34" fmla="*/ 236692035 w 358"/>
                <a:gd name="T35" fmla="*/ 45148917 h 382"/>
                <a:gd name="T36" fmla="*/ 223928879 w 358"/>
                <a:gd name="T37" fmla="*/ 74090841 h 382"/>
                <a:gd name="T38" fmla="*/ 299345636 w 358"/>
                <a:gd name="T39" fmla="*/ 119239741 h 382"/>
                <a:gd name="T40" fmla="*/ 317909247 w 358"/>
                <a:gd name="T41" fmla="*/ 92613273 h 382"/>
                <a:gd name="T42" fmla="*/ 299345636 w 358"/>
                <a:gd name="T43" fmla="*/ 119239741 h 382"/>
                <a:gd name="T44" fmla="*/ 288903740 w 358"/>
                <a:gd name="T45" fmla="*/ 63671350 h 382"/>
                <a:gd name="T46" fmla="*/ 262217269 w 358"/>
                <a:gd name="T47" fmla="*/ 82193800 h 382"/>
                <a:gd name="T48" fmla="*/ 211165723 w 358"/>
                <a:gd name="T49" fmla="*/ 241951564 h 382"/>
                <a:gd name="T50" fmla="*/ 154313721 w 358"/>
                <a:gd name="T51" fmla="*/ 208379857 h 382"/>
                <a:gd name="T52" fmla="*/ 156633903 w 358"/>
                <a:gd name="T53" fmla="*/ 219955974 h 382"/>
                <a:gd name="T54" fmla="*/ 213486982 w 358"/>
                <a:gd name="T55" fmla="*/ 253528757 h 382"/>
                <a:gd name="T56" fmla="*/ 211165723 w 358"/>
                <a:gd name="T57" fmla="*/ 241951564 h 382"/>
                <a:gd name="T58" fmla="*/ 182160215 w 358"/>
                <a:gd name="T59" fmla="*/ 120397461 h 382"/>
                <a:gd name="T60" fmla="*/ 215807164 w 358"/>
                <a:gd name="T61" fmla="*/ 225744570 h 382"/>
                <a:gd name="T62" fmla="*/ 257575828 w 358"/>
                <a:gd name="T63" fmla="*/ 104189390 h 382"/>
                <a:gd name="T64" fmla="*/ 157795071 w 358"/>
                <a:gd name="T65" fmla="*/ 275524348 h 382"/>
                <a:gd name="T66" fmla="*/ 149672280 w 358"/>
                <a:gd name="T67" fmla="*/ 250055600 h 382"/>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358"/>
                <a:gd name="T103" fmla="*/ 0 h 382"/>
                <a:gd name="T104" fmla="*/ 358 w 358"/>
                <a:gd name="T105" fmla="*/ 382 h 382"/>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358" h="382">
                  <a:moveTo>
                    <a:pt x="131" y="382"/>
                  </a:moveTo>
                  <a:cubicBezTo>
                    <a:pt x="135" y="352"/>
                    <a:pt x="135" y="320"/>
                    <a:pt x="127" y="292"/>
                  </a:cubicBezTo>
                  <a:cubicBezTo>
                    <a:pt x="0" y="220"/>
                    <a:pt x="34" y="56"/>
                    <a:pt x="140" y="23"/>
                  </a:cubicBezTo>
                  <a:cubicBezTo>
                    <a:pt x="196" y="0"/>
                    <a:pt x="272" y="14"/>
                    <a:pt x="322" y="63"/>
                  </a:cubicBezTo>
                  <a:cubicBezTo>
                    <a:pt x="358" y="99"/>
                    <a:pt x="340" y="109"/>
                    <a:pt x="340" y="109"/>
                  </a:cubicBezTo>
                  <a:cubicBezTo>
                    <a:pt x="333" y="113"/>
                    <a:pt x="333" y="113"/>
                    <a:pt x="333" y="113"/>
                  </a:cubicBezTo>
                  <a:cubicBezTo>
                    <a:pt x="337" y="130"/>
                    <a:pt x="345" y="162"/>
                    <a:pt x="344" y="166"/>
                  </a:cubicBezTo>
                  <a:cubicBezTo>
                    <a:pt x="342" y="172"/>
                    <a:pt x="336" y="178"/>
                    <a:pt x="336" y="178"/>
                  </a:cubicBezTo>
                  <a:cubicBezTo>
                    <a:pt x="354" y="239"/>
                    <a:pt x="354" y="239"/>
                    <a:pt x="354" y="239"/>
                  </a:cubicBezTo>
                  <a:cubicBezTo>
                    <a:pt x="338" y="245"/>
                    <a:pt x="338" y="245"/>
                    <a:pt x="338" y="245"/>
                  </a:cubicBezTo>
                  <a:cubicBezTo>
                    <a:pt x="341" y="265"/>
                    <a:pt x="343" y="281"/>
                    <a:pt x="341" y="300"/>
                  </a:cubicBezTo>
                  <a:cubicBezTo>
                    <a:pt x="341" y="304"/>
                    <a:pt x="330" y="313"/>
                    <a:pt x="321" y="314"/>
                  </a:cubicBezTo>
                  <a:cubicBezTo>
                    <a:pt x="267" y="317"/>
                    <a:pt x="267" y="317"/>
                    <a:pt x="267" y="317"/>
                  </a:cubicBezTo>
                  <a:cubicBezTo>
                    <a:pt x="271" y="382"/>
                    <a:pt x="271" y="382"/>
                    <a:pt x="271" y="382"/>
                  </a:cubicBezTo>
                  <a:cubicBezTo>
                    <a:pt x="131" y="382"/>
                    <a:pt x="131" y="382"/>
                    <a:pt x="131" y="382"/>
                  </a:cubicBezTo>
                  <a:close/>
                  <a:moveTo>
                    <a:pt x="172" y="226"/>
                  </a:moveTo>
                  <a:cubicBezTo>
                    <a:pt x="132" y="196"/>
                    <a:pt x="132" y="196"/>
                    <a:pt x="132" y="196"/>
                  </a:cubicBezTo>
                  <a:cubicBezTo>
                    <a:pt x="129" y="193"/>
                    <a:pt x="125" y="194"/>
                    <a:pt x="123" y="197"/>
                  </a:cubicBezTo>
                  <a:cubicBezTo>
                    <a:pt x="123" y="197"/>
                    <a:pt x="123" y="197"/>
                    <a:pt x="123" y="197"/>
                  </a:cubicBezTo>
                  <a:cubicBezTo>
                    <a:pt x="121" y="201"/>
                    <a:pt x="122" y="205"/>
                    <a:pt x="125" y="208"/>
                  </a:cubicBezTo>
                  <a:cubicBezTo>
                    <a:pt x="165" y="238"/>
                    <a:pt x="165" y="238"/>
                    <a:pt x="165" y="238"/>
                  </a:cubicBezTo>
                  <a:cubicBezTo>
                    <a:pt x="168" y="240"/>
                    <a:pt x="172" y="239"/>
                    <a:pt x="174" y="236"/>
                  </a:cubicBezTo>
                  <a:cubicBezTo>
                    <a:pt x="174" y="236"/>
                    <a:pt x="174" y="236"/>
                    <a:pt x="174" y="236"/>
                  </a:cubicBezTo>
                  <a:cubicBezTo>
                    <a:pt x="176" y="233"/>
                    <a:pt x="175" y="228"/>
                    <a:pt x="172" y="226"/>
                  </a:cubicBezTo>
                  <a:close/>
                  <a:moveTo>
                    <a:pt x="263" y="136"/>
                  </a:moveTo>
                  <a:cubicBezTo>
                    <a:pt x="288" y="136"/>
                    <a:pt x="288" y="136"/>
                    <a:pt x="288" y="136"/>
                  </a:cubicBezTo>
                  <a:cubicBezTo>
                    <a:pt x="288" y="125"/>
                    <a:pt x="288" y="125"/>
                    <a:pt x="288" y="125"/>
                  </a:cubicBezTo>
                  <a:cubicBezTo>
                    <a:pt x="263" y="125"/>
                    <a:pt x="263" y="125"/>
                    <a:pt x="263" y="125"/>
                  </a:cubicBezTo>
                  <a:cubicBezTo>
                    <a:pt x="263" y="136"/>
                    <a:pt x="263" y="136"/>
                    <a:pt x="263" y="136"/>
                  </a:cubicBezTo>
                  <a:close/>
                  <a:moveTo>
                    <a:pt x="171" y="70"/>
                  </a:moveTo>
                  <a:cubicBezTo>
                    <a:pt x="158" y="48"/>
                    <a:pt x="158" y="48"/>
                    <a:pt x="158" y="48"/>
                  </a:cubicBezTo>
                  <a:cubicBezTo>
                    <a:pt x="148" y="54"/>
                    <a:pt x="148" y="54"/>
                    <a:pt x="148" y="54"/>
                  </a:cubicBezTo>
                  <a:cubicBezTo>
                    <a:pt x="161" y="76"/>
                    <a:pt x="161" y="76"/>
                    <a:pt x="161" y="76"/>
                  </a:cubicBezTo>
                  <a:cubicBezTo>
                    <a:pt x="171" y="70"/>
                    <a:pt x="171" y="70"/>
                    <a:pt x="171" y="70"/>
                  </a:cubicBezTo>
                  <a:close/>
                  <a:moveTo>
                    <a:pt x="204" y="64"/>
                  </a:moveTo>
                  <a:cubicBezTo>
                    <a:pt x="204" y="39"/>
                    <a:pt x="204" y="39"/>
                    <a:pt x="204" y="39"/>
                  </a:cubicBezTo>
                  <a:cubicBezTo>
                    <a:pt x="193" y="39"/>
                    <a:pt x="193" y="39"/>
                    <a:pt x="193" y="39"/>
                  </a:cubicBezTo>
                  <a:cubicBezTo>
                    <a:pt x="193" y="64"/>
                    <a:pt x="193" y="64"/>
                    <a:pt x="193" y="64"/>
                  </a:cubicBezTo>
                  <a:cubicBezTo>
                    <a:pt x="204" y="64"/>
                    <a:pt x="204" y="64"/>
                    <a:pt x="204" y="64"/>
                  </a:cubicBezTo>
                  <a:close/>
                  <a:moveTo>
                    <a:pt x="258" y="103"/>
                  </a:moveTo>
                  <a:cubicBezTo>
                    <a:pt x="279" y="90"/>
                    <a:pt x="279" y="90"/>
                    <a:pt x="279" y="90"/>
                  </a:cubicBezTo>
                  <a:cubicBezTo>
                    <a:pt x="274" y="80"/>
                    <a:pt x="274" y="80"/>
                    <a:pt x="274" y="80"/>
                  </a:cubicBezTo>
                  <a:cubicBezTo>
                    <a:pt x="252" y="93"/>
                    <a:pt x="252" y="93"/>
                    <a:pt x="252" y="93"/>
                  </a:cubicBezTo>
                  <a:cubicBezTo>
                    <a:pt x="258" y="103"/>
                    <a:pt x="258" y="103"/>
                    <a:pt x="258" y="103"/>
                  </a:cubicBezTo>
                  <a:close/>
                  <a:moveTo>
                    <a:pt x="236" y="76"/>
                  </a:moveTo>
                  <a:cubicBezTo>
                    <a:pt x="249" y="55"/>
                    <a:pt x="249" y="55"/>
                    <a:pt x="249" y="55"/>
                  </a:cubicBezTo>
                  <a:cubicBezTo>
                    <a:pt x="239" y="49"/>
                    <a:pt x="239" y="49"/>
                    <a:pt x="239" y="49"/>
                  </a:cubicBezTo>
                  <a:cubicBezTo>
                    <a:pt x="226" y="71"/>
                    <a:pt x="226" y="71"/>
                    <a:pt x="226" y="71"/>
                  </a:cubicBezTo>
                  <a:cubicBezTo>
                    <a:pt x="236" y="76"/>
                    <a:pt x="236" y="76"/>
                    <a:pt x="236" y="76"/>
                  </a:cubicBezTo>
                  <a:close/>
                  <a:moveTo>
                    <a:pt x="182" y="209"/>
                  </a:moveTo>
                  <a:cubicBezTo>
                    <a:pt x="142" y="178"/>
                    <a:pt x="142" y="178"/>
                    <a:pt x="142" y="178"/>
                  </a:cubicBezTo>
                  <a:cubicBezTo>
                    <a:pt x="139" y="176"/>
                    <a:pt x="135" y="177"/>
                    <a:pt x="133" y="180"/>
                  </a:cubicBezTo>
                  <a:cubicBezTo>
                    <a:pt x="133" y="180"/>
                    <a:pt x="133" y="180"/>
                    <a:pt x="133" y="180"/>
                  </a:cubicBezTo>
                  <a:cubicBezTo>
                    <a:pt x="131" y="183"/>
                    <a:pt x="132" y="188"/>
                    <a:pt x="135" y="190"/>
                  </a:cubicBezTo>
                  <a:cubicBezTo>
                    <a:pt x="175" y="221"/>
                    <a:pt x="175" y="221"/>
                    <a:pt x="175" y="221"/>
                  </a:cubicBezTo>
                  <a:cubicBezTo>
                    <a:pt x="178" y="223"/>
                    <a:pt x="182" y="222"/>
                    <a:pt x="184" y="219"/>
                  </a:cubicBezTo>
                  <a:cubicBezTo>
                    <a:pt x="184" y="219"/>
                    <a:pt x="184" y="219"/>
                    <a:pt x="184" y="219"/>
                  </a:cubicBezTo>
                  <a:cubicBezTo>
                    <a:pt x="186" y="216"/>
                    <a:pt x="185" y="211"/>
                    <a:pt x="182" y="209"/>
                  </a:cubicBezTo>
                  <a:close/>
                  <a:moveTo>
                    <a:pt x="222" y="90"/>
                  </a:moveTo>
                  <a:cubicBezTo>
                    <a:pt x="198" y="76"/>
                    <a:pt x="169" y="83"/>
                    <a:pt x="157" y="104"/>
                  </a:cubicBezTo>
                  <a:cubicBezTo>
                    <a:pt x="144" y="126"/>
                    <a:pt x="160" y="151"/>
                    <a:pt x="149" y="174"/>
                  </a:cubicBezTo>
                  <a:cubicBezTo>
                    <a:pt x="186" y="195"/>
                    <a:pt x="186" y="195"/>
                    <a:pt x="186" y="195"/>
                  </a:cubicBezTo>
                  <a:cubicBezTo>
                    <a:pt x="200" y="174"/>
                    <a:pt x="229" y="176"/>
                    <a:pt x="242" y="154"/>
                  </a:cubicBezTo>
                  <a:cubicBezTo>
                    <a:pt x="255" y="132"/>
                    <a:pt x="245" y="104"/>
                    <a:pt x="222" y="90"/>
                  </a:cubicBezTo>
                  <a:close/>
                  <a:moveTo>
                    <a:pt x="129" y="216"/>
                  </a:moveTo>
                  <a:cubicBezTo>
                    <a:pt x="125" y="224"/>
                    <a:pt x="128" y="233"/>
                    <a:pt x="136" y="238"/>
                  </a:cubicBezTo>
                  <a:cubicBezTo>
                    <a:pt x="142" y="241"/>
                    <a:pt x="150" y="240"/>
                    <a:pt x="155" y="236"/>
                  </a:cubicBezTo>
                  <a:lnTo>
                    <a:pt x="129" y="216"/>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Calibri" panose="020F0502020204030204" pitchFamily="34" charset="0"/>
                  <a:ea typeface="微软雅黑 Light" panose="020B0502040204020203" pitchFamily="34" charset="-122"/>
                </a:defRPr>
              </a:lvl1pPr>
              <a:lvl2pPr marL="742950" indent="-285750">
                <a:defRPr>
                  <a:solidFill>
                    <a:schemeClr val="tx1"/>
                  </a:solidFill>
                  <a:latin typeface="Calibri" panose="020F0502020204030204" pitchFamily="34" charset="0"/>
                  <a:ea typeface="微软雅黑 Light" panose="020B0502040204020203" pitchFamily="34" charset="-122"/>
                </a:defRPr>
              </a:lvl2pPr>
              <a:lvl3pPr marL="1143000" indent="-228600">
                <a:defRPr>
                  <a:solidFill>
                    <a:schemeClr val="tx1"/>
                  </a:solidFill>
                  <a:latin typeface="Calibri" panose="020F0502020204030204" pitchFamily="34" charset="0"/>
                  <a:ea typeface="微软雅黑 Light" panose="020B0502040204020203" pitchFamily="34" charset="-122"/>
                </a:defRPr>
              </a:lvl3pPr>
              <a:lvl4pPr marL="1600200" indent="-228600">
                <a:defRPr>
                  <a:solidFill>
                    <a:schemeClr val="tx1"/>
                  </a:solidFill>
                  <a:latin typeface="Calibri" panose="020F0502020204030204" pitchFamily="34" charset="0"/>
                  <a:ea typeface="微软雅黑 Light" panose="020B0502040204020203" pitchFamily="34" charset="-122"/>
                </a:defRPr>
              </a:lvl4pPr>
              <a:lvl5pPr marL="2057400" indent="-228600">
                <a:defRPr>
                  <a:solidFill>
                    <a:schemeClr val="tx1"/>
                  </a:solidFill>
                  <a:latin typeface="Calibri" panose="020F0502020204030204" pitchFamily="34" charset="0"/>
                  <a:ea typeface="微软雅黑 Light" panose="020B0502040204020203"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9pPr>
            </a:lstStyle>
            <a:p>
              <a:endParaRPr lang="zh-CN" altLang="en-US" sz="1707"/>
            </a:p>
          </p:txBody>
        </p:sp>
      </p:grpSp>
      <p:grpSp>
        <p:nvGrpSpPr>
          <p:cNvPr id="14" name="组合 13">
            <a:extLst>
              <a:ext uri="{FF2B5EF4-FFF2-40B4-BE49-F238E27FC236}">
                <a16:creationId xmlns:a16="http://schemas.microsoft.com/office/drawing/2014/main" id="{6EBD055E-8F32-4426-9C12-AAD0E66B7E13}"/>
              </a:ext>
            </a:extLst>
          </p:cNvPr>
          <p:cNvGrpSpPr/>
          <p:nvPr/>
        </p:nvGrpSpPr>
        <p:grpSpPr>
          <a:xfrm>
            <a:off x="6158121" y="5143139"/>
            <a:ext cx="5438426" cy="525138"/>
            <a:chOff x="5919971" y="5450962"/>
            <a:chExt cx="5735840" cy="553856"/>
          </a:xfrm>
        </p:grpSpPr>
        <p:sp>
          <p:nvSpPr>
            <p:cNvPr id="15" name="六边形 14">
              <a:extLst>
                <a:ext uri="{FF2B5EF4-FFF2-40B4-BE49-F238E27FC236}">
                  <a16:creationId xmlns:a16="http://schemas.microsoft.com/office/drawing/2014/main" id="{5BE0AD55-C46B-4C2E-BAE5-ABF3EDDC748A}"/>
                </a:ext>
              </a:extLst>
            </p:cNvPr>
            <p:cNvSpPr/>
            <p:nvPr/>
          </p:nvSpPr>
          <p:spPr>
            <a:xfrm>
              <a:off x="5995044" y="5450962"/>
              <a:ext cx="5469394" cy="553856"/>
            </a:xfrm>
            <a:prstGeom prst="hexagon">
              <a:avLst/>
            </a:prstGeom>
            <a:solidFill>
              <a:srgbClr val="3385CB"/>
            </a:solidFill>
            <a:ln w="38100">
              <a:solidFill>
                <a:srgbClr val="E2E2E2"/>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dirty="0"/>
            </a:p>
          </p:txBody>
        </p:sp>
        <p:sp>
          <p:nvSpPr>
            <p:cNvPr id="16" name="标题 2"/>
            <p:cNvSpPr txBox="1">
              <a:spLocks/>
            </p:cNvSpPr>
            <p:nvPr/>
          </p:nvSpPr>
          <p:spPr>
            <a:xfrm>
              <a:off x="5919971" y="5450962"/>
              <a:ext cx="5735840" cy="553856"/>
            </a:xfrm>
            <a:prstGeom prst="rect">
              <a:avLst/>
            </a:prstGeom>
          </p:spPr>
          <p:txBody>
            <a:bodyPr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pPr>
              <a:r>
                <a:rPr lang="zh-CN" altLang="en-US" sz="2275" b="1" dirty="0">
                  <a:solidFill>
                    <a:schemeClr val="bg1"/>
                  </a:solidFill>
                  <a:latin typeface="微软雅黑" panose="020B0503020204020204" pitchFamily="34" charset="-122"/>
                  <a:ea typeface="微软雅黑" panose="020B0503020204020204" pitchFamily="34" charset="-122"/>
                  <a:cs typeface="+mn-cs"/>
                </a:rPr>
                <a:t>指令系统、控制器设计等</a:t>
              </a:r>
            </a:p>
          </p:txBody>
        </p:sp>
      </p:grpSp>
      <p:grpSp>
        <p:nvGrpSpPr>
          <p:cNvPr id="17" name="组合 16">
            <a:extLst>
              <a:ext uri="{FF2B5EF4-FFF2-40B4-BE49-F238E27FC236}">
                <a16:creationId xmlns:a16="http://schemas.microsoft.com/office/drawing/2014/main" id="{52A1D5AA-6149-4D06-AF44-6216E4AA1EEF}"/>
              </a:ext>
            </a:extLst>
          </p:cNvPr>
          <p:cNvGrpSpPr/>
          <p:nvPr/>
        </p:nvGrpSpPr>
        <p:grpSpPr>
          <a:xfrm>
            <a:off x="972183" y="5143139"/>
            <a:ext cx="4907964" cy="525138"/>
            <a:chOff x="1172791" y="5450962"/>
            <a:chExt cx="5176368" cy="553856"/>
          </a:xfrm>
        </p:grpSpPr>
        <p:sp>
          <p:nvSpPr>
            <p:cNvPr id="18" name="六边形 17">
              <a:extLst>
                <a:ext uri="{FF2B5EF4-FFF2-40B4-BE49-F238E27FC236}">
                  <a16:creationId xmlns:a16="http://schemas.microsoft.com/office/drawing/2014/main" id="{89F9BC91-6CFB-4F31-9F43-8B6F3EB4B5AC}"/>
                </a:ext>
              </a:extLst>
            </p:cNvPr>
            <p:cNvSpPr/>
            <p:nvPr/>
          </p:nvSpPr>
          <p:spPr>
            <a:xfrm>
              <a:off x="1172791" y="5450962"/>
              <a:ext cx="5176368" cy="553856"/>
            </a:xfrm>
            <a:prstGeom prst="hexagon">
              <a:avLst/>
            </a:prstGeom>
            <a:solidFill>
              <a:srgbClr val="666666"/>
            </a:solidFill>
            <a:ln w="38100">
              <a:solidFill>
                <a:srgbClr val="E2E2E2"/>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dirty="0"/>
            </a:p>
          </p:txBody>
        </p:sp>
        <p:sp>
          <p:nvSpPr>
            <p:cNvPr id="19" name="标题 2"/>
            <p:cNvSpPr txBox="1">
              <a:spLocks/>
            </p:cNvSpPr>
            <p:nvPr/>
          </p:nvSpPr>
          <p:spPr>
            <a:xfrm>
              <a:off x="1172791" y="5450962"/>
              <a:ext cx="5176368" cy="553856"/>
            </a:xfrm>
            <a:prstGeom prst="rect">
              <a:avLst/>
            </a:prstGeom>
          </p:spPr>
          <p:txBody>
            <a:bodyPr vert="horz" lIns="86699" tIns="43349" rIns="86699" bIns="43349"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pPr>
              <a:r>
                <a:rPr lang="zh-CN" altLang="en-US" sz="2275" b="1" dirty="0">
                  <a:solidFill>
                    <a:schemeClr val="bg1"/>
                  </a:solidFill>
                  <a:latin typeface="微软雅黑" panose="020B0503020204020204" pitchFamily="34" charset="-122"/>
                  <a:ea typeface="微软雅黑" panose="020B0503020204020204" pitchFamily="34" charset="-122"/>
                  <a:cs typeface="+mn-cs"/>
                </a:rPr>
                <a:t>存储系统构建与快速访问 </a:t>
              </a:r>
            </a:p>
          </p:txBody>
        </p:sp>
      </p:grpSp>
    </p:spTree>
    <p:extLst>
      <p:ext uri="{BB962C8B-B14F-4D97-AF65-F5344CB8AC3E}">
        <p14:creationId xmlns:p14="http://schemas.microsoft.com/office/powerpoint/2010/main" val="3946199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5"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vertic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5"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blinds(vertical)">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5"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blinds(vertical)">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5" fill="hold"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blinds(vertical)">
                                      <p:cBhvr>
                                        <p:cTn id="2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9" name="Rectangle 2"/>
          <p:cNvSpPr>
            <a:spLocks noGrp="1" noChangeArrowheads="1"/>
          </p:cNvSpPr>
          <p:nvPr>
            <p:ph type="title"/>
          </p:nvPr>
        </p:nvSpPr>
        <p:spPr>
          <a:xfrm>
            <a:off x="487822" y="257614"/>
            <a:ext cx="10515600" cy="617641"/>
          </a:xfrm>
        </p:spPr>
        <p:txBody>
          <a:bodyPr/>
          <a:lstStyle/>
          <a:p>
            <a:pPr eaLnBrk="1" hangingPunct="1"/>
            <a:r>
              <a:rPr lang="zh-CN" altLang="en-US" dirty="0"/>
              <a:t>冯诺依曼思想</a:t>
            </a:r>
          </a:p>
        </p:txBody>
      </p:sp>
      <p:sp>
        <p:nvSpPr>
          <p:cNvPr id="111620" name="Rectangle 3"/>
          <p:cNvSpPr>
            <a:spLocks noGrp="1" noChangeArrowheads="1"/>
          </p:cNvSpPr>
          <p:nvPr>
            <p:ph idx="1"/>
          </p:nvPr>
        </p:nvSpPr>
        <p:spPr/>
        <p:txBody>
          <a:bodyPr/>
          <a:lstStyle/>
          <a:p>
            <a:pPr eaLnBrk="1" hangingPunct="1"/>
            <a:r>
              <a:rPr lang="zh-CN" altLang="en-US" b="1" dirty="0">
                <a:solidFill>
                  <a:srgbClr val="1387B7"/>
                </a:solidFill>
              </a:rPr>
              <a:t>存储程序、程序控制</a:t>
            </a:r>
            <a:r>
              <a:rPr lang="zh-CN" altLang="en-US" dirty="0"/>
              <a:t>、计算机五大功能部件</a:t>
            </a:r>
          </a:p>
          <a:p>
            <a:pPr eaLnBrk="1" hangingPunct="1"/>
            <a:endParaRPr lang="en-US" altLang="zh-CN" dirty="0"/>
          </a:p>
        </p:txBody>
      </p:sp>
      <p:sp>
        <p:nvSpPr>
          <p:cNvPr id="5" name="Rectangle 17">
            <a:extLst>
              <a:ext uri="{FF2B5EF4-FFF2-40B4-BE49-F238E27FC236}">
                <a16:creationId xmlns:a16="http://schemas.microsoft.com/office/drawing/2014/main" id="{FE42E5C6-F509-4AEB-891E-B1D7C2248B37}"/>
              </a:ext>
            </a:extLst>
          </p:cNvPr>
          <p:cNvSpPr txBox="1">
            <a:spLocks noChangeArrowheads="1"/>
          </p:cNvSpPr>
          <p:nvPr/>
        </p:nvSpPr>
        <p:spPr>
          <a:xfrm>
            <a:off x="5836778" y="3207917"/>
            <a:ext cx="5928643" cy="344328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50000"/>
              </a:lnSpc>
              <a:buClr>
                <a:srgbClr val="FFC000"/>
              </a:buClr>
              <a:buFont typeface="Wingdings" pitchFamily="2" charset="2"/>
              <a:buChar char="n"/>
            </a:pPr>
            <a:r>
              <a:rPr lang="zh-CN" altLang="en-US" sz="2000" dirty="0"/>
              <a:t>运算器完成算术运算，逻辑运算</a:t>
            </a:r>
          </a:p>
          <a:p>
            <a:pPr algn="just">
              <a:lnSpc>
                <a:spcPct val="110000"/>
              </a:lnSpc>
              <a:buClr>
                <a:srgbClr val="FFC000"/>
              </a:buClr>
              <a:buFont typeface="Wingdings" pitchFamily="2" charset="2"/>
              <a:buChar char="n"/>
            </a:pPr>
            <a:r>
              <a:rPr lang="zh-CN" altLang="en-US" sz="2000" dirty="0"/>
              <a:t>控制器控制指令的执行，根据指令功能给出实现指令功能所需的控制信号</a:t>
            </a:r>
          </a:p>
          <a:p>
            <a:pPr algn="just">
              <a:lnSpc>
                <a:spcPct val="110000"/>
              </a:lnSpc>
              <a:buClr>
                <a:srgbClr val="FFC000"/>
              </a:buClr>
              <a:buFont typeface="Wingdings" pitchFamily="2" charset="2"/>
              <a:buChar char="n"/>
            </a:pPr>
            <a:r>
              <a:rPr lang="zh-CN" altLang="en-US" sz="2000" dirty="0"/>
              <a:t>主存储器存放程序及数据</a:t>
            </a:r>
          </a:p>
          <a:p>
            <a:pPr algn="just">
              <a:lnSpc>
                <a:spcPct val="110000"/>
              </a:lnSpc>
              <a:buClr>
                <a:srgbClr val="FFC000"/>
              </a:buClr>
              <a:buFont typeface="Wingdings" pitchFamily="2" charset="2"/>
              <a:buChar char="n"/>
            </a:pPr>
            <a:r>
              <a:rPr lang="zh-CN" altLang="en-US" sz="2000" dirty="0"/>
              <a:t>输入设备、输出设备</a:t>
            </a:r>
            <a:endParaRPr lang="en-US" altLang="zh-CN" sz="2000" dirty="0"/>
          </a:p>
          <a:p>
            <a:pPr algn="just">
              <a:lnSpc>
                <a:spcPct val="110000"/>
              </a:lnSpc>
              <a:buClr>
                <a:srgbClr val="FFC000"/>
              </a:buClr>
              <a:buFont typeface="Wingdings" pitchFamily="2" charset="2"/>
              <a:buChar char="n"/>
            </a:pPr>
            <a:r>
              <a:rPr lang="zh-CN" altLang="en-US" sz="2000" dirty="0"/>
              <a:t>总线（地址总线，数据总线，控制总线）</a:t>
            </a:r>
          </a:p>
          <a:p>
            <a:pPr algn="just">
              <a:lnSpc>
                <a:spcPct val="100000"/>
              </a:lnSpc>
            </a:pPr>
            <a:endParaRPr lang="en-US" altLang="zh-CN" sz="2000" dirty="0">
              <a:solidFill>
                <a:schemeClr val="bg2">
                  <a:lumMod val="50000"/>
                </a:schemeClr>
              </a:solidFill>
              <a:latin typeface="华文新魏" pitchFamily="2" charset="-122"/>
            </a:endParaRPr>
          </a:p>
        </p:txBody>
      </p:sp>
      <p:grpSp>
        <p:nvGrpSpPr>
          <p:cNvPr id="6" name="Group 2">
            <a:extLst>
              <a:ext uri="{FF2B5EF4-FFF2-40B4-BE49-F238E27FC236}">
                <a16:creationId xmlns:a16="http://schemas.microsoft.com/office/drawing/2014/main" id="{1FCFC4CF-A8E1-4E6F-AAF3-6000BA345B24}"/>
              </a:ext>
            </a:extLst>
          </p:cNvPr>
          <p:cNvGrpSpPr>
            <a:grpSpLocks/>
          </p:cNvGrpSpPr>
          <p:nvPr/>
        </p:nvGrpSpPr>
        <p:grpSpPr bwMode="auto">
          <a:xfrm>
            <a:off x="2255379" y="4509831"/>
            <a:ext cx="2971800" cy="1524000"/>
            <a:chOff x="1056" y="2736"/>
            <a:chExt cx="1872" cy="960"/>
          </a:xfrm>
        </p:grpSpPr>
        <p:sp>
          <p:nvSpPr>
            <p:cNvPr id="7" name="Rectangle 3">
              <a:extLst>
                <a:ext uri="{FF2B5EF4-FFF2-40B4-BE49-F238E27FC236}">
                  <a16:creationId xmlns:a16="http://schemas.microsoft.com/office/drawing/2014/main" id="{339FAF75-686B-46E3-974E-C1FA8160565D}"/>
                </a:ext>
              </a:extLst>
            </p:cNvPr>
            <p:cNvSpPr>
              <a:spLocks noChangeArrowheads="1"/>
            </p:cNvSpPr>
            <p:nvPr/>
          </p:nvSpPr>
          <p:spPr bwMode="auto">
            <a:xfrm>
              <a:off x="1056" y="2736"/>
              <a:ext cx="1872" cy="960"/>
            </a:xfrm>
            <a:prstGeom prst="rect">
              <a:avLst/>
            </a:prstGeom>
            <a:solidFill>
              <a:srgbClr val="969696"/>
            </a:solidFill>
            <a:ln w="9525">
              <a:noFill/>
              <a:miter lim="800000"/>
              <a:headEnd/>
              <a:tailEnd/>
            </a:ln>
          </p:spPr>
          <p:txBody>
            <a:bodyPr wrap="none" anchor="ctr"/>
            <a:lstStyle/>
            <a:p>
              <a:pPr algn="r" fontAlgn="base">
                <a:spcBef>
                  <a:spcPct val="0"/>
                </a:spcBef>
                <a:spcAft>
                  <a:spcPct val="0"/>
                </a:spcAft>
              </a:pPr>
              <a:endParaRPr lang="zh-CN" altLang="en-US" i="1">
                <a:solidFill>
                  <a:srgbClr val="000000"/>
                </a:solidFill>
                <a:latin typeface="微软雅黑" panose="020B0503020204020204" pitchFamily="34" charset="-122"/>
                <a:ea typeface="微软雅黑" panose="020B0503020204020204" pitchFamily="34" charset="-122"/>
              </a:endParaRPr>
            </a:p>
          </p:txBody>
        </p:sp>
        <p:sp>
          <p:nvSpPr>
            <p:cNvPr id="8" name="Text Box 4">
              <a:extLst>
                <a:ext uri="{FF2B5EF4-FFF2-40B4-BE49-F238E27FC236}">
                  <a16:creationId xmlns:a16="http://schemas.microsoft.com/office/drawing/2014/main" id="{9561B225-BE24-4575-A519-7F7ED6077C42}"/>
                </a:ext>
              </a:extLst>
            </p:cNvPr>
            <p:cNvSpPr txBox="1">
              <a:spLocks noChangeArrowheads="1"/>
            </p:cNvSpPr>
            <p:nvPr/>
          </p:nvSpPr>
          <p:spPr bwMode="auto">
            <a:xfrm>
              <a:off x="2445" y="2754"/>
              <a:ext cx="291" cy="907"/>
            </a:xfrm>
            <a:prstGeom prst="rect">
              <a:avLst/>
            </a:prstGeom>
            <a:noFill/>
            <a:ln w="9525" algn="ctr">
              <a:noFill/>
              <a:prstDash val="sysDot"/>
              <a:miter lim="800000"/>
              <a:headEnd/>
              <a:tailEnd/>
            </a:ln>
          </p:spPr>
          <p:txBody>
            <a:bodyPr vert="eaVert" wrap="square">
              <a:spAutoFit/>
            </a:bodyPr>
            <a:lstStyle/>
            <a:p>
              <a:pPr algn="ctr" fontAlgn="base">
                <a:spcBef>
                  <a:spcPct val="0"/>
                </a:spcBef>
                <a:spcAft>
                  <a:spcPct val="0"/>
                </a:spcAft>
              </a:pPr>
              <a:r>
                <a:rPr lang="zh-CN" altLang="en-US" dirty="0">
                  <a:solidFill>
                    <a:srgbClr val="FF0000"/>
                  </a:solidFill>
                  <a:latin typeface="微软雅黑" panose="020B0503020204020204" pitchFamily="34" charset="-122"/>
                  <a:ea typeface="微软雅黑" panose="020B0503020204020204" pitchFamily="34" charset="-122"/>
                </a:rPr>
                <a:t>外围设备</a:t>
              </a:r>
            </a:p>
          </p:txBody>
        </p:sp>
      </p:grpSp>
      <p:grpSp>
        <p:nvGrpSpPr>
          <p:cNvPr id="9" name="Group 5">
            <a:extLst>
              <a:ext uri="{FF2B5EF4-FFF2-40B4-BE49-F238E27FC236}">
                <a16:creationId xmlns:a16="http://schemas.microsoft.com/office/drawing/2014/main" id="{00D3921F-35BB-4B71-961B-41ACCF809D18}"/>
              </a:ext>
            </a:extLst>
          </p:cNvPr>
          <p:cNvGrpSpPr>
            <a:grpSpLocks/>
          </p:cNvGrpSpPr>
          <p:nvPr/>
        </p:nvGrpSpPr>
        <p:grpSpPr bwMode="auto">
          <a:xfrm>
            <a:off x="2255379" y="2071431"/>
            <a:ext cx="2971800" cy="2362200"/>
            <a:chOff x="1056" y="1200"/>
            <a:chExt cx="1872" cy="1488"/>
          </a:xfrm>
        </p:grpSpPr>
        <p:sp>
          <p:nvSpPr>
            <p:cNvPr id="10" name="Rectangle 6">
              <a:extLst>
                <a:ext uri="{FF2B5EF4-FFF2-40B4-BE49-F238E27FC236}">
                  <a16:creationId xmlns:a16="http://schemas.microsoft.com/office/drawing/2014/main" id="{AED63C87-3B16-4A09-A6B9-E513F5FDB60D}"/>
                </a:ext>
              </a:extLst>
            </p:cNvPr>
            <p:cNvSpPr>
              <a:spLocks noChangeArrowheads="1"/>
            </p:cNvSpPr>
            <p:nvPr/>
          </p:nvSpPr>
          <p:spPr bwMode="auto">
            <a:xfrm>
              <a:off x="1056" y="1200"/>
              <a:ext cx="1872" cy="1488"/>
            </a:xfrm>
            <a:prstGeom prst="rect">
              <a:avLst/>
            </a:prstGeom>
            <a:solidFill>
              <a:srgbClr val="969696"/>
            </a:solidFill>
            <a:ln w="9525">
              <a:noFill/>
              <a:miter lim="800000"/>
              <a:headEnd/>
              <a:tailEnd/>
            </a:ln>
          </p:spPr>
          <p:txBody>
            <a:bodyPr wrap="none" anchor="ctr"/>
            <a:lstStyle/>
            <a:p>
              <a:pPr algn="r" fontAlgn="base">
                <a:spcBef>
                  <a:spcPct val="0"/>
                </a:spcBef>
                <a:spcAft>
                  <a:spcPct val="0"/>
                </a:spcAft>
              </a:pPr>
              <a:endParaRPr lang="zh-CN" altLang="en-US" i="1">
                <a:solidFill>
                  <a:srgbClr val="000000"/>
                </a:solidFill>
                <a:latin typeface="微软雅黑" panose="020B0503020204020204" pitchFamily="34" charset="-122"/>
                <a:ea typeface="微软雅黑" panose="020B0503020204020204" pitchFamily="34" charset="-122"/>
              </a:endParaRPr>
            </a:p>
          </p:txBody>
        </p:sp>
        <p:sp>
          <p:nvSpPr>
            <p:cNvPr id="11" name="Text Box 7">
              <a:extLst>
                <a:ext uri="{FF2B5EF4-FFF2-40B4-BE49-F238E27FC236}">
                  <a16:creationId xmlns:a16="http://schemas.microsoft.com/office/drawing/2014/main" id="{27B8F3AB-8571-406C-8714-DA6EA584A370}"/>
                </a:ext>
              </a:extLst>
            </p:cNvPr>
            <p:cNvSpPr txBox="1">
              <a:spLocks noChangeArrowheads="1"/>
            </p:cNvSpPr>
            <p:nvPr/>
          </p:nvSpPr>
          <p:spPr bwMode="auto">
            <a:xfrm>
              <a:off x="2256" y="2352"/>
              <a:ext cx="576" cy="231"/>
            </a:xfrm>
            <a:prstGeom prst="rect">
              <a:avLst/>
            </a:prstGeom>
            <a:noFill/>
            <a:ln w="9525" algn="ctr">
              <a:noFill/>
              <a:prstDash val="sysDot"/>
              <a:miter lim="800000"/>
              <a:headEnd/>
              <a:tailEnd/>
            </a:ln>
          </p:spPr>
          <p:txBody>
            <a:bodyPr>
              <a:spAutoFit/>
            </a:bodyPr>
            <a:lstStyle/>
            <a:p>
              <a:pPr algn="r" fontAlgn="base">
                <a:spcBef>
                  <a:spcPct val="0"/>
                </a:spcBef>
                <a:spcAft>
                  <a:spcPct val="0"/>
                </a:spcAft>
              </a:pPr>
              <a:r>
                <a:rPr lang="en-US" altLang="zh-CN" dirty="0">
                  <a:solidFill>
                    <a:srgbClr val="FF0000"/>
                  </a:solidFill>
                  <a:latin typeface="微软雅黑" panose="020B0503020204020204" pitchFamily="34" charset="-122"/>
                  <a:ea typeface="微软雅黑" panose="020B0503020204020204" pitchFamily="34" charset="-122"/>
                </a:rPr>
                <a:t>HOST</a:t>
              </a:r>
            </a:p>
          </p:txBody>
        </p:sp>
      </p:grpSp>
      <p:sp>
        <p:nvSpPr>
          <p:cNvPr id="12" name="AutoShape 8">
            <a:extLst>
              <a:ext uri="{FF2B5EF4-FFF2-40B4-BE49-F238E27FC236}">
                <a16:creationId xmlns:a16="http://schemas.microsoft.com/office/drawing/2014/main" id="{CD20AE94-BF59-4E63-A8ED-B206BCB8AB5D}"/>
              </a:ext>
            </a:extLst>
          </p:cNvPr>
          <p:cNvSpPr>
            <a:spLocks noChangeArrowheads="1"/>
          </p:cNvSpPr>
          <p:nvPr/>
        </p:nvSpPr>
        <p:spPr bwMode="auto">
          <a:xfrm>
            <a:off x="2712579" y="3747831"/>
            <a:ext cx="1219200" cy="533400"/>
          </a:xfrm>
          <a:prstGeom prst="roundRect">
            <a:avLst>
              <a:gd name="adj" fmla="val 16667"/>
            </a:avLst>
          </a:prstGeom>
          <a:solidFill>
            <a:srgbClr val="00FFFF"/>
          </a:solidFill>
          <a:ln w="9525">
            <a:noFill/>
            <a:round/>
            <a:headEnd/>
            <a:tailEnd/>
          </a:ln>
        </p:spPr>
        <p:txBody>
          <a:bodyPr wrap="none" anchor="ctr"/>
          <a:lstStyle/>
          <a:p>
            <a:pPr algn="ctr" fontAlgn="base">
              <a:spcBef>
                <a:spcPct val="0"/>
              </a:spcBef>
              <a:spcAft>
                <a:spcPct val="0"/>
              </a:spcAft>
            </a:pPr>
            <a:r>
              <a:rPr lang="zh-CN" altLang="en-US" dirty="0">
                <a:solidFill>
                  <a:srgbClr val="000000"/>
                </a:solidFill>
                <a:latin typeface="微软雅黑" panose="020B0503020204020204" pitchFamily="34" charset="-122"/>
                <a:ea typeface="微软雅黑" panose="020B0503020204020204" pitchFamily="34" charset="-122"/>
              </a:rPr>
              <a:t>存储器</a:t>
            </a:r>
          </a:p>
        </p:txBody>
      </p:sp>
      <p:sp>
        <p:nvSpPr>
          <p:cNvPr id="13" name="AutoShape 9">
            <a:extLst>
              <a:ext uri="{FF2B5EF4-FFF2-40B4-BE49-F238E27FC236}">
                <a16:creationId xmlns:a16="http://schemas.microsoft.com/office/drawing/2014/main" id="{2865A1F3-CADB-4E2F-A1C3-FACE7B114C7B}"/>
              </a:ext>
            </a:extLst>
          </p:cNvPr>
          <p:cNvSpPr>
            <a:spLocks noChangeArrowheads="1"/>
          </p:cNvSpPr>
          <p:nvPr/>
        </p:nvSpPr>
        <p:spPr bwMode="auto">
          <a:xfrm>
            <a:off x="2712579" y="4662231"/>
            <a:ext cx="1219200" cy="533400"/>
          </a:xfrm>
          <a:prstGeom prst="roundRect">
            <a:avLst>
              <a:gd name="adj" fmla="val 16667"/>
            </a:avLst>
          </a:prstGeom>
          <a:solidFill>
            <a:srgbClr val="CC99FF"/>
          </a:solidFill>
          <a:ln w="9525">
            <a:noFill/>
            <a:round/>
            <a:headEnd/>
            <a:tailEnd/>
          </a:ln>
        </p:spPr>
        <p:txBody>
          <a:bodyPr wrap="none" anchor="ctr"/>
          <a:lstStyle/>
          <a:p>
            <a:pPr algn="ctr" fontAlgn="base">
              <a:spcBef>
                <a:spcPct val="0"/>
              </a:spcBef>
              <a:spcAft>
                <a:spcPct val="0"/>
              </a:spcAft>
            </a:pPr>
            <a:r>
              <a:rPr lang="zh-CN" altLang="en-US" dirty="0">
                <a:solidFill>
                  <a:srgbClr val="000000"/>
                </a:solidFill>
                <a:latin typeface="微软雅黑" panose="020B0503020204020204" pitchFamily="34" charset="-122"/>
                <a:ea typeface="微软雅黑" panose="020B0503020204020204" pitchFamily="34" charset="-122"/>
              </a:rPr>
              <a:t>输入设备</a:t>
            </a:r>
          </a:p>
        </p:txBody>
      </p:sp>
      <p:sp>
        <p:nvSpPr>
          <p:cNvPr id="14" name="AutoShape 10">
            <a:extLst>
              <a:ext uri="{FF2B5EF4-FFF2-40B4-BE49-F238E27FC236}">
                <a16:creationId xmlns:a16="http://schemas.microsoft.com/office/drawing/2014/main" id="{3A7F824C-9AC9-43E4-A19F-FADFA69CADA6}"/>
              </a:ext>
            </a:extLst>
          </p:cNvPr>
          <p:cNvSpPr>
            <a:spLocks noChangeArrowheads="1"/>
          </p:cNvSpPr>
          <p:nvPr/>
        </p:nvSpPr>
        <p:spPr bwMode="auto">
          <a:xfrm>
            <a:off x="2712579" y="5271831"/>
            <a:ext cx="1219200" cy="533400"/>
          </a:xfrm>
          <a:prstGeom prst="roundRect">
            <a:avLst>
              <a:gd name="adj" fmla="val 16667"/>
            </a:avLst>
          </a:prstGeom>
          <a:solidFill>
            <a:srgbClr val="CC99FF"/>
          </a:solidFill>
          <a:ln w="9525">
            <a:noFill/>
            <a:round/>
            <a:headEnd/>
            <a:tailEnd/>
          </a:ln>
        </p:spPr>
        <p:txBody>
          <a:bodyPr wrap="none" anchor="ctr"/>
          <a:lstStyle/>
          <a:p>
            <a:pPr algn="ctr" fontAlgn="base">
              <a:spcBef>
                <a:spcPct val="0"/>
              </a:spcBef>
              <a:spcAft>
                <a:spcPct val="0"/>
              </a:spcAft>
            </a:pPr>
            <a:r>
              <a:rPr lang="zh-CN" altLang="en-US" dirty="0">
                <a:solidFill>
                  <a:srgbClr val="000000"/>
                </a:solidFill>
                <a:latin typeface="微软雅黑" panose="020B0503020204020204" pitchFamily="34" charset="-122"/>
                <a:ea typeface="微软雅黑" panose="020B0503020204020204" pitchFamily="34" charset="-122"/>
              </a:rPr>
              <a:t>输出设备</a:t>
            </a:r>
          </a:p>
        </p:txBody>
      </p:sp>
      <p:grpSp>
        <p:nvGrpSpPr>
          <p:cNvPr id="15" name="Group 11">
            <a:extLst>
              <a:ext uri="{FF2B5EF4-FFF2-40B4-BE49-F238E27FC236}">
                <a16:creationId xmlns:a16="http://schemas.microsoft.com/office/drawing/2014/main" id="{F4059C09-6AB4-4264-A19A-AE7CB2FDEF09}"/>
              </a:ext>
            </a:extLst>
          </p:cNvPr>
          <p:cNvGrpSpPr>
            <a:grpSpLocks/>
          </p:cNvGrpSpPr>
          <p:nvPr/>
        </p:nvGrpSpPr>
        <p:grpSpPr bwMode="auto">
          <a:xfrm>
            <a:off x="2407779" y="2223831"/>
            <a:ext cx="2362200" cy="1371600"/>
            <a:chOff x="1152" y="1296"/>
            <a:chExt cx="1488" cy="864"/>
          </a:xfrm>
        </p:grpSpPr>
        <p:sp>
          <p:nvSpPr>
            <p:cNvPr id="16" name="Rectangle 12">
              <a:extLst>
                <a:ext uri="{FF2B5EF4-FFF2-40B4-BE49-F238E27FC236}">
                  <a16:creationId xmlns:a16="http://schemas.microsoft.com/office/drawing/2014/main" id="{0D4EFF7A-B444-4A47-882E-CDED451B2947}"/>
                </a:ext>
              </a:extLst>
            </p:cNvPr>
            <p:cNvSpPr>
              <a:spLocks noChangeArrowheads="1"/>
            </p:cNvSpPr>
            <p:nvPr/>
          </p:nvSpPr>
          <p:spPr bwMode="auto">
            <a:xfrm>
              <a:off x="1152" y="1296"/>
              <a:ext cx="1488" cy="864"/>
            </a:xfrm>
            <a:prstGeom prst="rect">
              <a:avLst/>
            </a:prstGeom>
            <a:solidFill>
              <a:srgbClr val="99CCFF"/>
            </a:solidFill>
            <a:ln w="9525">
              <a:noFill/>
              <a:miter lim="800000"/>
              <a:headEnd/>
              <a:tailEnd/>
            </a:ln>
          </p:spPr>
          <p:txBody>
            <a:bodyPr wrap="none" anchor="ctr"/>
            <a:lstStyle/>
            <a:p>
              <a:pPr algn="r" fontAlgn="base">
                <a:spcBef>
                  <a:spcPct val="0"/>
                </a:spcBef>
                <a:spcAft>
                  <a:spcPct val="0"/>
                </a:spcAft>
              </a:pPr>
              <a:endParaRPr lang="zh-CN" altLang="en-US" i="1">
                <a:solidFill>
                  <a:srgbClr val="000000"/>
                </a:solidFill>
                <a:latin typeface="微软雅黑" panose="020B0503020204020204" pitchFamily="34" charset="-122"/>
                <a:ea typeface="微软雅黑" panose="020B0503020204020204" pitchFamily="34" charset="-122"/>
              </a:endParaRPr>
            </a:p>
          </p:txBody>
        </p:sp>
        <p:sp>
          <p:nvSpPr>
            <p:cNvPr id="17" name="Text Box 13">
              <a:extLst>
                <a:ext uri="{FF2B5EF4-FFF2-40B4-BE49-F238E27FC236}">
                  <a16:creationId xmlns:a16="http://schemas.microsoft.com/office/drawing/2014/main" id="{61A80F2C-A316-4E4C-A4E5-DAD5B2724FE6}"/>
                </a:ext>
              </a:extLst>
            </p:cNvPr>
            <p:cNvSpPr txBox="1">
              <a:spLocks noChangeArrowheads="1"/>
            </p:cNvSpPr>
            <p:nvPr/>
          </p:nvSpPr>
          <p:spPr bwMode="auto">
            <a:xfrm>
              <a:off x="2160" y="1680"/>
              <a:ext cx="409" cy="231"/>
            </a:xfrm>
            <a:prstGeom prst="rect">
              <a:avLst/>
            </a:prstGeom>
            <a:noFill/>
            <a:ln w="9525" algn="ctr">
              <a:noFill/>
              <a:prstDash val="sysDot"/>
              <a:miter lim="800000"/>
              <a:headEnd/>
              <a:tailEnd/>
            </a:ln>
          </p:spPr>
          <p:txBody>
            <a:bodyPr>
              <a:spAutoFit/>
            </a:bodyPr>
            <a:lstStyle/>
            <a:p>
              <a:pPr algn="r" fontAlgn="base">
                <a:spcBef>
                  <a:spcPct val="0"/>
                </a:spcBef>
                <a:spcAft>
                  <a:spcPct val="0"/>
                </a:spcAft>
              </a:pPr>
              <a:r>
                <a:rPr lang="en-US" altLang="zh-CN" dirty="0">
                  <a:solidFill>
                    <a:srgbClr val="FF0000"/>
                  </a:solidFill>
                  <a:latin typeface="微软雅黑" panose="020B0503020204020204" pitchFamily="34" charset="-122"/>
                  <a:ea typeface="微软雅黑" panose="020B0503020204020204" pitchFamily="34" charset="-122"/>
                </a:rPr>
                <a:t>CPU</a:t>
              </a:r>
            </a:p>
          </p:txBody>
        </p:sp>
      </p:grpSp>
      <p:sp>
        <p:nvSpPr>
          <p:cNvPr id="18" name="AutoShape 14">
            <a:extLst>
              <a:ext uri="{FF2B5EF4-FFF2-40B4-BE49-F238E27FC236}">
                <a16:creationId xmlns:a16="http://schemas.microsoft.com/office/drawing/2014/main" id="{E03747A0-515E-4745-A5DD-F8E711D62454}"/>
              </a:ext>
            </a:extLst>
          </p:cNvPr>
          <p:cNvSpPr>
            <a:spLocks noChangeArrowheads="1"/>
          </p:cNvSpPr>
          <p:nvPr/>
        </p:nvSpPr>
        <p:spPr bwMode="auto">
          <a:xfrm>
            <a:off x="2712579" y="2376231"/>
            <a:ext cx="1219200" cy="533400"/>
          </a:xfrm>
          <a:prstGeom prst="roundRect">
            <a:avLst>
              <a:gd name="adj" fmla="val 16667"/>
            </a:avLst>
          </a:prstGeom>
          <a:solidFill>
            <a:srgbClr val="99CC00"/>
          </a:solidFill>
          <a:ln w="9525">
            <a:noFill/>
            <a:round/>
            <a:headEnd/>
            <a:tailEnd/>
          </a:ln>
        </p:spPr>
        <p:txBody>
          <a:bodyPr wrap="none" anchor="ctr"/>
          <a:lstStyle/>
          <a:p>
            <a:pPr algn="ctr" fontAlgn="base">
              <a:spcBef>
                <a:spcPct val="0"/>
              </a:spcBef>
              <a:spcAft>
                <a:spcPct val="0"/>
              </a:spcAft>
            </a:pPr>
            <a:r>
              <a:rPr lang="zh-CN" altLang="en-US" dirty="0">
                <a:solidFill>
                  <a:srgbClr val="000000"/>
                </a:solidFill>
                <a:latin typeface="微软雅黑" panose="020B0503020204020204" pitchFamily="34" charset="-122"/>
                <a:ea typeface="微软雅黑" panose="020B0503020204020204" pitchFamily="34" charset="-122"/>
              </a:rPr>
              <a:t>运算器</a:t>
            </a:r>
          </a:p>
        </p:txBody>
      </p:sp>
      <p:sp>
        <p:nvSpPr>
          <p:cNvPr id="19" name="AutoShape 15">
            <a:extLst>
              <a:ext uri="{FF2B5EF4-FFF2-40B4-BE49-F238E27FC236}">
                <a16:creationId xmlns:a16="http://schemas.microsoft.com/office/drawing/2014/main" id="{6404DEED-3A30-4DD0-906E-A1F9CAD45BE5}"/>
              </a:ext>
            </a:extLst>
          </p:cNvPr>
          <p:cNvSpPr>
            <a:spLocks noChangeArrowheads="1"/>
          </p:cNvSpPr>
          <p:nvPr/>
        </p:nvSpPr>
        <p:spPr bwMode="auto">
          <a:xfrm>
            <a:off x="2712579" y="2985831"/>
            <a:ext cx="1219200" cy="533400"/>
          </a:xfrm>
          <a:prstGeom prst="roundRect">
            <a:avLst>
              <a:gd name="adj" fmla="val 16667"/>
            </a:avLst>
          </a:prstGeom>
          <a:solidFill>
            <a:srgbClr val="FF6600"/>
          </a:solidFill>
          <a:ln w="9525">
            <a:noFill/>
            <a:round/>
            <a:headEnd/>
            <a:tailEnd/>
          </a:ln>
        </p:spPr>
        <p:txBody>
          <a:bodyPr wrap="none" anchor="ctr"/>
          <a:lstStyle/>
          <a:p>
            <a:pPr algn="ctr" fontAlgn="base">
              <a:spcBef>
                <a:spcPct val="0"/>
              </a:spcBef>
              <a:spcAft>
                <a:spcPct val="0"/>
              </a:spcAft>
            </a:pPr>
            <a:r>
              <a:rPr lang="zh-CN" altLang="en-US" dirty="0">
                <a:solidFill>
                  <a:srgbClr val="000000"/>
                </a:solidFill>
                <a:latin typeface="微软雅黑" panose="020B0503020204020204" pitchFamily="34" charset="-122"/>
                <a:ea typeface="微软雅黑" panose="020B0503020204020204" pitchFamily="34" charset="-122"/>
              </a:rPr>
              <a:t>控制器</a:t>
            </a:r>
          </a:p>
        </p:txBody>
      </p:sp>
      <p:grpSp>
        <p:nvGrpSpPr>
          <p:cNvPr id="20" name="Group 18">
            <a:extLst>
              <a:ext uri="{FF2B5EF4-FFF2-40B4-BE49-F238E27FC236}">
                <a16:creationId xmlns:a16="http://schemas.microsoft.com/office/drawing/2014/main" id="{8B13A104-0656-4777-BD6F-6400B9E7FC5F}"/>
              </a:ext>
            </a:extLst>
          </p:cNvPr>
          <p:cNvGrpSpPr>
            <a:grpSpLocks/>
          </p:cNvGrpSpPr>
          <p:nvPr/>
        </p:nvGrpSpPr>
        <p:grpSpPr bwMode="auto">
          <a:xfrm>
            <a:off x="1188579" y="1995231"/>
            <a:ext cx="1522413" cy="4114800"/>
            <a:chOff x="384" y="1152"/>
            <a:chExt cx="959" cy="2592"/>
          </a:xfrm>
        </p:grpSpPr>
        <p:grpSp>
          <p:nvGrpSpPr>
            <p:cNvPr id="21" name="Group 19">
              <a:extLst>
                <a:ext uri="{FF2B5EF4-FFF2-40B4-BE49-F238E27FC236}">
                  <a16:creationId xmlns:a16="http://schemas.microsoft.com/office/drawing/2014/main" id="{72254987-C74D-4B44-B05D-A19EB3E573AF}"/>
                </a:ext>
              </a:extLst>
            </p:cNvPr>
            <p:cNvGrpSpPr>
              <a:grpSpLocks/>
            </p:cNvGrpSpPr>
            <p:nvPr/>
          </p:nvGrpSpPr>
          <p:grpSpPr bwMode="auto">
            <a:xfrm>
              <a:off x="384" y="1152"/>
              <a:ext cx="959" cy="2592"/>
              <a:chOff x="384" y="1152"/>
              <a:chExt cx="959" cy="2592"/>
            </a:xfrm>
          </p:grpSpPr>
          <p:sp>
            <p:nvSpPr>
              <p:cNvPr id="23" name="AutoShape 20">
                <a:extLst>
                  <a:ext uri="{FF2B5EF4-FFF2-40B4-BE49-F238E27FC236}">
                    <a16:creationId xmlns:a16="http://schemas.microsoft.com/office/drawing/2014/main" id="{31DE2144-7BE2-4380-A9D5-3F97C15C4050}"/>
                  </a:ext>
                </a:extLst>
              </p:cNvPr>
              <p:cNvSpPr>
                <a:spLocks noChangeArrowheads="1"/>
              </p:cNvSpPr>
              <p:nvPr/>
            </p:nvSpPr>
            <p:spPr bwMode="auto">
              <a:xfrm>
                <a:off x="384" y="1152"/>
                <a:ext cx="192" cy="2592"/>
              </a:xfrm>
              <a:prstGeom prst="upDownArrow">
                <a:avLst>
                  <a:gd name="adj1" fmla="val 37500"/>
                  <a:gd name="adj2" fmla="val 146563"/>
                </a:avLst>
              </a:prstGeom>
              <a:solidFill>
                <a:srgbClr val="99CC00"/>
              </a:solidFill>
              <a:ln w="9525">
                <a:noFill/>
                <a:miter lim="800000"/>
                <a:headEnd/>
                <a:tailEnd/>
              </a:ln>
            </p:spPr>
            <p:txBody>
              <a:bodyPr vert="eaVert" wrap="none" anchor="ctr"/>
              <a:lstStyle/>
              <a:p>
                <a:pPr algn="r" fontAlgn="base">
                  <a:spcBef>
                    <a:spcPct val="0"/>
                  </a:spcBef>
                  <a:spcAft>
                    <a:spcPct val="0"/>
                  </a:spcAft>
                </a:pPr>
                <a:endParaRPr lang="zh-CN" altLang="en-US" i="1">
                  <a:solidFill>
                    <a:srgbClr val="000000"/>
                  </a:solidFill>
                  <a:latin typeface="微软雅黑" panose="020B0503020204020204" pitchFamily="34" charset="-122"/>
                  <a:ea typeface="微软雅黑" panose="020B0503020204020204" pitchFamily="34" charset="-122"/>
                </a:endParaRPr>
              </a:p>
            </p:txBody>
          </p:sp>
          <p:sp>
            <p:nvSpPr>
              <p:cNvPr id="24" name="AutoShape 21">
                <a:extLst>
                  <a:ext uri="{FF2B5EF4-FFF2-40B4-BE49-F238E27FC236}">
                    <a16:creationId xmlns:a16="http://schemas.microsoft.com/office/drawing/2014/main" id="{AA8FD24D-B34A-499B-AAE2-EFBE1AA8474A}"/>
                  </a:ext>
                </a:extLst>
              </p:cNvPr>
              <p:cNvSpPr>
                <a:spLocks noChangeArrowheads="1"/>
              </p:cNvSpPr>
              <p:nvPr/>
            </p:nvSpPr>
            <p:spPr bwMode="auto">
              <a:xfrm>
                <a:off x="480" y="1680"/>
                <a:ext cx="720" cy="96"/>
              </a:xfrm>
              <a:prstGeom prst="leftRightArrow">
                <a:avLst>
                  <a:gd name="adj1" fmla="val 50000"/>
                  <a:gd name="adj2" fmla="val 150000"/>
                </a:avLst>
              </a:prstGeom>
              <a:solidFill>
                <a:srgbClr val="99CC00"/>
              </a:solidFill>
              <a:ln w="9525">
                <a:noFill/>
                <a:miter lim="800000"/>
                <a:headEnd/>
                <a:tailEnd/>
              </a:ln>
            </p:spPr>
            <p:txBody>
              <a:bodyPr wrap="none" anchor="ctr"/>
              <a:lstStyle/>
              <a:p>
                <a:pPr algn="r" fontAlgn="base">
                  <a:spcBef>
                    <a:spcPct val="0"/>
                  </a:spcBef>
                  <a:spcAft>
                    <a:spcPct val="0"/>
                  </a:spcAft>
                </a:pPr>
                <a:endParaRPr lang="zh-CN" altLang="en-US" i="1">
                  <a:solidFill>
                    <a:srgbClr val="000000"/>
                  </a:solidFill>
                  <a:latin typeface="微软雅黑" panose="020B0503020204020204" pitchFamily="34" charset="-122"/>
                  <a:ea typeface="微软雅黑" panose="020B0503020204020204" pitchFamily="34" charset="-122"/>
                </a:endParaRPr>
              </a:p>
            </p:txBody>
          </p:sp>
          <p:sp>
            <p:nvSpPr>
              <p:cNvPr id="25" name="AutoShape 22">
                <a:extLst>
                  <a:ext uri="{FF2B5EF4-FFF2-40B4-BE49-F238E27FC236}">
                    <a16:creationId xmlns:a16="http://schemas.microsoft.com/office/drawing/2014/main" id="{B7763FFA-939B-4C8E-A5F0-DD3364132D4C}"/>
                  </a:ext>
                </a:extLst>
              </p:cNvPr>
              <p:cNvSpPr>
                <a:spLocks noChangeArrowheads="1"/>
              </p:cNvSpPr>
              <p:nvPr/>
            </p:nvSpPr>
            <p:spPr bwMode="auto">
              <a:xfrm>
                <a:off x="527" y="2376"/>
                <a:ext cx="816" cy="96"/>
              </a:xfrm>
              <a:prstGeom prst="leftRightArrow">
                <a:avLst>
                  <a:gd name="adj1" fmla="val 50000"/>
                  <a:gd name="adj2" fmla="val 180000"/>
                </a:avLst>
              </a:prstGeom>
              <a:solidFill>
                <a:srgbClr val="99CC00"/>
              </a:solidFill>
              <a:ln w="9525">
                <a:noFill/>
                <a:miter lim="800000"/>
                <a:headEnd/>
                <a:tailEnd/>
              </a:ln>
            </p:spPr>
            <p:txBody>
              <a:bodyPr wrap="none" anchor="ctr"/>
              <a:lstStyle/>
              <a:p>
                <a:pPr algn="r" fontAlgn="base">
                  <a:spcBef>
                    <a:spcPct val="0"/>
                  </a:spcBef>
                  <a:spcAft>
                    <a:spcPct val="0"/>
                  </a:spcAft>
                </a:pPr>
                <a:endParaRPr lang="zh-CN" altLang="en-US" i="1">
                  <a:solidFill>
                    <a:srgbClr val="000000"/>
                  </a:solidFill>
                  <a:latin typeface="微软雅黑" panose="020B0503020204020204" pitchFamily="34" charset="-122"/>
                  <a:ea typeface="微软雅黑" panose="020B0503020204020204" pitchFamily="34" charset="-122"/>
                </a:endParaRPr>
              </a:p>
            </p:txBody>
          </p:sp>
          <p:sp>
            <p:nvSpPr>
              <p:cNvPr id="26" name="AutoShape 23">
                <a:extLst>
                  <a:ext uri="{FF2B5EF4-FFF2-40B4-BE49-F238E27FC236}">
                    <a16:creationId xmlns:a16="http://schemas.microsoft.com/office/drawing/2014/main" id="{8FFC7E0C-6BF4-4528-BB43-51937E3FFB7C}"/>
                  </a:ext>
                </a:extLst>
              </p:cNvPr>
              <p:cNvSpPr>
                <a:spLocks noChangeArrowheads="1"/>
              </p:cNvSpPr>
              <p:nvPr/>
            </p:nvSpPr>
            <p:spPr bwMode="auto">
              <a:xfrm>
                <a:off x="527" y="3144"/>
                <a:ext cx="816" cy="96"/>
              </a:xfrm>
              <a:prstGeom prst="leftRightArrow">
                <a:avLst>
                  <a:gd name="adj1" fmla="val 50000"/>
                  <a:gd name="adj2" fmla="val 170000"/>
                </a:avLst>
              </a:prstGeom>
              <a:solidFill>
                <a:srgbClr val="99CC00"/>
              </a:solidFill>
              <a:ln w="9525">
                <a:noFill/>
                <a:miter lim="800000"/>
                <a:headEnd/>
                <a:tailEnd/>
              </a:ln>
            </p:spPr>
            <p:txBody>
              <a:bodyPr wrap="none" anchor="ctr"/>
              <a:lstStyle/>
              <a:p>
                <a:pPr algn="r" fontAlgn="base">
                  <a:spcBef>
                    <a:spcPct val="0"/>
                  </a:spcBef>
                  <a:spcAft>
                    <a:spcPct val="0"/>
                  </a:spcAft>
                </a:pPr>
                <a:endParaRPr lang="zh-CN" altLang="en-US" i="1" dirty="0">
                  <a:solidFill>
                    <a:srgbClr val="000000"/>
                  </a:solidFill>
                  <a:latin typeface="微软雅黑" panose="020B0503020204020204" pitchFamily="34" charset="-122"/>
                  <a:ea typeface="微软雅黑" panose="020B0503020204020204" pitchFamily="34" charset="-122"/>
                </a:endParaRPr>
              </a:p>
            </p:txBody>
          </p:sp>
        </p:grpSp>
        <p:sp>
          <p:nvSpPr>
            <p:cNvPr id="22" name="Text Box 24">
              <a:extLst>
                <a:ext uri="{FF2B5EF4-FFF2-40B4-BE49-F238E27FC236}">
                  <a16:creationId xmlns:a16="http://schemas.microsoft.com/office/drawing/2014/main" id="{D960F85B-5B58-435F-8FEA-12B6D386C3A8}"/>
                </a:ext>
              </a:extLst>
            </p:cNvPr>
            <p:cNvSpPr txBox="1">
              <a:spLocks noChangeArrowheads="1"/>
            </p:cNvSpPr>
            <p:nvPr/>
          </p:nvSpPr>
          <p:spPr bwMode="auto">
            <a:xfrm>
              <a:off x="528" y="1440"/>
              <a:ext cx="480" cy="231"/>
            </a:xfrm>
            <a:prstGeom prst="rect">
              <a:avLst/>
            </a:prstGeom>
            <a:noFill/>
            <a:ln w="9525">
              <a:noFill/>
              <a:miter lim="800000"/>
              <a:headEnd/>
              <a:tailEnd/>
            </a:ln>
          </p:spPr>
          <p:txBody>
            <a:bodyPr>
              <a:spAutoFit/>
            </a:bodyPr>
            <a:lstStyle/>
            <a:p>
              <a:pPr fontAlgn="base">
                <a:spcBef>
                  <a:spcPct val="50000"/>
                </a:spcBef>
                <a:spcAft>
                  <a:spcPct val="0"/>
                </a:spcAft>
              </a:pPr>
              <a:r>
                <a:rPr lang="en-US" altLang="zh-CN" dirty="0">
                  <a:solidFill>
                    <a:srgbClr val="000000"/>
                  </a:solidFill>
                  <a:latin typeface="微软雅黑" panose="020B0503020204020204" pitchFamily="34" charset="-122"/>
                  <a:ea typeface="微软雅黑" panose="020B0503020204020204" pitchFamily="34" charset="-122"/>
                </a:rPr>
                <a:t>BUS</a:t>
              </a:r>
            </a:p>
          </p:txBody>
        </p:sp>
      </p:grpSp>
    </p:spTree>
    <p:extLst>
      <p:ext uri="{BB962C8B-B14F-4D97-AF65-F5344CB8AC3E}">
        <p14:creationId xmlns:p14="http://schemas.microsoft.com/office/powerpoint/2010/main" val="3616690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ppt_x"/>
                                          </p:val>
                                        </p:tav>
                                        <p:tav tm="100000">
                                          <p:val>
                                            <p:strVal val="#ppt_x"/>
                                          </p:val>
                                        </p:tav>
                                      </p:tavLst>
                                    </p:anim>
                                    <p:anim calcmode="lin" valueType="num">
                                      <p:cBhvr additive="base">
                                        <p:cTn id="8"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xEl>
                                              <p:pRg st="0" end="0"/>
                                            </p:txEl>
                                          </p:spTgt>
                                        </p:tgtEl>
                                        <p:attrNameLst>
                                          <p:attrName>style.visibility</p:attrName>
                                        </p:attrNameLst>
                                      </p:cBhvr>
                                      <p:to>
                                        <p:strVal val="visible"/>
                                      </p:to>
                                    </p:set>
                                    <p:anim calcmode="lin" valueType="num">
                                      <p:cBhvr additive="base">
                                        <p:cTn id="13"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anim calcmode="lin" valueType="num">
                                      <p:cBhvr additive="base">
                                        <p:cTn id="19" dur="500" fill="hold"/>
                                        <p:tgtEl>
                                          <p:spTgt spid="19"/>
                                        </p:tgtEl>
                                        <p:attrNameLst>
                                          <p:attrName>ppt_x</p:attrName>
                                        </p:attrNameLst>
                                      </p:cBhvr>
                                      <p:tavLst>
                                        <p:tav tm="0">
                                          <p:val>
                                            <p:strVal val="#ppt_x"/>
                                          </p:val>
                                        </p:tav>
                                        <p:tav tm="100000">
                                          <p:val>
                                            <p:strVal val="#ppt_x"/>
                                          </p:val>
                                        </p:tav>
                                      </p:tavLst>
                                    </p:anim>
                                    <p:anim calcmode="lin" valueType="num">
                                      <p:cBhvr additive="base">
                                        <p:cTn id="20"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5">
                                            <p:txEl>
                                              <p:pRg st="1" end="1"/>
                                            </p:txEl>
                                          </p:spTgt>
                                        </p:tgtEl>
                                        <p:attrNameLst>
                                          <p:attrName>style.visibility</p:attrName>
                                        </p:attrNameLst>
                                      </p:cBhvr>
                                      <p:to>
                                        <p:strVal val="visible"/>
                                      </p:to>
                                    </p:set>
                                    <p:anim calcmode="lin" valueType="num">
                                      <p:cBhvr additive="base">
                                        <p:cTn id="25"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additive="base">
                                        <p:cTn id="31" dur="500" fill="hold"/>
                                        <p:tgtEl>
                                          <p:spTgt spid="12"/>
                                        </p:tgtEl>
                                        <p:attrNameLst>
                                          <p:attrName>ppt_x</p:attrName>
                                        </p:attrNameLst>
                                      </p:cBhvr>
                                      <p:tavLst>
                                        <p:tav tm="0">
                                          <p:val>
                                            <p:strVal val="#ppt_x"/>
                                          </p:val>
                                        </p:tav>
                                        <p:tav tm="100000">
                                          <p:val>
                                            <p:strVal val="#ppt_x"/>
                                          </p:val>
                                        </p:tav>
                                      </p:tavLst>
                                    </p:anim>
                                    <p:anim calcmode="lin" valueType="num">
                                      <p:cBhvr additive="base">
                                        <p:cTn id="3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5">
                                            <p:txEl>
                                              <p:pRg st="2" end="2"/>
                                            </p:txEl>
                                          </p:spTgt>
                                        </p:tgtEl>
                                        <p:attrNameLst>
                                          <p:attrName>style.visibility</p:attrName>
                                        </p:attrNameLst>
                                      </p:cBhvr>
                                      <p:to>
                                        <p:strVal val="visible"/>
                                      </p:to>
                                    </p:set>
                                    <p:anim calcmode="lin" valueType="num">
                                      <p:cBhvr additive="base">
                                        <p:cTn id="37"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13"/>
                                        </p:tgtEl>
                                        <p:attrNameLst>
                                          <p:attrName>style.visibility</p:attrName>
                                        </p:attrNameLst>
                                      </p:cBhvr>
                                      <p:to>
                                        <p:strVal val="visible"/>
                                      </p:to>
                                    </p:set>
                                    <p:anim calcmode="lin" valueType="num">
                                      <p:cBhvr additive="base">
                                        <p:cTn id="43" dur="500" fill="hold"/>
                                        <p:tgtEl>
                                          <p:spTgt spid="13"/>
                                        </p:tgtEl>
                                        <p:attrNameLst>
                                          <p:attrName>ppt_x</p:attrName>
                                        </p:attrNameLst>
                                      </p:cBhvr>
                                      <p:tavLst>
                                        <p:tav tm="0">
                                          <p:val>
                                            <p:strVal val="#ppt_x"/>
                                          </p:val>
                                        </p:tav>
                                        <p:tav tm="100000">
                                          <p:val>
                                            <p:strVal val="#ppt_x"/>
                                          </p:val>
                                        </p:tav>
                                      </p:tavLst>
                                    </p:anim>
                                    <p:anim calcmode="lin" valueType="num">
                                      <p:cBhvr additive="base">
                                        <p:cTn id="44"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14"/>
                                        </p:tgtEl>
                                        <p:attrNameLst>
                                          <p:attrName>style.visibility</p:attrName>
                                        </p:attrNameLst>
                                      </p:cBhvr>
                                      <p:to>
                                        <p:strVal val="visible"/>
                                      </p:to>
                                    </p:set>
                                    <p:anim calcmode="lin" valueType="num">
                                      <p:cBhvr additive="base">
                                        <p:cTn id="49" dur="500" fill="hold"/>
                                        <p:tgtEl>
                                          <p:spTgt spid="14"/>
                                        </p:tgtEl>
                                        <p:attrNameLst>
                                          <p:attrName>ppt_x</p:attrName>
                                        </p:attrNameLst>
                                      </p:cBhvr>
                                      <p:tavLst>
                                        <p:tav tm="0">
                                          <p:val>
                                            <p:strVal val="#ppt_x"/>
                                          </p:val>
                                        </p:tav>
                                        <p:tav tm="100000">
                                          <p:val>
                                            <p:strVal val="#ppt_x"/>
                                          </p:val>
                                        </p:tav>
                                      </p:tavLst>
                                    </p:anim>
                                    <p:anim calcmode="lin" valueType="num">
                                      <p:cBhvr additive="base">
                                        <p:cTn id="50"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5">
                                            <p:txEl>
                                              <p:pRg st="3" end="3"/>
                                            </p:txEl>
                                          </p:spTgt>
                                        </p:tgtEl>
                                        <p:attrNameLst>
                                          <p:attrName>style.visibility</p:attrName>
                                        </p:attrNameLst>
                                      </p:cBhvr>
                                      <p:to>
                                        <p:strVal val="visible"/>
                                      </p:to>
                                    </p:set>
                                    <p:anim calcmode="lin" valueType="num">
                                      <p:cBhvr additive="base">
                                        <p:cTn id="55"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5">
                                            <p:txEl>
                                              <p:pRg st="4" end="4"/>
                                            </p:txEl>
                                          </p:spTgt>
                                        </p:tgtEl>
                                        <p:attrNameLst>
                                          <p:attrName>style.visibility</p:attrName>
                                        </p:attrNameLst>
                                      </p:cBhvr>
                                      <p:to>
                                        <p:strVal val="visible"/>
                                      </p:to>
                                    </p:set>
                                    <p:anim calcmode="lin" valueType="num">
                                      <p:cBhvr additive="base">
                                        <p:cTn id="61" dur="500" fill="hold"/>
                                        <p:tgtEl>
                                          <p:spTgt spid="5">
                                            <p:txEl>
                                              <p:pRg st="4" end="4"/>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5">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nodeType="clickEffect">
                                  <p:stCondLst>
                                    <p:cond delay="0"/>
                                  </p:stCondLst>
                                  <p:childTnLst>
                                    <p:set>
                                      <p:cBhvr>
                                        <p:cTn id="66" dur="1" fill="hold">
                                          <p:stCondLst>
                                            <p:cond delay="0"/>
                                          </p:stCondLst>
                                        </p:cTn>
                                        <p:tgtEl>
                                          <p:spTgt spid="15"/>
                                        </p:tgtEl>
                                        <p:attrNameLst>
                                          <p:attrName>style.visibility</p:attrName>
                                        </p:attrNameLst>
                                      </p:cBhvr>
                                      <p:to>
                                        <p:strVal val="visible"/>
                                      </p:to>
                                    </p:set>
                                    <p:animEffect transition="in" filter="wipe(left)">
                                      <p:cBhvr>
                                        <p:cTn id="67" dur="500"/>
                                        <p:tgtEl>
                                          <p:spTgt spid="15"/>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nodeType="clickEffect">
                                  <p:stCondLst>
                                    <p:cond delay="0"/>
                                  </p:stCondLst>
                                  <p:childTnLst>
                                    <p:set>
                                      <p:cBhvr>
                                        <p:cTn id="71" dur="1" fill="hold">
                                          <p:stCondLst>
                                            <p:cond delay="0"/>
                                          </p:stCondLst>
                                        </p:cTn>
                                        <p:tgtEl>
                                          <p:spTgt spid="9"/>
                                        </p:tgtEl>
                                        <p:attrNameLst>
                                          <p:attrName>style.visibility</p:attrName>
                                        </p:attrNameLst>
                                      </p:cBhvr>
                                      <p:to>
                                        <p:strVal val="visible"/>
                                      </p:to>
                                    </p:set>
                                    <p:animEffect transition="in" filter="wipe(left)">
                                      <p:cBhvr>
                                        <p:cTn id="72" dur="500"/>
                                        <p:tgtEl>
                                          <p:spTgt spid="9"/>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nodeType="clickEffect">
                                  <p:stCondLst>
                                    <p:cond delay="0"/>
                                  </p:stCondLst>
                                  <p:childTnLst>
                                    <p:set>
                                      <p:cBhvr>
                                        <p:cTn id="76" dur="1" fill="hold">
                                          <p:stCondLst>
                                            <p:cond delay="0"/>
                                          </p:stCondLst>
                                        </p:cTn>
                                        <p:tgtEl>
                                          <p:spTgt spid="6"/>
                                        </p:tgtEl>
                                        <p:attrNameLst>
                                          <p:attrName>style.visibility</p:attrName>
                                        </p:attrNameLst>
                                      </p:cBhvr>
                                      <p:to>
                                        <p:strVal val="visible"/>
                                      </p:to>
                                    </p:set>
                                    <p:animEffect transition="in" filter="wipe(left)">
                                      <p:cBhvr>
                                        <p:cTn id="77" dur="500"/>
                                        <p:tgtEl>
                                          <p:spTgt spid="6"/>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8" fill="hold" nodeType="clickEffect">
                                  <p:stCondLst>
                                    <p:cond delay="0"/>
                                  </p:stCondLst>
                                  <p:childTnLst>
                                    <p:set>
                                      <p:cBhvr>
                                        <p:cTn id="81" dur="1" fill="hold">
                                          <p:stCondLst>
                                            <p:cond delay="0"/>
                                          </p:stCondLst>
                                        </p:cTn>
                                        <p:tgtEl>
                                          <p:spTgt spid="20"/>
                                        </p:tgtEl>
                                        <p:attrNameLst>
                                          <p:attrName>style.visibility</p:attrName>
                                        </p:attrNameLst>
                                      </p:cBhvr>
                                      <p:to>
                                        <p:strVal val="visible"/>
                                      </p:to>
                                    </p:set>
                                    <p:animEffect transition="in" filter="wipe(left)">
                                      <p:cBhvr>
                                        <p:cTn id="8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8" grpId="0" animBg="1"/>
      <p:bldP spid="19"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5" name="Rectangle 2"/>
          <p:cNvSpPr>
            <a:spLocks noGrp="1" noChangeArrowheads="1"/>
          </p:cNvSpPr>
          <p:nvPr>
            <p:ph type="title"/>
          </p:nvPr>
        </p:nvSpPr>
        <p:spPr>
          <a:xfrm>
            <a:off x="487822" y="257614"/>
            <a:ext cx="10515600" cy="617641"/>
          </a:xfrm>
        </p:spPr>
        <p:txBody>
          <a:bodyPr/>
          <a:lstStyle/>
          <a:p>
            <a:pPr eaLnBrk="1" hangingPunct="1"/>
            <a:r>
              <a:rPr lang="zh-CN" altLang="en-US" dirty="0"/>
              <a:t>硬件：对数字操作的机器系统</a:t>
            </a:r>
          </a:p>
        </p:txBody>
      </p:sp>
      <p:sp>
        <p:nvSpPr>
          <p:cNvPr id="115716" name="Rectangle 3"/>
          <p:cNvSpPr>
            <a:spLocks noGrp="1" noChangeArrowheads="1"/>
          </p:cNvSpPr>
          <p:nvPr>
            <p:ph idx="1"/>
          </p:nvPr>
        </p:nvSpPr>
        <p:spPr>
          <a:xfrm>
            <a:off x="487822" y="942764"/>
            <a:ext cx="11214321" cy="5637024"/>
          </a:xfrm>
        </p:spPr>
        <p:txBody>
          <a:bodyPr/>
          <a:lstStyle/>
          <a:p>
            <a:pPr eaLnBrk="1" hangingPunct="1">
              <a:lnSpc>
                <a:spcPct val="130000"/>
              </a:lnSpc>
            </a:pPr>
            <a:r>
              <a:rPr lang="zh-CN" altLang="en-US" b="1" dirty="0"/>
              <a:t>数字硬件：</a:t>
            </a:r>
          </a:p>
          <a:p>
            <a:pPr eaLnBrk="1" hangingPunct="1">
              <a:lnSpc>
                <a:spcPct val="130000"/>
              </a:lnSpc>
              <a:buFont typeface="Wingdings" pitchFamily="2" charset="2"/>
              <a:buNone/>
            </a:pPr>
            <a:r>
              <a:rPr lang="zh-CN" altLang="en-US" dirty="0"/>
              <a:t>         </a:t>
            </a:r>
            <a:r>
              <a:rPr lang="zh-CN" altLang="en-US" dirty="0">
                <a:solidFill>
                  <a:srgbClr val="C00000"/>
                </a:solidFill>
              </a:rPr>
              <a:t>对数字进行处理、传输、和存储的硬件</a:t>
            </a:r>
          </a:p>
          <a:p>
            <a:pPr eaLnBrk="1" hangingPunct="1">
              <a:lnSpc>
                <a:spcPct val="130000"/>
              </a:lnSpc>
            </a:pPr>
            <a:r>
              <a:rPr lang="zh-CN" altLang="en-US" b="1" dirty="0"/>
              <a:t>转换硬件：</a:t>
            </a:r>
          </a:p>
          <a:p>
            <a:pPr eaLnBrk="1" hangingPunct="1">
              <a:lnSpc>
                <a:spcPct val="130000"/>
              </a:lnSpc>
              <a:buFont typeface="Wingdings" pitchFamily="2" charset="2"/>
              <a:buNone/>
            </a:pPr>
            <a:r>
              <a:rPr lang="zh-CN" altLang="en-US" dirty="0">
                <a:solidFill>
                  <a:srgbClr val="C00000"/>
                </a:solidFill>
              </a:rPr>
              <a:t>         将各种形式的信息转换为数字信息，或者将数字信息转换为各种形式的硬件（图像、声音、文字输入输出设备，目前重要的设备是显示器）</a:t>
            </a:r>
          </a:p>
        </p:txBody>
      </p:sp>
      <p:sp>
        <p:nvSpPr>
          <p:cNvPr id="4" name="灯片编号占位符 3"/>
          <p:cNvSpPr>
            <a:spLocks noGrp="1"/>
          </p:cNvSpPr>
          <p:nvPr>
            <p:ph type="sldNum" sz="quarter" idx="4294967295"/>
          </p:nvPr>
        </p:nvSpPr>
        <p:spPr>
          <a:xfrm>
            <a:off x="9344744" y="6389712"/>
            <a:ext cx="1015008" cy="476250"/>
          </a:xfrm>
          <a:prstGeom prst="rect">
            <a:avLst/>
          </a:prstGeom>
        </p:spPr>
        <p:txBody>
          <a:bodyPr/>
          <a:lstStyle/>
          <a:p>
            <a:pPr algn="r" fontAlgn="base">
              <a:spcBef>
                <a:spcPct val="0"/>
              </a:spcBef>
              <a:spcAft>
                <a:spcPct val="0"/>
              </a:spcAft>
              <a:defRPr/>
            </a:pPr>
            <a:r>
              <a:rPr lang="en-US" altLang="zh-CN" sz="1400" i="1" dirty="0">
                <a:solidFill>
                  <a:srgbClr val="0D7157"/>
                </a:solidFill>
                <a:latin typeface="Arial" pitchFamily="34" charset="0"/>
                <a:ea typeface="华文细黑" pitchFamily="2" charset="-122"/>
              </a:rPr>
              <a:t> -</a:t>
            </a:r>
            <a:fld id="{01D71506-0713-46DD-9483-17E15EDE737E}" type="slidenum">
              <a:rPr lang="en-US" altLang="zh-CN" sz="1400" i="1">
                <a:solidFill>
                  <a:srgbClr val="0D7157"/>
                </a:solidFill>
                <a:latin typeface="Arial" pitchFamily="34" charset="0"/>
                <a:ea typeface="华文细黑" pitchFamily="2" charset="-122"/>
              </a:rPr>
              <a:pPr algn="r" fontAlgn="base">
                <a:spcBef>
                  <a:spcPct val="0"/>
                </a:spcBef>
                <a:spcAft>
                  <a:spcPct val="0"/>
                </a:spcAft>
                <a:defRPr/>
              </a:pPr>
              <a:t>88</a:t>
            </a:fld>
            <a:r>
              <a:rPr lang="en-US" altLang="zh-CN" sz="1400" i="1" dirty="0">
                <a:solidFill>
                  <a:srgbClr val="0D7157"/>
                </a:solidFill>
                <a:latin typeface="Arial" pitchFamily="34" charset="0"/>
                <a:ea typeface="华文细黑" pitchFamily="2" charset="-122"/>
              </a:rPr>
              <a:t>- </a:t>
            </a:r>
          </a:p>
        </p:txBody>
      </p:sp>
    </p:spTree>
    <p:extLst>
      <p:ext uri="{BB962C8B-B14F-4D97-AF65-F5344CB8AC3E}">
        <p14:creationId xmlns:p14="http://schemas.microsoft.com/office/powerpoint/2010/main" val="238772636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3" name="Rectangle 2"/>
          <p:cNvSpPr>
            <a:spLocks noGrp="1" noChangeArrowheads="1"/>
          </p:cNvSpPr>
          <p:nvPr>
            <p:ph type="title"/>
          </p:nvPr>
        </p:nvSpPr>
        <p:spPr>
          <a:xfrm>
            <a:off x="487822" y="257614"/>
            <a:ext cx="10515600" cy="617641"/>
          </a:xfrm>
        </p:spPr>
        <p:txBody>
          <a:bodyPr/>
          <a:lstStyle/>
          <a:p>
            <a:r>
              <a:rPr lang="en-US" altLang="zh-CN">
                <a:ea typeface="宋体" panose="02010600030101010101" pitchFamily="2" charset="-122"/>
              </a:rPr>
              <a:t>IA-32</a:t>
            </a:r>
          </a:p>
        </p:txBody>
      </p:sp>
      <p:pic>
        <p:nvPicPr>
          <p:cNvPr id="71684" name="Picture 5"/>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844966" y="994998"/>
            <a:ext cx="8502067" cy="5441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132398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8A251D-5E54-44B8-9CF9-3B4BD0C70341}"/>
              </a:ext>
            </a:extLst>
          </p:cNvPr>
          <p:cNvSpPr>
            <a:spLocks noGrp="1"/>
          </p:cNvSpPr>
          <p:nvPr>
            <p:ph type="title"/>
          </p:nvPr>
        </p:nvSpPr>
        <p:spPr>
          <a:xfrm>
            <a:off x="487822" y="257614"/>
            <a:ext cx="10515600" cy="617641"/>
          </a:xfrm>
        </p:spPr>
        <p:txBody>
          <a:bodyPr/>
          <a:lstStyle/>
          <a:p>
            <a:r>
              <a:rPr lang="en-US" altLang="zh-CN" dirty="0"/>
              <a:t>1642</a:t>
            </a:r>
            <a:r>
              <a:rPr lang="zh-CN" altLang="en-US" dirty="0"/>
              <a:t>年 </a:t>
            </a:r>
            <a:r>
              <a:rPr lang="en-US" altLang="zh-CN" dirty="0"/>
              <a:t>PASCAL(1623)  </a:t>
            </a:r>
            <a:r>
              <a:rPr lang="zh-CN" altLang="en-US" dirty="0"/>
              <a:t>加法机</a:t>
            </a:r>
          </a:p>
        </p:txBody>
      </p:sp>
      <p:sp>
        <p:nvSpPr>
          <p:cNvPr id="3" name="内容占位符 2">
            <a:extLst>
              <a:ext uri="{FF2B5EF4-FFF2-40B4-BE49-F238E27FC236}">
                <a16:creationId xmlns:a16="http://schemas.microsoft.com/office/drawing/2014/main" id="{AA232FBC-A90A-48F1-9C79-93E1AE1D120C}"/>
              </a:ext>
            </a:extLst>
          </p:cNvPr>
          <p:cNvSpPr>
            <a:spLocks noGrp="1"/>
          </p:cNvSpPr>
          <p:nvPr>
            <p:ph idx="1"/>
          </p:nvPr>
        </p:nvSpPr>
        <p:spPr>
          <a:xfrm>
            <a:off x="487822" y="942764"/>
            <a:ext cx="5404978" cy="5637024"/>
          </a:xfrm>
        </p:spPr>
        <p:txBody>
          <a:bodyPr>
            <a:normAutofit/>
          </a:bodyPr>
          <a:lstStyle/>
          <a:p>
            <a:pPr algn="just">
              <a:lnSpc>
                <a:spcPct val="130000"/>
              </a:lnSpc>
            </a:pPr>
            <a:r>
              <a:rPr lang="zh-CN" altLang="en-US" dirty="0"/>
              <a:t>法国数学家、物理学家和思想家</a:t>
            </a:r>
          </a:p>
          <a:p>
            <a:pPr algn="just">
              <a:lnSpc>
                <a:spcPct val="130000"/>
              </a:lnSpc>
            </a:pPr>
            <a:r>
              <a:rPr lang="zh-CN" altLang="en-US" dirty="0"/>
              <a:t>人类史上第一台机械式计算机</a:t>
            </a:r>
            <a:endParaRPr lang="en-US" altLang="zh-CN" dirty="0"/>
          </a:p>
          <a:p>
            <a:pPr algn="just">
              <a:lnSpc>
                <a:spcPct val="130000"/>
              </a:lnSpc>
            </a:pPr>
            <a:r>
              <a:rPr lang="zh-CN" altLang="en-US" b="1" dirty="0">
                <a:solidFill>
                  <a:srgbClr val="FF0000"/>
                </a:solidFill>
              </a:rPr>
              <a:t>齿轮传动</a:t>
            </a:r>
            <a:r>
              <a:rPr lang="zh-CN" altLang="en-US" dirty="0"/>
              <a:t>完成运算（</a:t>
            </a:r>
            <a:r>
              <a:rPr lang="zh-CN" altLang="en-US" dirty="0">
                <a:solidFill>
                  <a:schemeClr val="bg1">
                    <a:lumMod val="65000"/>
                  </a:schemeClr>
                </a:solidFill>
              </a:rPr>
              <a:t>影响重大</a:t>
            </a:r>
            <a:r>
              <a:rPr lang="zh-CN" altLang="en-US" dirty="0"/>
              <a:t>）</a:t>
            </a:r>
          </a:p>
          <a:p>
            <a:pPr algn="just">
              <a:lnSpc>
                <a:spcPct val="130000"/>
              </a:lnSpc>
            </a:pPr>
            <a:r>
              <a:rPr lang="en-US" altLang="zh-CN" b="1" dirty="0"/>
              <a:t>Pascal: </a:t>
            </a:r>
            <a:r>
              <a:rPr lang="zh-CN" altLang="en-US" dirty="0"/>
              <a:t>人的某些思维过程与机械过程没有差别，因此可以用机械模拟人的思维。</a:t>
            </a:r>
          </a:p>
          <a:p>
            <a:pPr algn="just">
              <a:lnSpc>
                <a:spcPct val="130000"/>
              </a:lnSpc>
            </a:pPr>
            <a:r>
              <a:rPr lang="en-US" altLang="zh-CN" dirty="0"/>
              <a:t>1971</a:t>
            </a:r>
            <a:r>
              <a:rPr lang="zh-CN" altLang="en-US" dirty="0"/>
              <a:t>年瑞典人</a:t>
            </a:r>
            <a:r>
              <a:rPr lang="zh-CN" altLang="zh-CN" dirty="0"/>
              <a:t>沃斯</a:t>
            </a:r>
            <a:r>
              <a:rPr lang="zh-CN" altLang="en-US" dirty="0"/>
              <a:t>发明</a:t>
            </a:r>
            <a:r>
              <a:rPr lang="en-US" altLang="zh-CN" b="1" dirty="0"/>
              <a:t>PASCAL</a:t>
            </a:r>
            <a:r>
              <a:rPr lang="zh-CN" altLang="en-US" dirty="0"/>
              <a:t>高级语言向其表示敬意</a:t>
            </a:r>
          </a:p>
          <a:p>
            <a:endParaRPr lang="zh-CN" altLang="en-US" dirty="0"/>
          </a:p>
        </p:txBody>
      </p:sp>
      <p:pic>
        <p:nvPicPr>
          <p:cNvPr id="5" name="Picture 5" descr="输出向导-1">
            <a:extLst>
              <a:ext uri="{FF2B5EF4-FFF2-40B4-BE49-F238E27FC236}">
                <a16:creationId xmlns:a16="http://schemas.microsoft.com/office/drawing/2014/main" id="{96BB2DBA-3130-4895-B6CA-DD2F34B307CE}"/>
              </a:ext>
            </a:extLst>
          </p:cNvPr>
          <p:cNvPicPr>
            <a:picLocks noChangeAspect="1" noChangeArrowheads="1"/>
          </p:cNvPicPr>
          <p:nvPr/>
        </p:nvPicPr>
        <p:blipFill>
          <a:blip r:embed="rId2" cstate="print"/>
          <a:srcRect/>
          <a:stretch>
            <a:fillRect/>
          </a:stretch>
        </p:blipFill>
        <p:spPr bwMode="auto">
          <a:xfrm>
            <a:off x="7010584" y="1216500"/>
            <a:ext cx="4067266" cy="1678664"/>
          </a:xfrm>
          <a:prstGeom prst="rect">
            <a:avLst/>
          </a:prstGeom>
          <a:noFill/>
          <a:ln w="9525">
            <a:noFill/>
            <a:miter lim="800000"/>
            <a:headEnd/>
            <a:tailEnd/>
          </a:ln>
        </p:spPr>
      </p:pic>
      <p:pic>
        <p:nvPicPr>
          <p:cNvPr id="10" name="图片 9">
            <a:extLst>
              <a:ext uri="{FF2B5EF4-FFF2-40B4-BE49-F238E27FC236}">
                <a16:creationId xmlns:a16="http://schemas.microsoft.com/office/drawing/2014/main" id="{5971073E-07B2-4488-B6E6-4D6B1DAFAC4C}"/>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8233938" y="3048279"/>
            <a:ext cx="3245734" cy="3615607"/>
          </a:xfrm>
          <a:prstGeom prst="rect">
            <a:avLst/>
          </a:prstGeom>
        </p:spPr>
      </p:pic>
      <p:pic>
        <p:nvPicPr>
          <p:cNvPr id="7" name="图片 6">
            <a:extLst>
              <a:ext uri="{FF2B5EF4-FFF2-40B4-BE49-F238E27FC236}">
                <a16:creationId xmlns:a16="http://schemas.microsoft.com/office/drawing/2014/main" id="{B8E10417-ED05-4526-B4B3-746056844F9D}"/>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560738" y="3549650"/>
            <a:ext cx="1800200" cy="1804624"/>
          </a:xfrm>
          <a:prstGeom prst="rect">
            <a:avLst/>
          </a:prstGeom>
        </p:spPr>
      </p:pic>
    </p:spTree>
    <p:extLst>
      <p:ext uri="{BB962C8B-B14F-4D97-AF65-F5344CB8AC3E}">
        <p14:creationId xmlns:p14="http://schemas.microsoft.com/office/powerpoint/2010/main" val="326268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wipe(down)">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wipe(down)">
                                      <p:cBhvr>
                                        <p:cTn id="12" dur="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wipe(down)">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down)">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6" name="直接连接符 115">
            <a:extLst>
              <a:ext uri="{FF2B5EF4-FFF2-40B4-BE49-F238E27FC236}">
                <a16:creationId xmlns:a16="http://schemas.microsoft.com/office/drawing/2014/main" id="{14A45C6F-9C68-4983-A4A7-6F69CE1D58C2}"/>
              </a:ext>
            </a:extLst>
          </p:cNvPr>
          <p:cNvCxnSpPr/>
          <p:nvPr/>
        </p:nvCxnSpPr>
        <p:spPr>
          <a:xfrm>
            <a:off x="3037340" y="5205876"/>
            <a:ext cx="0" cy="464727"/>
          </a:xfrm>
          <a:prstGeom prst="line">
            <a:avLst/>
          </a:prstGeom>
          <a:ln w="19050">
            <a:solidFill>
              <a:srgbClr val="F89018"/>
            </a:solidFill>
          </a:ln>
        </p:spPr>
        <p:style>
          <a:lnRef idx="1">
            <a:schemeClr val="accent1"/>
          </a:lnRef>
          <a:fillRef idx="0">
            <a:schemeClr val="accent1"/>
          </a:fillRef>
          <a:effectRef idx="0">
            <a:schemeClr val="accent1"/>
          </a:effectRef>
          <a:fontRef idx="minor">
            <a:schemeClr val="tx1"/>
          </a:fontRef>
        </p:style>
      </p:cxnSp>
      <p:sp>
        <p:nvSpPr>
          <p:cNvPr id="73731" name="Rectangle 2"/>
          <p:cNvSpPr>
            <a:spLocks noGrp="1" noChangeArrowheads="1"/>
          </p:cNvSpPr>
          <p:nvPr>
            <p:ph type="title"/>
          </p:nvPr>
        </p:nvSpPr>
        <p:spPr>
          <a:xfrm>
            <a:off x="487822" y="257614"/>
            <a:ext cx="10515600" cy="617641"/>
          </a:xfrm>
        </p:spPr>
        <p:txBody>
          <a:bodyPr/>
          <a:lstStyle/>
          <a:p>
            <a:r>
              <a:rPr lang="zh-CN" altLang="en-US" dirty="0"/>
              <a:t>采用前端总线的南北桥结构 </a:t>
            </a:r>
            <a:r>
              <a:rPr lang="en-US" altLang="zh-CN" dirty="0"/>
              <a:t>IA-64</a:t>
            </a:r>
          </a:p>
        </p:txBody>
      </p:sp>
      <p:grpSp>
        <p:nvGrpSpPr>
          <p:cNvPr id="78" name="组合 77">
            <a:extLst>
              <a:ext uri="{FF2B5EF4-FFF2-40B4-BE49-F238E27FC236}">
                <a16:creationId xmlns:a16="http://schemas.microsoft.com/office/drawing/2014/main" id="{A3D32651-0157-408E-A001-B6D1AD51166C}"/>
              </a:ext>
            </a:extLst>
          </p:cNvPr>
          <p:cNvGrpSpPr/>
          <p:nvPr/>
        </p:nvGrpSpPr>
        <p:grpSpPr>
          <a:xfrm>
            <a:off x="2346733" y="2088682"/>
            <a:ext cx="1400354" cy="1400354"/>
            <a:chOff x="7462345" y="2301766"/>
            <a:chExt cx="1408386" cy="1408386"/>
          </a:xfrm>
        </p:grpSpPr>
        <p:sp>
          <p:nvSpPr>
            <p:cNvPr id="79" name="矩形 78">
              <a:extLst>
                <a:ext uri="{FF2B5EF4-FFF2-40B4-BE49-F238E27FC236}">
                  <a16:creationId xmlns:a16="http://schemas.microsoft.com/office/drawing/2014/main" id="{1686DAC7-890C-4C68-B210-A57F4B1557FF}"/>
                </a:ext>
              </a:extLst>
            </p:cNvPr>
            <p:cNvSpPr/>
            <p:nvPr/>
          </p:nvSpPr>
          <p:spPr>
            <a:xfrm>
              <a:off x="7462345" y="2301766"/>
              <a:ext cx="1408386" cy="1408386"/>
            </a:xfrm>
            <a:prstGeom prst="rect">
              <a:avLst/>
            </a:prstGeom>
            <a:solidFill>
              <a:srgbClr val="1E74B5"/>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0" name="矩形: 圆角 5">
              <a:extLst>
                <a:ext uri="{FF2B5EF4-FFF2-40B4-BE49-F238E27FC236}">
                  <a16:creationId xmlns:a16="http://schemas.microsoft.com/office/drawing/2014/main" id="{627A2D8B-5B73-4A38-BF43-87B417C5046F}"/>
                </a:ext>
              </a:extLst>
            </p:cNvPr>
            <p:cNvSpPr/>
            <p:nvPr/>
          </p:nvSpPr>
          <p:spPr>
            <a:xfrm>
              <a:off x="7621061" y="2460482"/>
              <a:ext cx="1090954" cy="1090954"/>
            </a:xfrm>
            <a:prstGeom prst="roundRect">
              <a:avLst>
                <a:gd name="adj" fmla="val 11707"/>
              </a:avLst>
            </a:prstGeom>
            <a:solidFill>
              <a:srgbClr val="97ABCF"/>
            </a:solidFill>
            <a:ln>
              <a:solidFill>
                <a:schemeClr val="bg2">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a:t>MCH</a:t>
              </a:r>
              <a:endParaRPr lang="zh-CN" altLang="en-US" sz="1400" b="1" dirty="0"/>
            </a:p>
          </p:txBody>
        </p:sp>
      </p:grpSp>
      <p:grpSp>
        <p:nvGrpSpPr>
          <p:cNvPr id="81" name="组合 80">
            <a:extLst>
              <a:ext uri="{FF2B5EF4-FFF2-40B4-BE49-F238E27FC236}">
                <a16:creationId xmlns:a16="http://schemas.microsoft.com/office/drawing/2014/main" id="{E0DA35A7-94E6-44CE-BAD1-4D81403C6F80}"/>
              </a:ext>
            </a:extLst>
          </p:cNvPr>
          <p:cNvGrpSpPr/>
          <p:nvPr/>
        </p:nvGrpSpPr>
        <p:grpSpPr>
          <a:xfrm>
            <a:off x="806653" y="2582072"/>
            <a:ext cx="1091983" cy="397115"/>
            <a:chOff x="1678806" y="2245486"/>
            <a:chExt cx="1657321" cy="399393"/>
          </a:xfrm>
        </p:grpSpPr>
        <p:sp>
          <p:nvSpPr>
            <p:cNvPr id="82" name="矩形: 圆角 7">
              <a:extLst>
                <a:ext uri="{FF2B5EF4-FFF2-40B4-BE49-F238E27FC236}">
                  <a16:creationId xmlns:a16="http://schemas.microsoft.com/office/drawing/2014/main" id="{7A3A4247-8A7D-438C-A349-6E7546E23BB2}"/>
                </a:ext>
              </a:extLst>
            </p:cNvPr>
            <p:cNvSpPr/>
            <p:nvPr/>
          </p:nvSpPr>
          <p:spPr>
            <a:xfrm>
              <a:off x="1678806" y="2245486"/>
              <a:ext cx="1657321" cy="399393"/>
            </a:xfrm>
            <a:prstGeom prst="roundRect">
              <a:avLst>
                <a:gd name="adj" fmla="val 50000"/>
              </a:avLst>
            </a:prstGeom>
            <a:solidFill>
              <a:srgbClr val="D10878"/>
            </a:solidFill>
            <a:ln>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文本框 82">
              <a:extLst>
                <a:ext uri="{FF2B5EF4-FFF2-40B4-BE49-F238E27FC236}">
                  <a16:creationId xmlns:a16="http://schemas.microsoft.com/office/drawing/2014/main" id="{F699DDB0-BB48-4348-8199-C0F24D7C76AE}"/>
                </a:ext>
              </a:extLst>
            </p:cNvPr>
            <p:cNvSpPr txBox="1"/>
            <p:nvPr/>
          </p:nvSpPr>
          <p:spPr>
            <a:xfrm>
              <a:off x="1950875" y="2308255"/>
              <a:ext cx="783851" cy="278588"/>
            </a:xfrm>
            <a:prstGeom prst="rect">
              <a:avLst/>
            </a:prstGeom>
            <a:noFill/>
          </p:spPr>
          <p:txBody>
            <a:bodyPr wrap="none" rtlCol="0">
              <a:spAutoFit/>
            </a:bodyPr>
            <a:lstStyle/>
            <a:p>
              <a:r>
                <a:rPr lang="en-US" altLang="zh-CN" sz="1200" b="1">
                  <a:solidFill>
                    <a:schemeClr val="bg1"/>
                  </a:solidFill>
                  <a:latin typeface="Consolas" panose="020B0609020204030204" pitchFamily="49" charset="0"/>
                  <a:cs typeface="Segoe UI Black" panose="020B0A02040204020203" pitchFamily="34" charset="0"/>
                </a:rPr>
                <a:t>AGP  4X</a:t>
              </a:r>
              <a:endParaRPr lang="zh-CN" altLang="en-US" sz="1200" b="1" dirty="0">
                <a:solidFill>
                  <a:schemeClr val="bg1"/>
                </a:solidFill>
                <a:latin typeface="Consolas" panose="020B0609020204030204" pitchFamily="49" charset="0"/>
                <a:cs typeface="Segoe UI Black" panose="020B0A02040204020203" pitchFamily="34" charset="0"/>
              </a:endParaRPr>
            </a:p>
          </p:txBody>
        </p:sp>
      </p:grpSp>
      <p:grpSp>
        <p:nvGrpSpPr>
          <p:cNvPr id="84" name="组合 83">
            <a:extLst>
              <a:ext uri="{FF2B5EF4-FFF2-40B4-BE49-F238E27FC236}">
                <a16:creationId xmlns:a16="http://schemas.microsoft.com/office/drawing/2014/main" id="{8B7C2EBC-5369-473F-AB29-E55E99C1027F}"/>
              </a:ext>
            </a:extLst>
          </p:cNvPr>
          <p:cNvGrpSpPr/>
          <p:nvPr/>
        </p:nvGrpSpPr>
        <p:grpSpPr>
          <a:xfrm>
            <a:off x="4213223" y="2233865"/>
            <a:ext cx="1149618" cy="397115"/>
            <a:chOff x="1507328" y="2245486"/>
            <a:chExt cx="1828799" cy="399393"/>
          </a:xfrm>
        </p:grpSpPr>
        <p:sp>
          <p:nvSpPr>
            <p:cNvPr id="85" name="矩形: 圆角 19">
              <a:extLst>
                <a:ext uri="{FF2B5EF4-FFF2-40B4-BE49-F238E27FC236}">
                  <a16:creationId xmlns:a16="http://schemas.microsoft.com/office/drawing/2014/main" id="{662FF55C-30B1-416D-B8D6-96D4C6580BAD}"/>
                </a:ext>
              </a:extLst>
            </p:cNvPr>
            <p:cNvSpPr/>
            <p:nvPr/>
          </p:nvSpPr>
          <p:spPr>
            <a:xfrm>
              <a:off x="1507328" y="2245486"/>
              <a:ext cx="1828799" cy="399393"/>
            </a:xfrm>
            <a:prstGeom prst="roundRect">
              <a:avLst>
                <a:gd name="adj" fmla="val 50000"/>
              </a:avLst>
            </a:prstGeom>
            <a:solidFill>
              <a:srgbClr val="00A19F"/>
            </a:solidFill>
            <a:ln>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文本框 85">
              <a:extLst>
                <a:ext uri="{FF2B5EF4-FFF2-40B4-BE49-F238E27FC236}">
                  <a16:creationId xmlns:a16="http://schemas.microsoft.com/office/drawing/2014/main" id="{FBABF7B2-1F62-4B94-993C-BC6BBFD82F6B}"/>
                </a:ext>
              </a:extLst>
            </p:cNvPr>
            <p:cNvSpPr txBox="1"/>
            <p:nvPr/>
          </p:nvSpPr>
          <p:spPr>
            <a:xfrm>
              <a:off x="2117744" y="2306682"/>
              <a:ext cx="607965" cy="276999"/>
            </a:xfrm>
            <a:prstGeom prst="rect">
              <a:avLst/>
            </a:prstGeom>
            <a:noFill/>
          </p:spPr>
          <p:txBody>
            <a:bodyPr wrap="none" rtlCol="0">
              <a:spAutoFit/>
            </a:bodyPr>
            <a:lstStyle/>
            <a:p>
              <a:pPr algn="ctr"/>
              <a:r>
                <a:rPr lang="en-US" altLang="zh-CN" sz="1200" b="1" dirty="0">
                  <a:solidFill>
                    <a:schemeClr val="bg1"/>
                  </a:solidFill>
                  <a:latin typeface="Consolas" panose="020B0609020204030204" pitchFamily="49" charset="0"/>
                  <a:cs typeface="Segoe UI Black" panose="020B0A02040204020203" pitchFamily="34" charset="0"/>
                </a:rPr>
                <a:t>DDR2</a:t>
              </a:r>
              <a:endParaRPr lang="zh-CN" altLang="en-US" sz="1200" b="1" dirty="0">
                <a:solidFill>
                  <a:schemeClr val="bg1"/>
                </a:solidFill>
                <a:latin typeface="Consolas" panose="020B0609020204030204" pitchFamily="49" charset="0"/>
                <a:cs typeface="Segoe UI Black" panose="020B0A02040204020203" pitchFamily="34" charset="0"/>
              </a:endParaRPr>
            </a:p>
          </p:txBody>
        </p:sp>
      </p:grpSp>
      <p:grpSp>
        <p:nvGrpSpPr>
          <p:cNvPr id="87" name="组合 86">
            <a:extLst>
              <a:ext uri="{FF2B5EF4-FFF2-40B4-BE49-F238E27FC236}">
                <a16:creationId xmlns:a16="http://schemas.microsoft.com/office/drawing/2014/main" id="{1556E945-162F-4055-9CF6-93DBF27DD980}"/>
              </a:ext>
            </a:extLst>
          </p:cNvPr>
          <p:cNvGrpSpPr/>
          <p:nvPr/>
        </p:nvGrpSpPr>
        <p:grpSpPr>
          <a:xfrm>
            <a:off x="4213223" y="2921482"/>
            <a:ext cx="1149618" cy="397115"/>
            <a:chOff x="1507328" y="2245486"/>
            <a:chExt cx="1828799" cy="399393"/>
          </a:xfrm>
        </p:grpSpPr>
        <p:sp>
          <p:nvSpPr>
            <p:cNvPr id="88" name="矩形: 圆角 22">
              <a:extLst>
                <a:ext uri="{FF2B5EF4-FFF2-40B4-BE49-F238E27FC236}">
                  <a16:creationId xmlns:a16="http://schemas.microsoft.com/office/drawing/2014/main" id="{2D8A1A67-F073-401F-AF51-0D79E6DC4A87}"/>
                </a:ext>
              </a:extLst>
            </p:cNvPr>
            <p:cNvSpPr/>
            <p:nvPr/>
          </p:nvSpPr>
          <p:spPr>
            <a:xfrm>
              <a:off x="1507328" y="2245486"/>
              <a:ext cx="1828799" cy="399393"/>
            </a:xfrm>
            <a:prstGeom prst="roundRect">
              <a:avLst>
                <a:gd name="adj" fmla="val 50000"/>
              </a:avLst>
            </a:prstGeom>
            <a:solidFill>
              <a:srgbClr val="00A19F"/>
            </a:solidFill>
            <a:ln>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文本框 88">
              <a:extLst>
                <a:ext uri="{FF2B5EF4-FFF2-40B4-BE49-F238E27FC236}">
                  <a16:creationId xmlns:a16="http://schemas.microsoft.com/office/drawing/2014/main" id="{47DB0689-C60B-40E2-95E1-3B99598A10D0}"/>
                </a:ext>
              </a:extLst>
            </p:cNvPr>
            <p:cNvSpPr txBox="1"/>
            <p:nvPr/>
          </p:nvSpPr>
          <p:spPr>
            <a:xfrm>
              <a:off x="2117744" y="2306682"/>
              <a:ext cx="607965" cy="276999"/>
            </a:xfrm>
            <a:prstGeom prst="rect">
              <a:avLst/>
            </a:prstGeom>
            <a:noFill/>
          </p:spPr>
          <p:txBody>
            <a:bodyPr wrap="none" rtlCol="0">
              <a:spAutoFit/>
            </a:bodyPr>
            <a:lstStyle/>
            <a:p>
              <a:pPr algn="ctr"/>
              <a:r>
                <a:rPr lang="en-US" altLang="zh-CN" sz="1200" b="1" dirty="0">
                  <a:solidFill>
                    <a:schemeClr val="bg1"/>
                  </a:solidFill>
                  <a:latin typeface="Consolas" panose="020B0609020204030204" pitchFamily="49" charset="0"/>
                  <a:cs typeface="Segoe UI Black" panose="020B0A02040204020203" pitchFamily="34" charset="0"/>
                </a:rPr>
                <a:t>DDR2</a:t>
              </a:r>
              <a:endParaRPr lang="zh-CN" altLang="en-US" sz="1200" b="1" dirty="0">
                <a:solidFill>
                  <a:schemeClr val="bg1"/>
                </a:solidFill>
                <a:latin typeface="Consolas" panose="020B0609020204030204" pitchFamily="49" charset="0"/>
                <a:cs typeface="Segoe UI Black" panose="020B0A02040204020203" pitchFamily="34" charset="0"/>
              </a:endParaRPr>
            </a:p>
          </p:txBody>
        </p:sp>
      </p:grpSp>
      <p:grpSp>
        <p:nvGrpSpPr>
          <p:cNvPr id="90" name="组合 89">
            <a:extLst>
              <a:ext uri="{FF2B5EF4-FFF2-40B4-BE49-F238E27FC236}">
                <a16:creationId xmlns:a16="http://schemas.microsoft.com/office/drawing/2014/main" id="{97361067-2C67-4EE1-A10C-90A2DD24CC47}"/>
              </a:ext>
            </a:extLst>
          </p:cNvPr>
          <p:cNvGrpSpPr/>
          <p:nvPr/>
        </p:nvGrpSpPr>
        <p:grpSpPr>
          <a:xfrm>
            <a:off x="4213223" y="3769300"/>
            <a:ext cx="1149618" cy="461665"/>
            <a:chOff x="1507328" y="2214349"/>
            <a:chExt cx="1828799" cy="464313"/>
          </a:xfrm>
        </p:grpSpPr>
        <p:sp>
          <p:nvSpPr>
            <p:cNvPr id="91" name="矩形: 圆角 25">
              <a:extLst>
                <a:ext uri="{FF2B5EF4-FFF2-40B4-BE49-F238E27FC236}">
                  <a16:creationId xmlns:a16="http://schemas.microsoft.com/office/drawing/2014/main" id="{0F55F32B-1DA5-4D71-A613-C0212A95C66A}"/>
                </a:ext>
              </a:extLst>
            </p:cNvPr>
            <p:cNvSpPr/>
            <p:nvPr/>
          </p:nvSpPr>
          <p:spPr>
            <a:xfrm>
              <a:off x="1507328" y="2245486"/>
              <a:ext cx="1828799" cy="399393"/>
            </a:xfrm>
            <a:prstGeom prst="roundRect">
              <a:avLst>
                <a:gd name="adj" fmla="val 50000"/>
              </a:avLst>
            </a:prstGeom>
            <a:solidFill>
              <a:srgbClr val="00A19F"/>
            </a:solidFill>
            <a:ln>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文本框 91">
              <a:extLst>
                <a:ext uri="{FF2B5EF4-FFF2-40B4-BE49-F238E27FC236}">
                  <a16:creationId xmlns:a16="http://schemas.microsoft.com/office/drawing/2014/main" id="{FF50261E-9751-42E3-8703-2C6D4618E43D}"/>
                </a:ext>
              </a:extLst>
            </p:cNvPr>
            <p:cNvSpPr txBox="1"/>
            <p:nvPr/>
          </p:nvSpPr>
          <p:spPr>
            <a:xfrm>
              <a:off x="1718678" y="2214349"/>
              <a:ext cx="1445343" cy="464313"/>
            </a:xfrm>
            <a:prstGeom prst="rect">
              <a:avLst/>
            </a:prstGeom>
            <a:noFill/>
          </p:spPr>
          <p:txBody>
            <a:bodyPr wrap="none" rtlCol="0">
              <a:spAutoFit/>
            </a:bodyPr>
            <a:lstStyle/>
            <a:p>
              <a:pPr algn="ctr"/>
              <a:r>
                <a:rPr lang="en-US" altLang="zh-CN" sz="1200" b="1" dirty="0">
                  <a:solidFill>
                    <a:schemeClr val="bg1"/>
                  </a:solidFill>
                  <a:latin typeface="Consolas" panose="020B0609020204030204" pitchFamily="49" charset="0"/>
                  <a:cs typeface="Segoe UI Black" panose="020B0A02040204020203" pitchFamily="34" charset="0"/>
                </a:rPr>
                <a:t>6 Channel</a:t>
              </a:r>
            </a:p>
            <a:p>
              <a:pPr algn="ctr"/>
              <a:r>
                <a:rPr lang="en-US" altLang="zh-CN" sz="1200" b="1" dirty="0">
                  <a:solidFill>
                    <a:schemeClr val="bg1"/>
                  </a:solidFill>
                  <a:latin typeface="Consolas" panose="020B0609020204030204" pitchFamily="49" charset="0"/>
                  <a:cs typeface="Segoe UI Black" panose="020B0A02040204020203" pitchFamily="34" charset="0"/>
                </a:rPr>
                <a:t>Audio</a:t>
              </a:r>
              <a:endParaRPr lang="zh-CN" altLang="en-US" sz="1200" b="1" dirty="0">
                <a:solidFill>
                  <a:schemeClr val="bg1"/>
                </a:solidFill>
                <a:latin typeface="Consolas" panose="020B0609020204030204" pitchFamily="49" charset="0"/>
                <a:cs typeface="Segoe UI Black" panose="020B0A02040204020203" pitchFamily="34" charset="0"/>
              </a:endParaRPr>
            </a:p>
          </p:txBody>
        </p:sp>
      </p:grpSp>
      <p:grpSp>
        <p:nvGrpSpPr>
          <p:cNvPr id="96" name="组合 95">
            <a:extLst>
              <a:ext uri="{FF2B5EF4-FFF2-40B4-BE49-F238E27FC236}">
                <a16:creationId xmlns:a16="http://schemas.microsoft.com/office/drawing/2014/main" id="{AC183693-635D-4000-9AD9-CAE139A2D5B2}"/>
              </a:ext>
            </a:extLst>
          </p:cNvPr>
          <p:cNvGrpSpPr/>
          <p:nvPr/>
        </p:nvGrpSpPr>
        <p:grpSpPr>
          <a:xfrm>
            <a:off x="4213223" y="4800090"/>
            <a:ext cx="1149618" cy="397116"/>
            <a:chOff x="1507328" y="2245486"/>
            <a:chExt cx="1828799" cy="399393"/>
          </a:xfrm>
        </p:grpSpPr>
        <p:sp>
          <p:nvSpPr>
            <p:cNvPr id="97" name="矩形: 圆角 31">
              <a:extLst>
                <a:ext uri="{FF2B5EF4-FFF2-40B4-BE49-F238E27FC236}">
                  <a16:creationId xmlns:a16="http://schemas.microsoft.com/office/drawing/2014/main" id="{949E666C-16CA-4593-976B-4146CDCD19D3}"/>
                </a:ext>
              </a:extLst>
            </p:cNvPr>
            <p:cNvSpPr/>
            <p:nvPr/>
          </p:nvSpPr>
          <p:spPr>
            <a:xfrm>
              <a:off x="1507328" y="2245486"/>
              <a:ext cx="1828799" cy="399393"/>
            </a:xfrm>
            <a:prstGeom prst="roundRect">
              <a:avLst>
                <a:gd name="adj" fmla="val 50000"/>
              </a:avLst>
            </a:prstGeom>
            <a:solidFill>
              <a:srgbClr val="00A19F"/>
            </a:solidFill>
            <a:ln>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文本框 97">
              <a:extLst>
                <a:ext uri="{FF2B5EF4-FFF2-40B4-BE49-F238E27FC236}">
                  <a16:creationId xmlns:a16="http://schemas.microsoft.com/office/drawing/2014/main" id="{8FA8FB2D-35A5-4A99-A870-7F663D1682EC}"/>
                </a:ext>
              </a:extLst>
            </p:cNvPr>
            <p:cNvSpPr txBox="1"/>
            <p:nvPr/>
          </p:nvSpPr>
          <p:spPr>
            <a:xfrm>
              <a:off x="1878264" y="2319570"/>
              <a:ext cx="1118676" cy="278588"/>
            </a:xfrm>
            <a:prstGeom prst="rect">
              <a:avLst/>
            </a:prstGeom>
            <a:noFill/>
          </p:spPr>
          <p:txBody>
            <a:bodyPr wrap="none" rtlCol="0">
              <a:spAutoFit/>
            </a:bodyPr>
            <a:lstStyle/>
            <a:p>
              <a:pPr algn="ctr"/>
              <a:r>
                <a:rPr lang="en-US" altLang="zh-CN" sz="1200" b="1">
                  <a:solidFill>
                    <a:schemeClr val="bg1"/>
                  </a:solidFill>
                  <a:latin typeface="Consolas" panose="020B0609020204030204" pitchFamily="49" charset="0"/>
                  <a:cs typeface="Segoe UI Black" panose="020B0A02040204020203" pitchFamily="34" charset="0"/>
                </a:rPr>
                <a:t>4 USB Ports</a:t>
              </a:r>
              <a:endParaRPr lang="zh-CN" altLang="en-US" sz="1200" b="1" dirty="0">
                <a:solidFill>
                  <a:schemeClr val="bg1"/>
                </a:solidFill>
                <a:latin typeface="Consolas" panose="020B0609020204030204" pitchFamily="49" charset="0"/>
                <a:cs typeface="Segoe UI Black" panose="020B0A02040204020203" pitchFamily="34" charset="0"/>
              </a:endParaRPr>
            </a:p>
          </p:txBody>
        </p:sp>
      </p:grpSp>
      <p:grpSp>
        <p:nvGrpSpPr>
          <p:cNvPr id="99" name="组合 98">
            <a:extLst>
              <a:ext uri="{FF2B5EF4-FFF2-40B4-BE49-F238E27FC236}">
                <a16:creationId xmlns:a16="http://schemas.microsoft.com/office/drawing/2014/main" id="{EC4A3EB3-13C3-4B6B-AD9F-DC29D56D42F0}"/>
              </a:ext>
            </a:extLst>
          </p:cNvPr>
          <p:cNvGrpSpPr/>
          <p:nvPr/>
        </p:nvGrpSpPr>
        <p:grpSpPr>
          <a:xfrm>
            <a:off x="2468777" y="5532073"/>
            <a:ext cx="1147751" cy="397116"/>
            <a:chOff x="1507328" y="2245486"/>
            <a:chExt cx="1828799" cy="399393"/>
          </a:xfrm>
        </p:grpSpPr>
        <p:sp>
          <p:nvSpPr>
            <p:cNvPr id="100" name="矩形: 圆角 34">
              <a:extLst>
                <a:ext uri="{FF2B5EF4-FFF2-40B4-BE49-F238E27FC236}">
                  <a16:creationId xmlns:a16="http://schemas.microsoft.com/office/drawing/2014/main" id="{F15E3DCE-4D13-40A0-9F1D-0A5FCEEED04E}"/>
                </a:ext>
              </a:extLst>
            </p:cNvPr>
            <p:cNvSpPr/>
            <p:nvPr/>
          </p:nvSpPr>
          <p:spPr>
            <a:xfrm>
              <a:off x="1507328" y="2245486"/>
              <a:ext cx="1828799" cy="399393"/>
            </a:xfrm>
            <a:prstGeom prst="roundRect">
              <a:avLst>
                <a:gd name="adj" fmla="val 50000"/>
              </a:avLst>
            </a:prstGeom>
            <a:solidFill>
              <a:srgbClr val="00A19F"/>
            </a:solidFill>
            <a:ln>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文本框 100">
              <a:extLst>
                <a:ext uri="{FF2B5EF4-FFF2-40B4-BE49-F238E27FC236}">
                  <a16:creationId xmlns:a16="http://schemas.microsoft.com/office/drawing/2014/main" id="{3303E6E6-C39C-4CDE-8DA0-4B6152555826}"/>
                </a:ext>
              </a:extLst>
            </p:cNvPr>
            <p:cNvSpPr txBox="1"/>
            <p:nvPr/>
          </p:nvSpPr>
          <p:spPr>
            <a:xfrm>
              <a:off x="1824166" y="2305888"/>
              <a:ext cx="1226315" cy="278588"/>
            </a:xfrm>
            <a:prstGeom prst="rect">
              <a:avLst/>
            </a:prstGeom>
            <a:noFill/>
          </p:spPr>
          <p:txBody>
            <a:bodyPr wrap="none" rtlCol="0">
              <a:spAutoFit/>
            </a:bodyPr>
            <a:lstStyle/>
            <a:p>
              <a:pPr algn="ctr"/>
              <a:r>
                <a:rPr lang="en-US" altLang="zh-CN" sz="1200" b="1">
                  <a:solidFill>
                    <a:schemeClr val="bg1"/>
                  </a:solidFill>
                  <a:latin typeface="Consolas" panose="020B0609020204030204" pitchFamily="49" charset="0"/>
                  <a:cs typeface="Segoe UI Black" panose="020B0A02040204020203" pitchFamily="34" charset="0"/>
                </a:rPr>
                <a:t>Flash BIOS</a:t>
              </a:r>
              <a:endParaRPr lang="zh-CN" altLang="en-US" sz="1200" b="1" dirty="0">
                <a:solidFill>
                  <a:schemeClr val="bg1"/>
                </a:solidFill>
                <a:latin typeface="Consolas" panose="020B0609020204030204" pitchFamily="49" charset="0"/>
                <a:cs typeface="Segoe UI Black" panose="020B0A02040204020203" pitchFamily="34" charset="0"/>
              </a:endParaRPr>
            </a:p>
          </p:txBody>
        </p:sp>
      </p:grpSp>
      <p:grpSp>
        <p:nvGrpSpPr>
          <p:cNvPr id="102" name="组合 101">
            <a:extLst>
              <a:ext uri="{FF2B5EF4-FFF2-40B4-BE49-F238E27FC236}">
                <a16:creationId xmlns:a16="http://schemas.microsoft.com/office/drawing/2014/main" id="{24D6AF7D-BC3A-4CE1-A743-887131B0AF81}"/>
              </a:ext>
            </a:extLst>
          </p:cNvPr>
          <p:cNvGrpSpPr/>
          <p:nvPr/>
        </p:nvGrpSpPr>
        <p:grpSpPr>
          <a:xfrm>
            <a:off x="2322334" y="1127572"/>
            <a:ext cx="1459053" cy="484446"/>
            <a:chOff x="5463655" y="1339091"/>
            <a:chExt cx="1467422" cy="487224"/>
          </a:xfrm>
        </p:grpSpPr>
        <p:sp>
          <p:nvSpPr>
            <p:cNvPr id="103" name="矩形 102">
              <a:extLst>
                <a:ext uri="{FF2B5EF4-FFF2-40B4-BE49-F238E27FC236}">
                  <a16:creationId xmlns:a16="http://schemas.microsoft.com/office/drawing/2014/main" id="{66C8B0D9-2915-4740-BCFC-305A2FDB8944}"/>
                </a:ext>
              </a:extLst>
            </p:cNvPr>
            <p:cNvSpPr/>
            <p:nvPr/>
          </p:nvSpPr>
          <p:spPr>
            <a:xfrm>
              <a:off x="5476875" y="1339091"/>
              <a:ext cx="1399315" cy="487224"/>
            </a:xfrm>
            <a:prstGeom prst="rect">
              <a:avLst/>
            </a:prstGeom>
            <a:solidFill>
              <a:srgbClr val="E98728"/>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 name="文本框 103">
              <a:extLst>
                <a:ext uri="{FF2B5EF4-FFF2-40B4-BE49-F238E27FC236}">
                  <a16:creationId xmlns:a16="http://schemas.microsoft.com/office/drawing/2014/main" id="{66BE758F-048F-44C7-A403-564CB4B97D62}"/>
                </a:ext>
              </a:extLst>
            </p:cNvPr>
            <p:cNvSpPr txBox="1"/>
            <p:nvPr/>
          </p:nvSpPr>
          <p:spPr>
            <a:xfrm>
              <a:off x="5463655" y="1360126"/>
              <a:ext cx="1467422" cy="464313"/>
            </a:xfrm>
            <a:prstGeom prst="rect">
              <a:avLst/>
            </a:prstGeom>
            <a:noFill/>
          </p:spPr>
          <p:txBody>
            <a:bodyPr wrap="none" rtlCol="0">
              <a:spAutoFit/>
            </a:bodyPr>
            <a:lstStyle/>
            <a:p>
              <a:pPr algn="ctr"/>
              <a:r>
                <a:rPr lang="en-US" altLang="zh-CN" sz="1200" b="1" dirty="0">
                  <a:solidFill>
                    <a:schemeClr val="bg1"/>
                  </a:solidFill>
                  <a:latin typeface="Consolas" panose="020B0609020204030204" pitchFamily="49" charset="0"/>
                  <a:cs typeface="Segoe UI Black" panose="020B0A02040204020203" pitchFamily="34" charset="0"/>
                </a:rPr>
                <a:t>Intel Pentium 4</a:t>
              </a:r>
            </a:p>
            <a:p>
              <a:pPr algn="ctr"/>
              <a:r>
                <a:rPr lang="en-US" altLang="zh-CN" sz="1200" b="1">
                  <a:solidFill>
                    <a:schemeClr val="bg1"/>
                  </a:solidFill>
                  <a:latin typeface="Consolas" panose="020B0609020204030204" pitchFamily="49" charset="0"/>
                  <a:cs typeface="Segoe UI Black" panose="020B0A02040204020203" pitchFamily="34" charset="0"/>
                </a:rPr>
                <a:t>Processor</a:t>
              </a:r>
              <a:endParaRPr lang="en-US" altLang="zh-CN" sz="1200" b="1" dirty="0">
                <a:solidFill>
                  <a:schemeClr val="bg1"/>
                </a:solidFill>
                <a:latin typeface="Consolas" panose="020B0609020204030204" pitchFamily="49" charset="0"/>
                <a:cs typeface="Segoe UI Black" panose="020B0A02040204020203" pitchFamily="34" charset="0"/>
              </a:endParaRPr>
            </a:p>
          </p:txBody>
        </p:sp>
      </p:grpSp>
      <p:cxnSp>
        <p:nvCxnSpPr>
          <p:cNvPr id="105" name="直接连接符 104">
            <a:extLst>
              <a:ext uri="{FF2B5EF4-FFF2-40B4-BE49-F238E27FC236}">
                <a16:creationId xmlns:a16="http://schemas.microsoft.com/office/drawing/2014/main" id="{46937F46-4EF2-4541-9D0B-A033CA10549A}"/>
              </a:ext>
            </a:extLst>
          </p:cNvPr>
          <p:cNvCxnSpPr>
            <a:cxnSpLocks/>
            <a:stCxn id="80" idx="2"/>
            <a:endCxn id="126" idx="0"/>
          </p:cNvCxnSpPr>
          <p:nvPr/>
        </p:nvCxnSpPr>
        <p:spPr>
          <a:xfrm>
            <a:off x="3046910" y="3331225"/>
            <a:ext cx="0" cy="464727"/>
          </a:xfrm>
          <a:prstGeom prst="line">
            <a:avLst/>
          </a:prstGeom>
        </p:spPr>
        <p:style>
          <a:lnRef idx="1">
            <a:schemeClr val="accent1"/>
          </a:lnRef>
          <a:fillRef idx="0">
            <a:schemeClr val="accent1"/>
          </a:fillRef>
          <a:effectRef idx="0">
            <a:schemeClr val="accent1"/>
          </a:effectRef>
          <a:fontRef idx="minor">
            <a:schemeClr val="tx1"/>
          </a:fontRef>
        </p:style>
      </p:cxnSp>
      <p:cxnSp>
        <p:nvCxnSpPr>
          <p:cNvPr id="106" name="直接连接符 105">
            <a:extLst>
              <a:ext uri="{FF2B5EF4-FFF2-40B4-BE49-F238E27FC236}">
                <a16:creationId xmlns:a16="http://schemas.microsoft.com/office/drawing/2014/main" id="{82F3128E-D57B-4BA4-AC74-8B4E036897D1}"/>
              </a:ext>
            </a:extLst>
          </p:cNvPr>
          <p:cNvCxnSpPr>
            <a:cxnSpLocks/>
          </p:cNvCxnSpPr>
          <p:nvPr/>
        </p:nvCxnSpPr>
        <p:spPr>
          <a:xfrm>
            <a:off x="3037340" y="3331225"/>
            <a:ext cx="0" cy="464727"/>
          </a:xfrm>
          <a:prstGeom prst="line">
            <a:avLst/>
          </a:prstGeom>
          <a:ln w="57150">
            <a:solidFill>
              <a:srgbClr val="F89018"/>
            </a:solidFill>
          </a:ln>
        </p:spPr>
        <p:style>
          <a:lnRef idx="1">
            <a:schemeClr val="accent1"/>
          </a:lnRef>
          <a:fillRef idx="0">
            <a:schemeClr val="accent1"/>
          </a:fillRef>
          <a:effectRef idx="0">
            <a:schemeClr val="accent1"/>
          </a:effectRef>
          <a:fontRef idx="minor">
            <a:schemeClr val="tx1"/>
          </a:fontRef>
        </p:style>
      </p:cxnSp>
      <p:cxnSp>
        <p:nvCxnSpPr>
          <p:cNvPr id="107" name="直接连接符 106">
            <a:extLst>
              <a:ext uri="{FF2B5EF4-FFF2-40B4-BE49-F238E27FC236}">
                <a16:creationId xmlns:a16="http://schemas.microsoft.com/office/drawing/2014/main" id="{79656DD0-1562-42E4-9B6F-A5C54AD6D2F0}"/>
              </a:ext>
            </a:extLst>
          </p:cNvPr>
          <p:cNvCxnSpPr/>
          <p:nvPr/>
        </p:nvCxnSpPr>
        <p:spPr>
          <a:xfrm>
            <a:off x="3764697" y="2442356"/>
            <a:ext cx="447166" cy="0"/>
          </a:xfrm>
          <a:prstGeom prst="line">
            <a:avLst/>
          </a:prstGeom>
          <a:ln w="19050">
            <a:solidFill>
              <a:srgbClr val="F89018"/>
            </a:solidFill>
          </a:ln>
        </p:spPr>
        <p:style>
          <a:lnRef idx="1">
            <a:schemeClr val="accent1"/>
          </a:lnRef>
          <a:fillRef idx="0">
            <a:schemeClr val="accent1"/>
          </a:fillRef>
          <a:effectRef idx="0">
            <a:schemeClr val="accent1"/>
          </a:effectRef>
          <a:fontRef idx="minor">
            <a:schemeClr val="tx1"/>
          </a:fontRef>
        </p:style>
      </p:cxnSp>
      <p:cxnSp>
        <p:nvCxnSpPr>
          <p:cNvPr id="108" name="直接连接符 107">
            <a:extLst>
              <a:ext uri="{FF2B5EF4-FFF2-40B4-BE49-F238E27FC236}">
                <a16:creationId xmlns:a16="http://schemas.microsoft.com/office/drawing/2014/main" id="{017BA423-FC6A-4FE7-A73A-211E39E064F2}"/>
              </a:ext>
            </a:extLst>
          </p:cNvPr>
          <p:cNvCxnSpPr/>
          <p:nvPr/>
        </p:nvCxnSpPr>
        <p:spPr>
          <a:xfrm>
            <a:off x="3774168" y="3152174"/>
            <a:ext cx="447166" cy="0"/>
          </a:xfrm>
          <a:prstGeom prst="line">
            <a:avLst/>
          </a:prstGeom>
          <a:ln w="19050">
            <a:solidFill>
              <a:srgbClr val="F89018"/>
            </a:solidFill>
          </a:ln>
        </p:spPr>
        <p:style>
          <a:lnRef idx="1">
            <a:schemeClr val="accent1"/>
          </a:lnRef>
          <a:fillRef idx="0">
            <a:schemeClr val="accent1"/>
          </a:fillRef>
          <a:effectRef idx="0">
            <a:schemeClr val="accent1"/>
          </a:effectRef>
          <a:fontRef idx="minor">
            <a:schemeClr val="tx1"/>
          </a:fontRef>
        </p:style>
      </p:cxnSp>
      <p:cxnSp>
        <p:nvCxnSpPr>
          <p:cNvPr id="109" name="直接连接符 108">
            <a:extLst>
              <a:ext uri="{FF2B5EF4-FFF2-40B4-BE49-F238E27FC236}">
                <a16:creationId xmlns:a16="http://schemas.microsoft.com/office/drawing/2014/main" id="{54B54A41-C422-4C40-A180-A7F2806CC912}"/>
              </a:ext>
            </a:extLst>
          </p:cNvPr>
          <p:cNvCxnSpPr/>
          <p:nvPr/>
        </p:nvCxnSpPr>
        <p:spPr>
          <a:xfrm>
            <a:off x="3771260" y="3998816"/>
            <a:ext cx="447166" cy="0"/>
          </a:xfrm>
          <a:prstGeom prst="line">
            <a:avLst/>
          </a:prstGeom>
          <a:ln w="19050">
            <a:solidFill>
              <a:srgbClr val="F89018"/>
            </a:solidFill>
          </a:ln>
        </p:spPr>
        <p:style>
          <a:lnRef idx="1">
            <a:schemeClr val="accent1"/>
          </a:lnRef>
          <a:fillRef idx="0">
            <a:schemeClr val="accent1"/>
          </a:fillRef>
          <a:effectRef idx="0">
            <a:schemeClr val="accent1"/>
          </a:effectRef>
          <a:fontRef idx="minor">
            <a:schemeClr val="tx1"/>
          </a:fontRef>
        </p:style>
      </p:cxnSp>
      <p:cxnSp>
        <p:nvCxnSpPr>
          <p:cNvPr id="110" name="直接连接符 109">
            <a:extLst>
              <a:ext uri="{FF2B5EF4-FFF2-40B4-BE49-F238E27FC236}">
                <a16:creationId xmlns:a16="http://schemas.microsoft.com/office/drawing/2014/main" id="{389E52F9-D76C-485B-92B4-7EFE36A51313}"/>
              </a:ext>
            </a:extLst>
          </p:cNvPr>
          <p:cNvCxnSpPr/>
          <p:nvPr/>
        </p:nvCxnSpPr>
        <p:spPr>
          <a:xfrm>
            <a:off x="3771259" y="4506873"/>
            <a:ext cx="1793388" cy="0"/>
          </a:xfrm>
          <a:prstGeom prst="line">
            <a:avLst/>
          </a:prstGeom>
          <a:ln w="19050">
            <a:solidFill>
              <a:srgbClr val="F89018"/>
            </a:solidFill>
          </a:ln>
        </p:spPr>
        <p:style>
          <a:lnRef idx="1">
            <a:schemeClr val="accent1"/>
          </a:lnRef>
          <a:fillRef idx="0">
            <a:schemeClr val="accent1"/>
          </a:fillRef>
          <a:effectRef idx="0">
            <a:schemeClr val="accent1"/>
          </a:effectRef>
          <a:fontRef idx="minor">
            <a:schemeClr val="tx1"/>
          </a:fontRef>
        </p:style>
      </p:cxnSp>
      <p:cxnSp>
        <p:nvCxnSpPr>
          <p:cNvPr id="111" name="直接连接符 110">
            <a:extLst>
              <a:ext uri="{FF2B5EF4-FFF2-40B4-BE49-F238E27FC236}">
                <a16:creationId xmlns:a16="http://schemas.microsoft.com/office/drawing/2014/main" id="{78667E1E-A0F2-4545-AFCD-FFB569929229}"/>
              </a:ext>
            </a:extLst>
          </p:cNvPr>
          <p:cNvCxnSpPr/>
          <p:nvPr/>
        </p:nvCxnSpPr>
        <p:spPr>
          <a:xfrm>
            <a:off x="3771258" y="5014930"/>
            <a:ext cx="447166" cy="0"/>
          </a:xfrm>
          <a:prstGeom prst="line">
            <a:avLst/>
          </a:prstGeom>
          <a:ln w="19050">
            <a:solidFill>
              <a:srgbClr val="F89018"/>
            </a:solidFill>
          </a:ln>
        </p:spPr>
        <p:style>
          <a:lnRef idx="1">
            <a:schemeClr val="accent1"/>
          </a:lnRef>
          <a:fillRef idx="0">
            <a:schemeClr val="accent1"/>
          </a:fillRef>
          <a:effectRef idx="0">
            <a:schemeClr val="accent1"/>
          </a:effectRef>
          <a:fontRef idx="minor">
            <a:schemeClr val="tx1"/>
          </a:fontRef>
        </p:style>
      </p:cxnSp>
      <p:cxnSp>
        <p:nvCxnSpPr>
          <p:cNvPr id="112" name="直接连接符 111">
            <a:extLst>
              <a:ext uri="{FF2B5EF4-FFF2-40B4-BE49-F238E27FC236}">
                <a16:creationId xmlns:a16="http://schemas.microsoft.com/office/drawing/2014/main" id="{9E0B2D5B-7B5F-4874-9BAB-0F8094B2907A}"/>
              </a:ext>
            </a:extLst>
          </p:cNvPr>
          <p:cNvCxnSpPr/>
          <p:nvPr/>
        </p:nvCxnSpPr>
        <p:spPr>
          <a:xfrm>
            <a:off x="1897373" y="4226020"/>
            <a:ext cx="447166" cy="0"/>
          </a:xfrm>
          <a:prstGeom prst="line">
            <a:avLst/>
          </a:prstGeom>
          <a:ln w="19050">
            <a:solidFill>
              <a:srgbClr val="F89018"/>
            </a:solidFill>
          </a:ln>
        </p:spPr>
        <p:style>
          <a:lnRef idx="1">
            <a:schemeClr val="accent1"/>
          </a:lnRef>
          <a:fillRef idx="0">
            <a:schemeClr val="accent1"/>
          </a:fillRef>
          <a:effectRef idx="0">
            <a:schemeClr val="accent1"/>
          </a:effectRef>
          <a:fontRef idx="minor">
            <a:schemeClr val="tx1"/>
          </a:fontRef>
        </p:style>
      </p:cxnSp>
      <p:cxnSp>
        <p:nvCxnSpPr>
          <p:cNvPr id="113" name="直接连接符 112">
            <a:extLst>
              <a:ext uri="{FF2B5EF4-FFF2-40B4-BE49-F238E27FC236}">
                <a16:creationId xmlns:a16="http://schemas.microsoft.com/office/drawing/2014/main" id="{FA4E2DEB-AEDC-41D3-A264-C946A432E7A5}"/>
              </a:ext>
            </a:extLst>
          </p:cNvPr>
          <p:cNvCxnSpPr/>
          <p:nvPr/>
        </p:nvCxnSpPr>
        <p:spPr>
          <a:xfrm>
            <a:off x="1888314" y="4734987"/>
            <a:ext cx="447166" cy="0"/>
          </a:xfrm>
          <a:prstGeom prst="line">
            <a:avLst/>
          </a:prstGeom>
          <a:ln w="19050">
            <a:solidFill>
              <a:srgbClr val="F89018"/>
            </a:solidFill>
          </a:ln>
        </p:spPr>
        <p:style>
          <a:lnRef idx="1">
            <a:schemeClr val="accent1"/>
          </a:lnRef>
          <a:fillRef idx="0">
            <a:schemeClr val="accent1"/>
          </a:fillRef>
          <a:effectRef idx="0">
            <a:schemeClr val="accent1"/>
          </a:effectRef>
          <a:fontRef idx="minor">
            <a:schemeClr val="tx1"/>
          </a:fontRef>
        </p:style>
      </p:cxnSp>
      <p:cxnSp>
        <p:nvCxnSpPr>
          <p:cNvPr id="114" name="直接连接符 113">
            <a:extLst>
              <a:ext uri="{FF2B5EF4-FFF2-40B4-BE49-F238E27FC236}">
                <a16:creationId xmlns:a16="http://schemas.microsoft.com/office/drawing/2014/main" id="{4700073E-B081-404B-96D6-EA98D557C6FA}"/>
              </a:ext>
            </a:extLst>
          </p:cNvPr>
          <p:cNvCxnSpPr/>
          <p:nvPr/>
        </p:nvCxnSpPr>
        <p:spPr>
          <a:xfrm>
            <a:off x="1897373" y="2788858"/>
            <a:ext cx="447166" cy="0"/>
          </a:xfrm>
          <a:prstGeom prst="line">
            <a:avLst/>
          </a:prstGeom>
          <a:ln w="19050">
            <a:solidFill>
              <a:srgbClr val="F89018"/>
            </a:solidFill>
          </a:ln>
        </p:spPr>
        <p:style>
          <a:lnRef idx="1">
            <a:schemeClr val="accent1"/>
          </a:lnRef>
          <a:fillRef idx="0">
            <a:schemeClr val="accent1"/>
          </a:fillRef>
          <a:effectRef idx="0">
            <a:schemeClr val="accent1"/>
          </a:effectRef>
          <a:fontRef idx="minor">
            <a:schemeClr val="tx1"/>
          </a:fontRef>
        </p:style>
      </p:cxnSp>
      <p:cxnSp>
        <p:nvCxnSpPr>
          <p:cNvPr id="115" name="直接连接符 114">
            <a:extLst>
              <a:ext uri="{FF2B5EF4-FFF2-40B4-BE49-F238E27FC236}">
                <a16:creationId xmlns:a16="http://schemas.microsoft.com/office/drawing/2014/main" id="{7D27AFBB-244E-46DC-AC1A-FA6EE9840015}"/>
              </a:ext>
            </a:extLst>
          </p:cNvPr>
          <p:cNvCxnSpPr/>
          <p:nvPr/>
        </p:nvCxnSpPr>
        <p:spPr>
          <a:xfrm>
            <a:off x="3030582" y="1610153"/>
            <a:ext cx="0" cy="464727"/>
          </a:xfrm>
          <a:prstGeom prst="line">
            <a:avLst/>
          </a:prstGeom>
          <a:ln w="19050">
            <a:solidFill>
              <a:srgbClr val="F89018"/>
            </a:solidFill>
          </a:ln>
        </p:spPr>
        <p:style>
          <a:lnRef idx="1">
            <a:schemeClr val="accent1"/>
          </a:lnRef>
          <a:fillRef idx="0">
            <a:schemeClr val="accent1"/>
          </a:fillRef>
          <a:effectRef idx="0">
            <a:schemeClr val="accent1"/>
          </a:effectRef>
          <a:fontRef idx="minor">
            <a:schemeClr val="tx1"/>
          </a:fontRef>
        </p:style>
      </p:cxnSp>
      <p:sp>
        <p:nvSpPr>
          <p:cNvPr id="117" name="矩形 116">
            <a:extLst>
              <a:ext uri="{FF2B5EF4-FFF2-40B4-BE49-F238E27FC236}">
                <a16:creationId xmlns:a16="http://schemas.microsoft.com/office/drawing/2014/main" id="{A2F29170-966C-408C-BD06-8606507550CC}"/>
              </a:ext>
            </a:extLst>
          </p:cNvPr>
          <p:cNvSpPr/>
          <p:nvPr/>
        </p:nvSpPr>
        <p:spPr>
          <a:xfrm>
            <a:off x="1897373" y="2731036"/>
            <a:ext cx="521512" cy="275419"/>
          </a:xfrm>
          <a:prstGeom prst="rect">
            <a:avLst/>
          </a:prstGeom>
        </p:spPr>
        <p:txBody>
          <a:bodyPr wrap="none">
            <a:spAutoFit/>
          </a:bodyPr>
          <a:lstStyle/>
          <a:p>
            <a:r>
              <a:rPr lang="en-US" altLang="zh-CN" sz="1200" b="1" dirty="0">
                <a:latin typeface="Consolas" panose="020B0609020204030204" pitchFamily="49" charset="0"/>
                <a:cs typeface="Segoe UI Black" panose="020B0A02040204020203" pitchFamily="34" charset="0"/>
              </a:rPr>
              <a:t>GB/s</a:t>
            </a:r>
            <a:endParaRPr lang="zh-CN" altLang="en-US" sz="1200" dirty="0"/>
          </a:p>
        </p:txBody>
      </p:sp>
      <p:sp>
        <p:nvSpPr>
          <p:cNvPr id="118" name="矩形 117">
            <a:extLst>
              <a:ext uri="{FF2B5EF4-FFF2-40B4-BE49-F238E27FC236}">
                <a16:creationId xmlns:a16="http://schemas.microsoft.com/office/drawing/2014/main" id="{7603042F-E0E5-4D57-87A3-9E2420281484}"/>
              </a:ext>
            </a:extLst>
          </p:cNvPr>
          <p:cNvSpPr/>
          <p:nvPr/>
        </p:nvSpPr>
        <p:spPr>
          <a:xfrm>
            <a:off x="4465847" y="4459568"/>
            <a:ext cx="521512" cy="275419"/>
          </a:xfrm>
          <a:prstGeom prst="rect">
            <a:avLst/>
          </a:prstGeom>
        </p:spPr>
        <p:txBody>
          <a:bodyPr wrap="none">
            <a:spAutoFit/>
          </a:bodyPr>
          <a:lstStyle/>
          <a:p>
            <a:r>
              <a:rPr lang="en-US" altLang="zh-CN" sz="1200" b="1" dirty="0">
                <a:latin typeface="Consolas" panose="020B0609020204030204" pitchFamily="49" charset="0"/>
                <a:cs typeface="Segoe UI Black" panose="020B0A02040204020203" pitchFamily="34" charset="0"/>
              </a:rPr>
              <a:t>MB/s</a:t>
            </a:r>
            <a:endParaRPr lang="zh-CN" altLang="en-US" sz="1200" b="1" dirty="0"/>
          </a:p>
        </p:txBody>
      </p:sp>
      <p:sp>
        <p:nvSpPr>
          <p:cNvPr id="119" name="矩形 118">
            <a:extLst>
              <a:ext uri="{FF2B5EF4-FFF2-40B4-BE49-F238E27FC236}">
                <a16:creationId xmlns:a16="http://schemas.microsoft.com/office/drawing/2014/main" id="{CC054CB4-BD2E-4FD3-AC17-BF68EB2A8673}"/>
              </a:ext>
            </a:extLst>
          </p:cNvPr>
          <p:cNvSpPr/>
          <p:nvPr/>
        </p:nvSpPr>
        <p:spPr>
          <a:xfrm>
            <a:off x="3709785" y="2665661"/>
            <a:ext cx="779381" cy="276999"/>
          </a:xfrm>
          <a:prstGeom prst="rect">
            <a:avLst/>
          </a:prstGeom>
        </p:spPr>
        <p:txBody>
          <a:bodyPr wrap="none">
            <a:spAutoFit/>
          </a:bodyPr>
          <a:lstStyle/>
          <a:p>
            <a:r>
              <a:rPr lang="en-US" altLang="zh-CN" sz="1200" b="1">
                <a:latin typeface="Consolas" panose="020B0609020204030204" pitchFamily="49" charset="0"/>
                <a:cs typeface="Segoe UI Black" panose="020B0A02040204020203" pitchFamily="34" charset="0"/>
              </a:rPr>
              <a:t>3.2GB/s</a:t>
            </a:r>
            <a:endParaRPr lang="zh-CN" altLang="en-US" sz="1200" b="1" dirty="0"/>
          </a:p>
        </p:txBody>
      </p:sp>
      <p:sp>
        <p:nvSpPr>
          <p:cNvPr id="120" name="矩形 119">
            <a:extLst>
              <a:ext uri="{FF2B5EF4-FFF2-40B4-BE49-F238E27FC236}">
                <a16:creationId xmlns:a16="http://schemas.microsoft.com/office/drawing/2014/main" id="{3AB14011-6517-494F-A839-9D123A4CA164}"/>
              </a:ext>
            </a:extLst>
          </p:cNvPr>
          <p:cNvSpPr/>
          <p:nvPr/>
        </p:nvSpPr>
        <p:spPr>
          <a:xfrm>
            <a:off x="4215144" y="1986955"/>
            <a:ext cx="1197309" cy="275419"/>
          </a:xfrm>
          <a:prstGeom prst="rect">
            <a:avLst/>
          </a:prstGeom>
        </p:spPr>
        <p:txBody>
          <a:bodyPr wrap="none">
            <a:spAutoFit/>
          </a:bodyPr>
          <a:lstStyle/>
          <a:p>
            <a:r>
              <a:rPr lang="en-US" altLang="zh-CN" sz="1200" b="1">
                <a:latin typeface="Consolas" panose="020B0609020204030204" pitchFamily="49" charset="0"/>
                <a:cs typeface="Segoe UI Black" panose="020B0A02040204020203" pitchFamily="34" charset="0"/>
              </a:rPr>
              <a:t>Dual Channel</a:t>
            </a:r>
            <a:endParaRPr lang="zh-CN" altLang="en-US" sz="1200" b="1" dirty="0"/>
          </a:p>
        </p:txBody>
      </p:sp>
      <p:sp>
        <p:nvSpPr>
          <p:cNvPr id="121" name="矩形 120">
            <a:extLst>
              <a:ext uri="{FF2B5EF4-FFF2-40B4-BE49-F238E27FC236}">
                <a16:creationId xmlns:a16="http://schemas.microsoft.com/office/drawing/2014/main" id="{58F06A1C-0F5C-4215-AA11-66871A04BC46}"/>
              </a:ext>
            </a:extLst>
          </p:cNvPr>
          <p:cNvSpPr/>
          <p:nvPr/>
        </p:nvSpPr>
        <p:spPr>
          <a:xfrm>
            <a:off x="2606411" y="1710918"/>
            <a:ext cx="1204176" cy="276999"/>
          </a:xfrm>
          <a:prstGeom prst="rect">
            <a:avLst/>
          </a:prstGeom>
        </p:spPr>
        <p:txBody>
          <a:bodyPr wrap="none">
            <a:spAutoFit/>
          </a:bodyPr>
          <a:lstStyle/>
          <a:p>
            <a:r>
              <a:rPr lang="en-US" altLang="zh-CN" sz="1200" b="1">
                <a:latin typeface="Consolas" panose="020B0609020204030204" pitchFamily="49" charset="0"/>
                <a:cs typeface="Segoe UI Black" panose="020B0A02040204020203" pitchFamily="34" charset="0"/>
              </a:rPr>
              <a:t>FSB  3.2GB/s</a:t>
            </a:r>
            <a:endParaRPr lang="zh-CN" altLang="en-US" sz="1200" b="1" dirty="0"/>
          </a:p>
        </p:txBody>
      </p:sp>
      <p:sp>
        <p:nvSpPr>
          <p:cNvPr id="122" name="矩形 121">
            <a:extLst>
              <a:ext uri="{FF2B5EF4-FFF2-40B4-BE49-F238E27FC236}">
                <a16:creationId xmlns:a16="http://schemas.microsoft.com/office/drawing/2014/main" id="{BFF0AF56-1848-4B92-AF62-3802EF2F62FF}"/>
              </a:ext>
            </a:extLst>
          </p:cNvPr>
          <p:cNvSpPr/>
          <p:nvPr/>
        </p:nvSpPr>
        <p:spPr>
          <a:xfrm>
            <a:off x="1927734" y="2569890"/>
            <a:ext cx="354584" cy="276999"/>
          </a:xfrm>
          <a:prstGeom prst="rect">
            <a:avLst/>
          </a:prstGeom>
        </p:spPr>
        <p:txBody>
          <a:bodyPr wrap="none">
            <a:spAutoFit/>
          </a:bodyPr>
          <a:lstStyle/>
          <a:p>
            <a:r>
              <a:rPr lang="en-US" altLang="zh-CN" sz="1200" b="1">
                <a:latin typeface="Consolas" panose="020B0609020204030204" pitchFamily="49" charset="0"/>
                <a:cs typeface="Segoe UI Black" panose="020B0A02040204020203" pitchFamily="34" charset="0"/>
              </a:rPr>
              <a:t>&gt;1</a:t>
            </a:r>
            <a:endParaRPr lang="zh-CN" altLang="en-US" sz="1200" b="1" dirty="0"/>
          </a:p>
        </p:txBody>
      </p:sp>
      <p:sp>
        <p:nvSpPr>
          <p:cNvPr id="123" name="矩形 122">
            <a:extLst>
              <a:ext uri="{FF2B5EF4-FFF2-40B4-BE49-F238E27FC236}">
                <a16:creationId xmlns:a16="http://schemas.microsoft.com/office/drawing/2014/main" id="{AF44D125-2B0F-45E7-8EE8-2AC3B966B1A5}"/>
              </a:ext>
            </a:extLst>
          </p:cNvPr>
          <p:cNvSpPr/>
          <p:nvPr/>
        </p:nvSpPr>
        <p:spPr>
          <a:xfrm>
            <a:off x="4486701" y="4280951"/>
            <a:ext cx="437037" cy="275419"/>
          </a:xfrm>
          <a:prstGeom prst="rect">
            <a:avLst/>
          </a:prstGeom>
        </p:spPr>
        <p:txBody>
          <a:bodyPr wrap="none">
            <a:spAutoFit/>
          </a:bodyPr>
          <a:lstStyle/>
          <a:p>
            <a:r>
              <a:rPr lang="en-US" altLang="zh-CN" sz="1200" b="1" dirty="0">
                <a:latin typeface="Consolas" panose="020B0609020204030204" pitchFamily="49" charset="0"/>
                <a:cs typeface="Segoe UI Black" panose="020B0A02040204020203" pitchFamily="34" charset="0"/>
              </a:rPr>
              <a:t>133</a:t>
            </a:r>
            <a:endParaRPr lang="zh-CN" altLang="en-US" sz="1200" b="1" dirty="0"/>
          </a:p>
        </p:txBody>
      </p:sp>
      <p:sp>
        <p:nvSpPr>
          <p:cNvPr id="124" name="矩形 123">
            <a:extLst>
              <a:ext uri="{FF2B5EF4-FFF2-40B4-BE49-F238E27FC236}">
                <a16:creationId xmlns:a16="http://schemas.microsoft.com/office/drawing/2014/main" id="{B8E609D7-9E33-4E71-B417-A1FD61177CE1}"/>
              </a:ext>
            </a:extLst>
          </p:cNvPr>
          <p:cNvSpPr/>
          <p:nvPr/>
        </p:nvSpPr>
        <p:spPr>
          <a:xfrm>
            <a:off x="2234898" y="3522177"/>
            <a:ext cx="1877437" cy="261610"/>
          </a:xfrm>
          <a:prstGeom prst="rect">
            <a:avLst/>
          </a:prstGeom>
        </p:spPr>
        <p:txBody>
          <a:bodyPr wrap="none">
            <a:spAutoFit/>
          </a:bodyPr>
          <a:lstStyle/>
          <a:p>
            <a:r>
              <a:rPr lang="en-US" altLang="zh-CN" sz="1050" b="1">
                <a:latin typeface="Consolas" panose="020B0609020204030204" pitchFamily="49" charset="0"/>
                <a:cs typeface="Segoe UI Black" panose="020B0A02040204020203" pitchFamily="34" charset="0"/>
              </a:rPr>
              <a:t>Intel Hub  Architecture</a:t>
            </a:r>
            <a:endParaRPr lang="zh-CN" altLang="en-US" sz="1050" b="1" dirty="0"/>
          </a:p>
        </p:txBody>
      </p:sp>
      <p:grpSp>
        <p:nvGrpSpPr>
          <p:cNvPr id="125" name="组合 124">
            <a:extLst>
              <a:ext uri="{FF2B5EF4-FFF2-40B4-BE49-F238E27FC236}">
                <a16:creationId xmlns:a16="http://schemas.microsoft.com/office/drawing/2014/main" id="{6D305577-2DF6-49BF-BBAD-E1D07D2E4420}"/>
              </a:ext>
            </a:extLst>
          </p:cNvPr>
          <p:cNvGrpSpPr/>
          <p:nvPr/>
        </p:nvGrpSpPr>
        <p:grpSpPr>
          <a:xfrm>
            <a:off x="2346733" y="3795952"/>
            <a:ext cx="1400354" cy="1400354"/>
            <a:chOff x="7462345" y="2301766"/>
            <a:chExt cx="1408386" cy="1408386"/>
          </a:xfrm>
        </p:grpSpPr>
        <p:sp>
          <p:nvSpPr>
            <p:cNvPr id="126" name="矩形 125">
              <a:extLst>
                <a:ext uri="{FF2B5EF4-FFF2-40B4-BE49-F238E27FC236}">
                  <a16:creationId xmlns:a16="http://schemas.microsoft.com/office/drawing/2014/main" id="{D13D9A32-09E9-4940-9655-7B6BAAC174CF}"/>
                </a:ext>
              </a:extLst>
            </p:cNvPr>
            <p:cNvSpPr/>
            <p:nvPr/>
          </p:nvSpPr>
          <p:spPr>
            <a:xfrm>
              <a:off x="7462345" y="2301766"/>
              <a:ext cx="1408386" cy="1408386"/>
            </a:xfrm>
            <a:prstGeom prst="rect">
              <a:avLst/>
            </a:prstGeom>
            <a:solidFill>
              <a:srgbClr val="1E74B5"/>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7" name="矩形: 圆角 69">
              <a:extLst>
                <a:ext uri="{FF2B5EF4-FFF2-40B4-BE49-F238E27FC236}">
                  <a16:creationId xmlns:a16="http://schemas.microsoft.com/office/drawing/2014/main" id="{93B2150F-D7D9-4645-BC41-CD80063E30AA}"/>
                </a:ext>
              </a:extLst>
            </p:cNvPr>
            <p:cNvSpPr/>
            <p:nvPr/>
          </p:nvSpPr>
          <p:spPr>
            <a:xfrm>
              <a:off x="7621061" y="2460482"/>
              <a:ext cx="1090954" cy="1090954"/>
            </a:xfrm>
            <a:prstGeom prst="roundRect">
              <a:avLst>
                <a:gd name="adj" fmla="val 11707"/>
              </a:avLst>
            </a:prstGeom>
            <a:solidFill>
              <a:srgbClr val="97ABCF"/>
            </a:solidFill>
            <a:ln>
              <a:solidFill>
                <a:schemeClr val="bg2">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a:t>ICH2</a:t>
              </a:r>
              <a:endParaRPr lang="zh-CN" altLang="en-US" sz="1400" b="1" dirty="0"/>
            </a:p>
          </p:txBody>
        </p:sp>
      </p:grpSp>
      <p:grpSp>
        <p:nvGrpSpPr>
          <p:cNvPr id="128" name="组合 127">
            <a:extLst>
              <a:ext uri="{FF2B5EF4-FFF2-40B4-BE49-F238E27FC236}">
                <a16:creationId xmlns:a16="http://schemas.microsoft.com/office/drawing/2014/main" id="{E8EDFCB9-2AA3-4E21-92DD-1C7218B77889}"/>
              </a:ext>
            </a:extLst>
          </p:cNvPr>
          <p:cNvGrpSpPr/>
          <p:nvPr/>
        </p:nvGrpSpPr>
        <p:grpSpPr>
          <a:xfrm>
            <a:off x="334030" y="3998816"/>
            <a:ext cx="1568745" cy="461665"/>
            <a:chOff x="1507328" y="2222626"/>
            <a:chExt cx="1828799" cy="464313"/>
          </a:xfrm>
        </p:grpSpPr>
        <p:sp>
          <p:nvSpPr>
            <p:cNvPr id="129" name="矩形: 圆角 10">
              <a:extLst>
                <a:ext uri="{FF2B5EF4-FFF2-40B4-BE49-F238E27FC236}">
                  <a16:creationId xmlns:a16="http://schemas.microsoft.com/office/drawing/2014/main" id="{30B709AF-14E9-40EA-8CB5-26FD0FA30CC1}"/>
                </a:ext>
              </a:extLst>
            </p:cNvPr>
            <p:cNvSpPr/>
            <p:nvPr/>
          </p:nvSpPr>
          <p:spPr>
            <a:xfrm>
              <a:off x="1507328" y="2245486"/>
              <a:ext cx="1828799" cy="399393"/>
            </a:xfrm>
            <a:prstGeom prst="roundRect">
              <a:avLst>
                <a:gd name="adj" fmla="val 50000"/>
              </a:avLst>
            </a:prstGeom>
            <a:solidFill>
              <a:srgbClr val="D10878"/>
            </a:solidFill>
            <a:ln>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0" name="文本框 129">
              <a:extLst>
                <a:ext uri="{FF2B5EF4-FFF2-40B4-BE49-F238E27FC236}">
                  <a16:creationId xmlns:a16="http://schemas.microsoft.com/office/drawing/2014/main" id="{F107A139-0E17-453F-9126-2B46C1A14CCD}"/>
                </a:ext>
              </a:extLst>
            </p:cNvPr>
            <p:cNvSpPr txBox="1"/>
            <p:nvPr/>
          </p:nvSpPr>
          <p:spPr>
            <a:xfrm>
              <a:off x="1623066" y="2222626"/>
              <a:ext cx="1601880" cy="464313"/>
            </a:xfrm>
            <a:prstGeom prst="rect">
              <a:avLst/>
            </a:prstGeom>
            <a:noFill/>
          </p:spPr>
          <p:txBody>
            <a:bodyPr wrap="none" rtlCol="0">
              <a:spAutoFit/>
            </a:bodyPr>
            <a:lstStyle/>
            <a:p>
              <a:pPr algn="ctr"/>
              <a:r>
                <a:rPr lang="en-US" altLang="zh-CN" sz="1200" b="1">
                  <a:solidFill>
                    <a:schemeClr val="bg1"/>
                  </a:solidFill>
                  <a:latin typeface="Consolas" panose="020B0609020204030204" pitchFamily="49" charset="0"/>
                  <a:cs typeface="Segoe UI Black" panose="020B0A02040204020203" pitchFamily="34" charset="0"/>
                </a:rPr>
                <a:t>ATA 100MB/s</a:t>
              </a:r>
            </a:p>
            <a:p>
              <a:pPr algn="ctr"/>
              <a:r>
                <a:rPr lang="en-US" altLang="zh-CN" sz="1200" b="1">
                  <a:solidFill>
                    <a:schemeClr val="bg1"/>
                  </a:solidFill>
                  <a:latin typeface="Consolas" panose="020B0609020204030204" pitchFamily="49" charset="0"/>
                  <a:cs typeface="Segoe UI Black" panose="020B0A02040204020203" pitchFamily="34" charset="0"/>
                </a:rPr>
                <a:t>2 IDE</a:t>
              </a:r>
              <a:r>
                <a:rPr lang="zh-CN" altLang="en-US" sz="1200" b="1">
                  <a:solidFill>
                    <a:schemeClr val="bg1"/>
                  </a:solidFill>
                  <a:latin typeface="Consolas" panose="020B0609020204030204" pitchFamily="49" charset="0"/>
                  <a:cs typeface="Segoe UI Black" panose="020B0A02040204020203" pitchFamily="34" charset="0"/>
                </a:rPr>
                <a:t> </a:t>
              </a:r>
              <a:r>
                <a:rPr lang="en-US" altLang="zh-CN" sz="1200" b="1">
                  <a:solidFill>
                    <a:schemeClr val="bg1"/>
                  </a:solidFill>
                  <a:latin typeface="Consolas" panose="020B0609020204030204" pitchFamily="49" charset="0"/>
                  <a:cs typeface="Segoe UI Black" panose="020B0A02040204020203" pitchFamily="34" charset="0"/>
                </a:rPr>
                <a:t>Channels</a:t>
              </a:r>
              <a:endParaRPr lang="zh-CN" altLang="en-US" sz="1200" b="1" dirty="0">
                <a:solidFill>
                  <a:schemeClr val="bg1"/>
                </a:solidFill>
                <a:latin typeface="Consolas" panose="020B0609020204030204" pitchFamily="49" charset="0"/>
                <a:cs typeface="Segoe UI Black" panose="020B0A02040204020203" pitchFamily="34" charset="0"/>
              </a:endParaRPr>
            </a:p>
          </p:txBody>
        </p:sp>
      </p:grpSp>
      <p:grpSp>
        <p:nvGrpSpPr>
          <p:cNvPr id="131" name="组合 130">
            <a:extLst>
              <a:ext uri="{FF2B5EF4-FFF2-40B4-BE49-F238E27FC236}">
                <a16:creationId xmlns:a16="http://schemas.microsoft.com/office/drawing/2014/main" id="{C205A254-C2A6-40DF-BCF6-175999960832}"/>
              </a:ext>
            </a:extLst>
          </p:cNvPr>
          <p:cNvGrpSpPr/>
          <p:nvPr/>
        </p:nvGrpSpPr>
        <p:grpSpPr>
          <a:xfrm>
            <a:off x="679757" y="4496130"/>
            <a:ext cx="1208203" cy="461665"/>
            <a:chOff x="1507328" y="2222626"/>
            <a:chExt cx="1828799" cy="464313"/>
          </a:xfrm>
        </p:grpSpPr>
        <p:sp>
          <p:nvSpPr>
            <p:cNvPr id="132" name="矩形: 圆角 13">
              <a:extLst>
                <a:ext uri="{FF2B5EF4-FFF2-40B4-BE49-F238E27FC236}">
                  <a16:creationId xmlns:a16="http://schemas.microsoft.com/office/drawing/2014/main" id="{9C708AB7-BFC4-4C65-AC69-5A9265B37424}"/>
                </a:ext>
              </a:extLst>
            </p:cNvPr>
            <p:cNvSpPr/>
            <p:nvPr/>
          </p:nvSpPr>
          <p:spPr>
            <a:xfrm>
              <a:off x="1507328" y="2245486"/>
              <a:ext cx="1828799" cy="399393"/>
            </a:xfrm>
            <a:prstGeom prst="roundRect">
              <a:avLst>
                <a:gd name="adj" fmla="val 50000"/>
              </a:avLst>
            </a:prstGeom>
            <a:solidFill>
              <a:srgbClr val="D10878"/>
            </a:solidFill>
            <a:ln>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3" name="文本框 132">
              <a:extLst>
                <a:ext uri="{FF2B5EF4-FFF2-40B4-BE49-F238E27FC236}">
                  <a16:creationId xmlns:a16="http://schemas.microsoft.com/office/drawing/2014/main" id="{CCD465E1-231D-414F-B1F3-6F16A8145F95}"/>
                </a:ext>
              </a:extLst>
            </p:cNvPr>
            <p:cNvSpPr txBox="1"/>
            <p:nvPr/>
          </p:nvSpPr>
          <p:spPr>
            <a:xfrm>
              <a:off x="1870671" y="2222626"/>
              <a:ext cx="1106666" cy="464313"/>
            </a:xfrm>
            <a:prstGeom prst="rect">
              <a:avLst/>
            </a:prstGeom>
            <a:noFill/>
          </p:spPr>
          <p:txBody>
            <a:bodyPr wrap="none" rtlCol="0">
              <a:spAutoFit/>
            </a:bodyPr>
            <a:lstStyle/>
            <a:p>
              <a:pPr algn="ctr"/>
              <a:r>
                <a:rPr lang="en-US" altLang="zh-CN" sz="1200" b="1">
                  <a:solidFill>
                    <a:schemeClr val="bg1"/>
                  </a:solidFill>
                  <a:latin typeface="Consolas" panose="020B0609020204030204" pitchFamily="49" charset="0"/>
                  <a:cs typeface="Segoe UI Black" panose="020B0A02040204020203" pitchFamily="34" charset="0"/>
                </a:rPr>
                <a:t>LAN</a:t>
              </a:r>
            </a:p>
            <a:p>
              <a:pPr algn="ctr"/>
              <a:r>
                <a:rPr lang="en-US" altLang="zh-CN" sz="1200" b="1">
                  <a:solidFill>
                    <a:schemeClr val="bg1"/>
                  </a:solidFill>
                  <a:latin typeface="Consolas" panose="020B0609020204030204" pitchFamily="49" charset="0"/>
                  <a:cs typeface="Segoe UI Black" panose="020B0A02040204020203" pitchFamily="34" charset="0"/>
                </a:rPr>
                <a:t>Interface</a:t>
              </a:r>
              <a:endParaRPr lang="en-US" altLang="zh-CN" sz="1200" b="1" dirty="0">
                <a:solidFill>
                  <a:schemeClr val="bg1"/>
                </a:solidFill>
                <a:latin typeface="Consolas" panose="020B0609020204030204" pitchFamily="49" charset="0"/>
                <a:cs typeface="Segoe UI Black" panose="020B0A02040204020203" pitchFamily="34" charset="0"/>
              </a:endParaRPr>
            </a:p>
          </p:txBody>
        </p:sp>
      </p:grpSp>
      <p:grpSp>
        <p:nvGrpSpPr>
          <p:cNvPr id="93" name="组合 92">
            <a:extLst>
              <a:ext uri="{FF2B5EF4-FFF2-40B4-BE49-F238E27FC236}">
                <a16:creationId xmlns:a16="http://schemas.microsoft.com/office/drawing/2014/main" id="{C0A1E1BB-3E18-4C2F-B1AC-F108558825C3}"/>
              </a:ext>
            </a:extLst>
          </p:cNvPr>
          <p:cNvGrpSpPr/>
          <p:nvPr/>
        </p:nvGrpSpPr>
        <p:grpSpPr>
          <a:xfrm>
            <a:off x="5533378" y="4074541"/>
            <a:ext cx="416089" cy="902304"/>
            <a:chOff x="1507328" y="2245486"/>
            <a:chExt cx="1828799" cy="420141"/>
          </a:xfrm>
        </p:grpSpPr>
        <p:sp>
          <p:nvSpPr>
            <p:cNvPr id="94" name="矩形: 圆角 28">
              <a:extLst>
                <a:ext uri="{FF2B5EF4-FFF2-40B4-BE49-F238E27FC236}">
                  <a16:creationId xmlns:a16="http://schemas.microsoft.com/office/drawing/2014/main" id="{8CF06375-888C-41D3-8FEC-2951EA25B3F8}"/>
                </a:ext>
              </a:extLst>
            </p:cNvPr>
            <p:cNvSpPr/>
            <p:nvPr/>
          </p:nvSpPr>
          <p:spPr>
            <a:xfrm>
              <a:off x="1507328" y="2245486"/>
              <a:ext cx="1828799" cy="399393"/>
            </a:xfrm>
            <a:prstGeom prst="roundRect">
              <a:avLst>
                <a:gd name="adj" fmla="val 50000"/>
              </a:avLst>
            </a:prstGeom>
            <a:solidFill>
              <a:srgbClr val="00A19F"/>
            </a:solidFill>
            <a:ln>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文本框 94">
              <a:extLst>
                <a:ext uri="{FF2B5EF4-FFF2-40B4-BE49-F238E27FC236}">
                  <a16:creationId xmlns:a16="http://schemas.microsoft.com/office/drawing/2014/main" id="{027DD4C9-3606-4CF9-8E3A-F2E29D52BBE0}"/>
                </a:ext>
              </a:extLst>
            </p:cNvPr>
            <p:cNvSpPr txBox="1"/>
            <p:nvPr/>
          </p:nvSpPr>
          <p:spPr>
            <a:xfrm>
              <a:off x="2123317" y="2387039"/>
              <a:ext cx="669224" cy="278588"/>
            </a:xfrm>
            <a:prstGeom prst="rect">
              <a:avLst/>
            </a:prstGeom>
            <a:noFill/>
          </p:spPr>
          <p:txBody>
            <a:bodyPr wrap="none" rtlCol="0">
              <a:spAutoFit/>
            </a:bodyPr>
            <a:lstStyle/>
            <a:p>
              <a:pPr algn="ctr"/>
              <a:r>
                <a:rPr lang="en-US" altLang="zh-CN" sz="1200" b="1">
                  <a:solidFill>
                    <a:schemeClr val="bg1"/>
                  </a:solidFill>
                  <a:latin typeface="Consolas" panose="020B0609020204030204" pitchFamily="49" charset="0"/>
                  <a:cs typeface="Segoe UI Black" panose="020B0A02040204020203" pitchFamily="34" charset="0"/>
                </a:rPr>
                <a:t>PCI</a:t>
              </a:r>
              <a:endParaRPr lang="zh-CN" altLang="en-US" sz="1200" b="1" dirty="0">
                <a:solidFill>
                  <a:schemeClr val="bg1"/>
                </a:solidFill>
                <a:latin typeface="Consolas" panose="020B0609020204030204" pitchFamily="49" charset="0"/>
                <a:cs typeface="Segoe UI Black" panose="020B0A02040204020203" pitchFamily="34" charset="0"/>
              </a:endParaRPr>
            </a:p>
          </p:txBody>
        </p:sp>
      </p:grpSp>
      <p:grpSp>
        <p:nvGrpSpPr>
          <p:cNvPr id="135" name="组合 134">
            <a:extLst>
              <a:ext uri="{FF2B5EF4-FFF2-40B4-BE49-F238E27FC236}">
                <a16:creationId xmlns:a16="http://schemas.microsoft.com/office/drawing/2014/main" id="{10E38290-EAD9-496A-B2BD-F075F00060F8}"/>
              </a:ext>
            </a:extLst>
          </p:cNvPr>
          <p:cNvGrpSpPr/>
          <p:nvPr/>
        </p:nvGrpSpPr>
        <p:grpSpPr>
          <a:xfrm>
            <a:off x="6206864" y="1078706"/>
            <a:ext cx="5792138" cy="5106988"/>
            <a:chOff x="6096000" y="1130300"/>
            <a:chExt cx="5825360" cy="5136280"/>
          </a:xfrm>
        </p:grpSpPr>
        <p:grpSp>
          <p:nvGrpSpPr>
            <p:cNvPr id="136" name="组合 135">
              <a:extLst>
                <a:ext uri="{FF2B5EF4-FFF2-40B4-BE49-F238E27FC236}">
                  <a16:creationId xmlns:a16="http://schemas.microsoft.com/office/drawing/2014/main" id="{A3D32651-0157-408E-A001-B6D1AD51166C}"/>
                </a:ext>
              </a:extLst>
            </p:cNvPr>
            <p:cNvGrpSpPr/>
            <p:nvPr/>
          </p:nvGrpSpPr>
          <p:grpSpPr>
            <a:xfrm>
              <a:off x="8203988" y="2248379"/>
              <a:ext cx="1408386" cy="1408386"/>
              <a:chOff x="7462345" y="2301766"/>
              <a:chExt cx="1408386" cy="1408386"/>
            </a:xfrm>
          </p:grpSpPr>
          <p:sp>
            <p:nvSpPr>
              <p:cNvPr id="201" name="矩形 200">
                <a:extLst>
                  <a:ext uri="{FF2B5EF4-FFF2-40B4-BE49-F238E27FC236}">
                    <a16:creationId xmlns:a16="http://schemas.microsoft.com/office/drawing/2014/main" id="{1686DAC7-890C-4C68-B210-A57F4B1557FF}"/>
                  </a:ext>
                </a:extLst>
              </p:cNvPr>
              <p:cNvSpPr/>
              <p:nvPr/>
            </p:nvSpPr>
            <p:spPr>
              <a:xfrm>
                <a:off x="7462345" y="2301766"/>
                <a:ext cx="1408386" cy="1408386"/>
              </a:xfrm>
              <a:prstGeom prst="rect">
                <a:avLst/>
              </a:prstGeom>
              <a:solidFill>
                <a:srgbClr val="0030F8"/>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02" name="矩形: 圆角 5">
                <a:extLst>
                  <a:ext uri="{FF2B5EF4-FFF2-40B4-BE49-F238E27FC236}">
                    <a16:creationId xmlns:a16="http://schemas.microsoft.com/office/drawing/2014/main" id="{627A2D8B-5B73-4A38-BF43-87B417C5046F}"/>
                  </a:ext>
                </a:extLst>
              </p:cNvPr>
              <p:cNvSpPr/>
              <p:nvPr/>
            </p:nvSpPr>
            <p:spPr>
              <a:xfrm>
                <a:off x="7621061" y="2460482"/>
                <a:ext cx="1090954" cy="1090954"/>
              </a:xfrm>
              <a:prstGeom prst="roundRect">
                <a:avLst>
                  <a:gd name="adj" fmla="val 11707"/>
                </a:avLst>
              </a:prstGeom>
              <a:solidFill>
                <a:srgbClr val="3060F8"/>
              </a:solidFill>
              <a:ln>
                <a:solidFill>
                  <a:schemeClr val="bg2">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t>82925XE</a:t>
                </a:r>
              </a:p>
              <a:p>
                <a:pPr algn="ctr"/>
                <a:r>
                  <a:rPr lang="en-US" altLang="zh-CN" sz="1400" b="1" dirty="0"/>
                  <a:t>MCH</a:t>
                </a:r>
                <a:endParaRPr lang="zh-CN" altLang="en-US" sz="1400" b="1" dirty="0"/>
              </a:p>
            </p:txBody>
          </p:sp>
        </p:grpSp>
        <p:grpSp>
          <p:nvGrpSpPr>
            <p:cNvPr id="137" name="组合 136">
              <a:extLst>
                <a:ext uri="{FF2B5EF4-FFF2-40B4-BE49-F238E27FC236}">
                  <a16:creationId xmlns:a16="http://schemas.microsoft.com/office/drawing/2014/main" id="{E0DA35A7-94E6-44CE-BAD1-4D81403C6F80}"/>
                </a:ext>
              </a:extLst>
            </p:cNvPr>
            <p:cNvGrpSpPr/>
            <p:nvPr/>
          </p:nvGrpSpPr>
          <p:grpSpPr>
            <a:xfrm>
              <a:off x="6096000" y="2721739"/>
              <a:ext cx="1657321" cy="461665"/>
              <a:chOff x="1678806" y="2222626"/>
              <a:chExt cx="1657321" cy="461665"/>
            </a:xfrm>
          </p:grpSpPr>
          <p:sp>
            <p:nvSpPr>
              <p:cNvPr id="199" name="矩形: 圆角 7">
                <a:extLst>
                  <a:ext uri="{FF2B5EF4-FFF2-40B4-BE49-F238E27FC236}">
                    <a16:creationId xmlns:a16="http://schemas.microsoft.com/office/drawing/2014/main" id="{7A3A4247-8A7D-438C-A349-6E7546E23BB2}"/>
                  </a:ext>
                </a:extLst>
              </p:cNvPr>
              <p:cNvSpPr/>
              <p:nvPr/>
            </p:nvSpPr>
            <p:spPr>
              <a:xfrm>
                <a:off x="1678806" y="2245486"/>
                <a:ext cx="1657321" cy="399393"/>
              </a:xfrm>
              <a:prstGeom prst="roundRect">
                <a:avLst>
                  <a:gd name="adj" fmla="val 50000"/>
                </a:avLst>
              </a:prstGeom>
              <a:solidFill>
                <a:srgbClr val="C830C8"/>
              </a:solidFill>
              <a:ln>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0" name="文本框 199">
                <a:extLst>
                  <a:ext uri="{FF2B5EF4-FFF2-40B4-BE49-F238E27FC236}">
                    <a16:creationId xmlns:a16="http://schemas.microsoft.com/office/drawing/2014/main" id="{F699DDB0-BB48-4348-8199-C0F24D7C76AE}"/>
                  </a:ext>
                </a:extLst>
              </p:cNvPr>
              <p:cNvSpPr txBox="1"/>
              <p:nvPr/>
            </p:nvSpPr>
            <p:spPr>
              <a:xfrm>
                <a:off x="1935142" y="2222626"/>
                <a:ext cx="1204176" cy="461665"/>
              </a:xfrm>
              <a:prstGeom prst="rect">
                <a:avLst/>
              </a:prstGeom>
              <a:noFill/>
            </p:spPr>
            <p:txBody>
              <a:bodyPr wrap="none" rtlCol="0">
                <a:spAutoFit/>
              </a:bodyPr>
              <a:lstStyle/>
              <a:p>
                <a:r>
                  <a:rPr lang="en-US" altLang="zh-CN" sz="1200" b="1" dirty="0">
                    <a:solidFill>
                      <a:schemeClr val="bg1"/>
                    </a:solidFill>
                    <a:latin typeface="Consolas" panose="020B0609020204030204" pitchFamily="49" charset="0"/>
                    <a:cs typeface="Segoe UI Black" panose="020B0A02040204020203" pitchFamily="34" charset="0"/>
                  </a:rPr>
                  <a:t>PCI Express</a:t>
                </a:r>
                <a:r>
                  <a:rPr lang="en-US" altLang="zh-CN" sz="1200" b="1" baseline="30000" dirty="0">
                    <a:solidFill>
                      <a:schemeClr val="bg1"/>
                    </a:solidFill>
                    <a:latin typeface="Consolas" panose="020B0609020204030204" pitchFamily="49" charset="0"/>
                    <a:cs typeface="Segoe UI Black" panose="020B0A02040204020203" pitchFamily="34" charset="0"/>
                  </a:rPr>
                  <a:t>*</a:t>
                </a:r>
              </a:p>
              <a:p>
                <a:r>
                  <a:rPr lang="en-US" altLang="zh-CN" sz="1200" b="1" dirty="0">
                    <a:solidFill>
                      <a:schemeClr val="bg1"/>
                    </a:solidFill>
                    <a:latin typeface="Consolas" panose="020B0609020204030204" pitchFamily="49" charset="0"/>
                    <a:cs typeface="Segoe UI Black" panose="020B0A02040204020203" pitchFamily="34" charset="0"/>
                  </a:rPr>
                  <a:t>x16 Graphics</a:t>
                </a:r>
                <a:endParaRPr lang="zh-CN" altLang="en-US" sz="1200" b="1" dirty="0">
                  <a:solidFill>
                    <a:schemeClr val="bg1"/>
                  </a:solidFill>
                  <a:latin typeface="Consolas" panose="020B0609020204030204" pitchFamily="49" charset="0"/>
                  <a:cs typeface="Segoe UI Black" panose="020B0A02040204020203" pitchFamily="34" charset="0"/>
                </a:endParaRPr>
              </a:p>
            </p:txBody>
          </p:sp>
        </p:grpSp>
        <p:grpSp>
          <p:nvGrpSpPr>
            <p:cNvPr id="138" name="组合 137">
              <a:extLst>
                <a:ext uri="{FF2B5EF4-FFF2-40B4-BE49-F238E27FC236}">
                  <a16:creationId xmlns:a16="http://schemas.microsoft.com/office/drawing/2014/main" id="{E8EDFCB9-2AA3-4E21-92DD-1C7218B77889}"/>
                </a:ext>
              </a:extLst>
            </p:cNvPr>
            <p:cNvGrpSpPr/>
            <p:nvPr/>
          </p:nvGrpSpPr>
          <p:grpSpPr>
            <a:xfrm>
              <a:off x="6189208" y="3938637"/>
              <a:ext cx="1577743" cy="461665"/>
              <a:chOff x="1507328" y="2222626"/>
              <a:chExt cx="1828799" cy="461665"/>
            </a:xfrm>
          </p:grpSpPr>
          <p:sp>
            <p:nvSpPr>
              <p:cNvPr id="197" name="矩形: 圆角 10">
                <a:extLst>
                  <a:ext uri="{FF2B5EF4-FFF2-40B4-BE49-F238E27FC236}">
                    <a16:creationId xmlns:a16="http://schemas.microsoft.com/office/drawing/2014/main" id="{30B709AF-14E9-40EA-8CB5-26FD0FA30CC1}"/>
                  </a:ext>
                </a:extLst>
              </p:cNvPr>
              <p:cNvSpPr/>
              <p:nvPr/>
            </p:nvSpPr>
            <p:spPr>
              <a:xfrm>
                <a:off x="1507328" y="2245486"/>
                <a:ext cx="1828799" cy="399393"/>
              </a:xfrm>
              <a:prstGeom prst="roundRect">
                <a:avLst>
                  <a:gd name="adj" fmla="val 50000"/>
                </a:avLst>
              </a:prstGeom>
              <a:solidFill>
                <a:srgbClr val="C830C8"/>
              </a:solidFill>
              <a:ln>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8" name="文本框 197">
                <a:extLst>
                  <a:ext uri="{FF2B5EF4-FFF2-40B4-BE49-F238E27FC236}">
                    <a16:creationId xmlns:a16="http://schemas.microsoft.com/office/drawing/2014/main" id="{F107A139-0E17-453F-9126-2B46C1A14CCD}"/>
                  </a:ext>
                </a:extLst>
              </p:cNvPr>
              <p:cNvSpPr txBox="1"/>
              <p:nvPr/>
            </p:nvSpPr>
            <p:spPr>
              <a:xfrm>
                <a:off x="1529155" y="2222626"/>
                <a:ext cx="1789701" cy="461665"/>
              </a:xfrm>
              <a:prstGeom prst="rect">
                <a:avLst/>
              </a:prstGeom>
              <a:noFill/>
            </p:spPr>
            <p:txBody>
              <a:bodyPr wrap="none" rtlCol="0">
                <a:spAutoFit/>
              </a:bodyPr>
              <a:lstStyle/>
              <a:p>
                <a:pPr algn="ctr"/>
                <a:r>
                  <a:rPr lang="en-US" altLang="zh-CN" sz="1200" b="1" dirty="0">
                    <a:solidFill>
                      <a:schemeClr val="bg1"/>
                    </a:solidFill>
                    <a:latin typeface="Consolas" panose="020B0609020204030204" pitchFamily="49" charset="0"/>
                    <a:cs typeface="Segoe UI Black" panose="020B0A02040204020203" pitchFamily="34" charset="0"/>
                  </a:rPr>
                  <a:t>Intel</a:t>
                </a:r>
                <a:r>
                  <a:rPr lang="en-US" altLang="zh-CN" sz="1000" b="1" baseline="30000" dirty="0">
                    <a:solidFill>
                      <a:schemeClr val="bg1"/>
                    </a:solidFill>
                    <a:latin typeface="+mj-ea"/>
                    <a:ea typeface="+mj-ea"/>
                    <a:cs typeface="Segoe UI Black" panose="020B0A02040204020203" pitchFamily="34" charset="0"/>
                  </a:rPr>
                  <a:t>@</a:t>
                </a:r>
                <a:r>
                  <a:rPr lang="en-US" altLang="zh-CN" sz="1200" b="1" dirty="0">
                    <a:solidFill>
                      <a:schemeClr val="bg1"/>
                    </a:solidFill>
                    <a:latin typeface="Consolas" panose="020B0609020204030204" pitchFamily="49" charset="0"/>
                    <a:cs typeface="Segoe UI Black" panose="020B0A02040204020203" pitchFamily="34" charset="0"/>
                  </a:rPr>
                  <a:t> High</a:t>
                </a:r>
              </a:p>
              <a:p>
                <a:pPr algn="ctr"/>
                <a:r>
                  <a:rPr lang="en-US" altLang="zh-CN" sz="1200" b="1" dirty="0">
                    <a:solidFill>
                      <a:schemeClr val="bg1"/>
                    </a:solidFill>
                    <a:latin typeface="Consolas" panose="020B0609020204030204" pitchFamily="49" charset="0"/>
                    <a:cs typeface="Segoe UI Black" panose="020B0A02040204020203" pitchFamily="34" charset="0"/>
                  </a:rPr>
                  <a:t>Definition Audio</a:t>
                </a:r>
                <a:endParaRPr lang="zh-CN" altLang="en-US" sz="1200" b="1" dirty="0">
                  <a:solidFill>
                    <a:schemeClr val="bg1"/>
                  </a:solidFill>
                  <a:latin typeface="Consolas" panose="020B0609020204030204" pitchFamily="49" charset="0"/>
                  <a:cs typeface="Segoe UI Black" panose="020B0A02040204020203" pitchFamily="34" charset="0"/>
                </a:endParaRPr>
              </a:p>
            </p:txBody>
          </p:sp>
        </p:grpSp>
        <p:grpSp>
          <p:nvGrpSpPr>
            <p:cNvPr id="139" name="组合 138">
              <a:extLst>
                <a:ext uri="{FF2B5EF4-FFF2-40B4-BE49-F238E27FC236}">
                  <a16:creationId xmlns:a16="http://schemas.microsoft.com/office/drawing/2014/main" id="{C205A254-C2A6-40DF-BCF6-175999960832}"/>
                </a:ext>
              </a:extLst>
            </p:cNvPr>
            <p:cNvGrpSpPr/>
            <p:nvPr/>
          </p:nvGrpSpPr>
          <p:grpSpPr>
            <a:xfrm>
              <a:off x="6174308" y="4438803"/>
              <a:ext cx="1577743" cy="461665"/>
              <a:chOff x="1507328" y="2222626"/>
              <a:chExt cx="1828799" cy="461665"/>
            </a:xfrm>
          </p:grpSpPr>
          <p:sp>
            <p:nvSpPr>
              <p:cNvPr id="195" name="矩形: 圆角 13">
                <a:extLst>
                  <a:ext uri="{FF2B5EF4-FFF2-40B4-BE49-F238E27FC236}">
                    <a16:creationId xmlns:a16="http://schemas.microsoft.com/office/drawing/2014/main" id="{9C708AB7-BFC4-4C65-AC69-5A9265B37424}"/>
                  </a:ext>
                </a:extLst>
              </p:cNvPr>
              <p:cNvSpPr/>
              <p:nvPr/>
            </p:nvSpPr>
            <p:spPr>
              <a:xfrm>
                <a:off x="1507328" y="2245486"/>
                <a:ext cx="1828799" cy="399393"/>
              </a:xfrm>
              <a:prstGeom prst="roundRect">
                <a:avLst>
                  <a:gd name="adj" fmla="val 50000"/>
                </a:avLst>
              </a:prstGeom>
              <a:solidFill>
                <a:srgbClr val="C830C8"/>
              </a:solidFill>
              <a:ln>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6" name="文本框 195">
                <a:extLst>
                  <a:ext uri="{FF2B5EF4-FFF2-40B4-BE49-F238E27FC236}">
                    <a16:creationId xmlns:a16="http://schemas.microsoft.com/office/drawing/2014/main" id="{CCD465E1-231D-414F-B1F3-6F16A8145F95}"/>
                  </a:ext>
                </a:extLst>
              </p:cNvPr>
              <p:cNvSpPr txBox="1"/>
              <p:nvPr/>
            </p:nvSpPr>
            <p:spPr>
              <a:xfrm>
                <a:off x="1775351" y="2222626"/>
                <a:ext cx="1297311" cy="461665"/>
              </a:xfrm>
              <a:prstGeom prst="rect">
                <a:avLst/>
              </a:prstGeom>
              <a:noFill/>
            </p:spPr>
            <p:txBody>
              <a:bodyPr wrap="none" rtlCol="0">
                <a:spAutoFit/>
              </a:bodyPr>
              <a:lstStyle/>
              <a:p>
                <a:pPr algn="ctr"/>
                <a:r>
                  <a:rPr lang="en-US" altLang="zh-CN" sz="1200" b="1" dirty="0">
                    <a:solidFill>
                      <a:schemeClr val="bg1"/>
                    </a:solidFill>
                    <a:latin typeface="Consolas" panose="020B0609020204030204" pitchFamily="49" charset="0"/>
                    <a:cs typeface="Segoe UI Black" panose="020B0A02040204020203" pitchFamily="34" charset="0"/>
                  </a:rPr>
                  <a:t>4 PCI</a:t>
                </a:r>
              </a:p>
              <a:p>
                <a:pPr algn="ctr"/>
                <a:r>
                  <a:rPr lang="en-US" altLang="zh-CN" sz="1200" b="1" dirty="0">
                    <a:solidFill>
                      <a:schemeClr val="bg1"/>
                    </a:solidFill>
                    <a:latin typeface="Consolas" panose="020B0609020204030204" pitchFamily="49" charset="0"/>
                    <a:cs typeface="Segoe UI Black" panose="020B0A02040204020203" pitchFamily="34" charset="0"/>
                  </a:rPr>
                  <a:t>Express</a:t>
                </a:r>
                <a:r>
                  <a:rPr lang="en-US" altLang="zh-CN" sz="1200" b="1" baseline="30000" dirty="0">
                    <a:solidFill>
                      <a:schemeClr val="bg1"/>
                    </a:solidFill>
                    <a:latin typeface="Consolas" panose="020B0609020204030204" pitchFamily="49" charset="0"/>
                    <a:cs typeface="Segoe UI Black" panose="020B0A02040204020203" pitchFamily="34" charset="0"/>
                  </a:rPr>
                  <a:t>*</a:t>
                </a:r>
                <a:r>
                  <a:rPr lang="en-US" altLang="zh-CN" sz="1200" b="1" dirty="0">
                    <a:solidFill>
                      <a:schemeClr val="bg1"/>
                    </a:solidFill>
                    <a:latin typeface="Consolas" panose="020B0609020204030204" pitchFamily="49" charset="0"/>
                    <a:cs typeface="Segoe UI Black" panose="020B0A02040204020203" pitchFamily="34" charset="0"/>
                  </a:rPr>
                  <a:t> x1</a:t>
                </a:r>
                <a:endParaRPr lang="zh-CN" altLang="en-US" sz="1200" b="1" dirty="0">
                  <a:solidFill>
                    <a:schemeClr val="bg1"/>
                  </a:solidFill>
                  <a:latin typeface="Consolas" panose="020B0609020204030204" pitchFamily="49" charset="0"/>
                  <a:cs typeface="Segoe UI Black" panose="020B0A02040204020203" pitchFamily="34" charset="0"/>
                </a:endParaRPr>
              </a:p>
            </p:txBody>
          </p:sp>
        </p:grpSp>
        <p:grpSp>
          <p:nvGrpSpPr>
            <p:cNvPr id="140" name="组合 139">
              <a:extLst>
                <a:ext uri="{FF2B5EF4-FFF2-40B4-BE49-F238E27FC236}">
                  <a16:creationId xmlns:a16="http://schemas.microsoft.com/office/drawing/2014/main" id="{27B41324-D005-4A2D-A867-C83360F16967}"/>
                </a:ext>
              </a:extLst>
            </p:cNvPr>
            <p:cNvGrpSpPr/>
            <p:nvPr/>
          </p:nvGrpSpPr>
          <p:grpSpPr>
            <a:xfrm>
              <a:off x="6174307" y="4952476"/>
              <a:ext cx="1577743" cy="461665"/>
              <a:chOff x="1507328" y="2222626"/>
              <a:chExt cx="1828799" cy="461665"/>
            </a:xfrm>
          </p:grpSpPr>
          <p:sp>
            <p:nvSpPr>
              <p:cNvPr id="193" name="矩形: 圆角 16">
                <a:extLst>
                  <a:ext uri="{FF2B5EF4-FFF2-40B4-BE49-F238E27FC236}">
                    <a16:creationId xmlns:a16="http://schemas.microsoft.com/office/drawing/2014/main" id="{588B2D65-CB33-49C2-A26E-F331BEB4B36C}"/>
                  </a:ext>
                </a:extLst>
              </p:cNvPr>
              <p:cNvSpPr/>
              <p:nvPr/>
            </p:nvSpPr>
            <p:spPr>
              <a:xfrm>
                <a:off x="1507328" y="2245486"/>
                <a:ext cx="1828799" cy="399393"/>
              </a:xfrm>
              <a:prstGeom prst="roundRect">
                <a:avLst>
                  <a:gd name="adj" fmla="val 50000"/>
                </a:avLst>
              </a:prstGeom>
              <a:solidFill>
                <a:srgbClr val="C830C8"/>
              </a:solidFill>
              <a:ln>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4" name="文本框 193">
                <a:extLst>
                  <a:ext uri="{FF2B5EF4-FFF2-40B4-BE49-F238E27FC236}">
                    <a16:creationId xmlns:a16="http://schemas.microsoft.com/office/drawing/2014/main" id="{3C36D56F-B38E-40E6-8B2B-3D55F6AAC152}"/>
                  </a:ext>
                </a:extLst>
              </p:cNvPr>
              <p:cNvSpPr txBox="1"/>
              <p:nvPr/>
            </p:nvSpPr>
            <p:spPr>
              <a:xfrm>
                <a:off x="1676881" y="2222626"/>
                <a:ext cx="1494265" cy="461665"/>
              </a:xfrm>
              <a:prstGeom prst="rect">
                <a:avLst/>
              </a:prstGeom>
              <a:noFill/>
            </p:spPr>
            <p:txBody>
              <a:bodyPr wrap="none" rtlCol="0">
                <a:spAutoFit/>
              </a:bodyPr>
              <a:lstStyle/>
              <a:p>
                <a:pPr algn="ctr"/>
                <a:r>
                  <a:rPr lang="en-US" altLang="zh-CN" sz="1200" b="1" dirty="0">
                    <a:solidFill>
                      <a:schemeClr val="bg1"/>
                    </a:solidFill>
                    <a:latin typeface="Consolas" panose="020B0609020204030204" pitchFamily="49" charset="0"/>
                    <a:cs typeface="Segoe UI Black" panose="020B0A02040204020203" pitchFamily="34" charset="0"/>
                  </a:rPr>
                  <a:t>8 Hi-Speed</a:t>
                </a:r>
              </a:p>
              <a:p>
                <a:pPr algn="ctr"/>
                <a:r>
                  <a:rPr lang="en-US" altLang="zh-CN" sz="1200" b="1" dirty="0">
                    <a:solidFill>
                      <a:schemeClr val="bg1"/>
                    </a:solidFill>
                    <a:latin typeface="Consolas" panose="020B0609020204030204" pitchFamily="49" charset="0"/>
                    <a:cs typeface="Segoe UI Black" panose="020B0A02040204020203" pitchFamily="34" charset="0"/>
                  </a:rPr>
                  <a:t>USB 2.0 Ports</a:t>
                </a:r>
                <a:endParaRPr lang="zh-CN" altLang="en-US" sz="1200" b="1" dirty="0">
                  <a:solidFill>
                    <a:schemeClr val="bg1"/>
                  </a:solidFill>
                  <a:latin typeface="Consolas" panose="020B0609020204030204" pitchFamily="49" charset="0"/>
                  <a:cs typeface="Segoe UI Black" panose="020B0A02040204020203" pitchFamily="34" charset="0"/>
                </a:endParaRPr>
              </a:p>
            </p:txBody>
          </p:sp>
        </p:grpSp>
        <p:grpSp>
          <p:nvGrpSpPr>
            <p:cNvPr id="141" name="组合 140">
              <a:extLst>
                <a:ext uri="{FF2B5EF4-FFF2-40B4-BE49-F238E27FC236}">
                  <a16:creationId xmlns:a16="http://schemas.microsoft.com/office/drawing/2014/main" id="{8B7C2EBC-5369-473F-AB29-E55E99C1027F}"/>
                </a:ext>
              </a:extLst>
            </p:cNvPr>
            <p:cNvGrpSpPr/>
            <p:nvPr/>
          </p:nvGrpSpPr>
          <p:grpSpPr>
            <a:xfrm>
              <a:off x="10081183" y="2394395"/>
              <a:ext cx="1208041" cy="399393"/>
              <a:chOff x="1507328" y="2245486"/>
              <a:chExt cx="1828799" cy="399393"/>
            </a:xfrm>
          </p:grpSpPr>
          <p:sp>
            <p:nvSpPr>
              <p:cNvPr id="191" name="矩形: 圆角 19">
                <a:extLst>
                  <a:ext uri="{FF2B5EF4-FFF2-40B4-BE49-F238E27FC236}">
                    <a16:creationId xmlns:a16="http://schemas.microsoft.com/office/drawing/2014/main" id="{662FF55C-30B1-416D-B8D6-96D4C6580BAD}"/>
                  </a:ext>
                </a:extLst>
              </p:cNvPr>
              <p:cNvSpPr/>
              <p:nvPr/>
            </p:nvSpPr>
            <p:spPr>
              <a:xfrm>
                <a:off x="1507328" y="2245486"/>
                <a:ext cx="1828799" cy="399393"/>
              </a:xfrm>
              <a:prstGeom prst="roundRect">
                <a:avLst>
                  <a:gd name="adj" fmla="val 50000"/>
                </a:avLst>
              </a:prstGeom>
              <a:solidFill>
                <a:srgbClr val="60C830"/>
              </a:solidFill>
              <a:ln>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2" name="文本框 191">
                <a:extLst>
                  <a:ext uri="{FF2B5EF4-FFF2-40B4-BE49-F238E27FC236}">
                    <a16:creationId xmlns:a16="http://schemas.microsoft.com/office/drawing/2014/main" id="{FBABF7B2-1F62-4B94-993C-BC6BBFD82F6B}"/>
                  </a:ext>
                </a:extLst>
              </p:cNvPr>
              <p:cNvSpPr txBox="1"/>
              <p:nvPr/>
            </p:nvSpPr>
            <p:spPr>
              <a:xfrm>
                <a:off x="2117744" y="2306682"/>
                <a:ext cx="607965" cy="276999"/>
              </a:xfrm>
              <a:prstGeom prst="rect">
                <a:avLst/>
              </a:prstGeom>
              <a:noFill/>
            </p:spPr>
            <p:txBody>
              <a:bodyPr wrap="none" rtlCol="0">
                <a:spAutoFit/>
              </a:bodyPr>
              <a:lstStyle/>
              <a:p>
                <a:pPr algn="ctr"/>
                <a:r>
                  <a:rPr lang="en-US" altLang="zh-CN" sz="1200" b="1" dirty="0">
                    <a:solidFill>
                      <a:schemeClr val="bg1"/>
                    </a:solidFill>
                    <a:latin typeface="Consolas" panose="020B0609020204030204" pitchFamily="49" charset="0"/>
                    <a:cs typeface="Segoe UI Black" panose="020B0A02040204020203" pitchFamily="34" charset="0"/>
                  </a:rPr>
                  <a:t>DDR2</a:t>
                </a:r>
                <a:endParaRPr lang="zh-CN" altLang="en-US" sz="1200" b="1" dirty="0">
                  <a:solidFill>
                    <a:schemeClr val="bg1"/>
                  </a:solidFill>
                  <a:latin typeface="Consolas" panose="020B0609020204030204" pitchFamily="49" charset="0"/>
                  <a:cs typeface="Segoe UI Black" panose="020B0A02040204020203" pitchFamily="34" charset="0"/>
                </a:endParaRPr>
              </a:p>
            </p:txBody>
          </p:sp>
        </p:grpSp>
        <p:grpSp>
          <p:nvGrpSpPr>
            <p:cNvPr id="142" name="组合 141">
              <a:extLst>
                <a:ext uri="{FF2B5EF4-FFF2-40B4-BE49-F238E27FC236}">
                  <a16:creationId xmlns:a16="http://schemas.microsoft.com/office/drawing/2014/main" id="{1556E945-162F-4055-9CF6-93DBF27DD980}"/>
                </a:ext>
              </a:extLst>
            </p:cNvPr>
            <p:cNvGrpSpPr/>
            <p:nvPr/>
          </p:nvGrpSpPr>
          <p:grpSpPr>
            <a:xfrm>
              <a:off x="10081183" y="3085956"/>
              <a:ext cx="1208041" cy="399393"/>
              <a:chOff x="1507328" y="2245486"/>
              <a:chExt cx="1828799" cy="399393"/>
            </a:xfrm>
          </p:grpSpPr>
          <p:sp>
            <p:nvSpPr>
              <p:cNvPr id="189" name="矩形: 圆角 22">
                <a:extLst>
                  <a:ext uri="{FF2B5EF4-FFF2-40B4-BE49-F238E27FC236}">
                    <a16:creationId xmlns:a16="http://schemas.microsoft.com/office/drawing/2014/main" id="{2D8A1A67-F073-401F-AF51-0D79E6DC4A87}"/>
                  </a:ext>
                </a:extLst>
              </p:cNvPr>
              <p:cNvSpPr/>
              <p:nvPr/>
            </p:nvSpPr>
            <p:spPr>
              <a:xfrm>
                <a:off x="1507328" y="2245486"/>
                <a:ext cx="1828799" cy="399393"/>
              </a:xfrm>
              <a:prstGeom prst="roundRect">
                <a:avLst>
                  <a:gd name="adj" fmla="val 50000"/>
                </a:avLst>
              </a:prstGeom>
              <a:solidFill>
                <a:srgbClr val="60C830"/>
              </a:solidFill>
              <a:ln>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0" name="文本框 189">
                <a:extLst>
                  <a:ext uri="{FF2B5EF4-FFF2-40B4-BE49-F238E27FC236}">
                    <a16:creationId xmlns:a16="http://schemas.microsoft.com/office/drawing/2014/main" id="{47DB0689-C60B-40E2-95E1-3B99598A10D0}"/>
                  </a:ext>
                </a:extLst>
              </p:cNvPr>
              <p:cNvSpPr txBox="1"/>
              <p:nvPr/>
            </p:nvSpPr>
            <p:spPr>
              <a:xfrm>
                <a:off x="2117744" y="2306682"/>
                <a:ext cx="607965" cy="276999"/>
              </a:xfrm>
              <a:prstGeom prst="rect">
                <a:avLst/>
              </a:prstGeom>
              <a:noFill/>
            </p:spPr>
            <p:txBody>
              <a:bodyPr wrap="none" rtlCol="0">
                <a:spAutoFit/>
              </a:bodyPr>
              <a:lstStyle/>
              <a:p>
                <a:pPr algn="ctr"/>
                <a:r>
                  <a:rPr lang="en-US" altLang="zh-CN" sz="1200" b="1" dirty="0">
                    <a:solidFill>
                      <a:schemeClr val="bg1"/>
                    </a:solidFill>
                    <a:latin typeface="Consolas" panose="020B0609020204030204" pitchFamily="49" charset="0"/>
                    <a:cs typeface="Segoe UI Black" panose="020B0A02040204020203" pitchFamily="34" charset="0"/>
                  </a:rPr>
                  <a:t>DDR2</a:t>
                </a:r>
                <a:endParaRPr lang="zh-CN" altLang="en-US" sz="1200" b="1" dirty="0">
                  <a:solidFill>
                    <a:schemeClr val="bg1"/>
                  </a:solidFill>
                  <a:latin typeface="Consolas" panose="020B0609020204030204" pitchFamily="49" charset="0"/>
                  <a:cs typeface="Segoe UI Black" panose="020B0A02040204020203" pitchFamily="34" charset="0"/>
                </a:endParaRPr>
              </a:p>
            </p:txBody>
          </p:sp>
        </p:grpSp>
        <p:grpSp>
          <p:nvGrpSpPr>
            <p:cNvPr id="143" name="组合 142">
              <a:extLst>
                <a:ext uri="{FF2B5EF4-FFF2-40B4-BE49-F238E27FC236}">
                  <a16:creationId xmlns:a16="http://schemas.microsoft.com/office/drawing/2014/main" id="{97361067-2C67-4EE1-A10C-90A2DD24CC47}"/>
                </a:ext>
              </a:extLst>
            </p:cNvPr>
            <p:cNvGrpSpPr/>
            <p:nvPr/>
          </p:nvGrpSpPr>
          <p:grpSpPr>
            <a:xfrm>
              <a:off x="10081183" y="3938637"/>
              <a:ext cx="1208041" cy="461665"/>
              <a:chOff x="1507328" y="2214349"/>
              <a:chExt cx="1828799" cy="461665"/>
            </a:xfrm>
          </p:grpSpPr>
          <p:sp>
            <p:nvSpPr>
              <p:cNvPr id="187" name="矩形: 圆角 25">
                <a:extLst>
                  <a:ext uri="{FF2B5EF4-FFF2-40B4-BE49-F238E27FC236}">
                    <a16:creationId xmlns:a16="http://schemas.microsoft.com/office/drawing/2014/main" id="{0F55F32B-1DA5-4D71-A613-C0212A95C66A}"/>
                  </a:ext>
                </a:extLst>
              </p:cNvPr>
              <p:cNvSpPr/>
              <p:nvPr/>
            </p:nvSpPr>
            <p:spPr>
              <a:xfrm>
                <a:off x="1507328" y="2245486"/>
                <a:ext cx="1828799" cy="399393"/>
              </a:xfrm>
              <a:prstGeom prst="roundRect">
                <a:avLst>
                  <a:gd name="adj" fmla="val 50000"/>
                </a:avLst>
              </a:prstGeom>
              <a:solidFill>
                <a:srgbClr val="60C830"/>
              </a:solidFill>
              <a:ln>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8" name="文本框 187">
                <a:extLst>
                  <a:ext uri="{FF2B5EF4-FFF2-40B4-BE49-F238E27FC236}">
                    <a16:creationId xmlns:a16="http://schemas.microsoft.com/office/drawing/2014/main" id="{FF50261E-9751-42E3-8703-2C6D4618E43D}"/>
                  </a:ext>
                </a:extLst>
              </p:cNvPr>
              <p:cNvSpPr txBox="1"/>
              <p:nvPr/>
            </p:nvSpPr>
            <p:spPr>
              <a:xfrm>
                <a:off x="1722798" y="2214349"/>
                <a:ext cx="1437100" cy="461665"/>
              </a:xfrm>
              <a:prstGeom prst="rect">
                <a:avLst/>
              </a:prstGeom>
              <a:noFill/>
            </p:spPr>
            <p:txBody>
              <a:bodyPr wrap="none" rtlCol="0">
                <a:spAutoFit/>
              </a:bodyPr>
              <a:lstStyle/>
              <a:p>
                <a:pPr algn="ctr"/>
                <a:r>
                  <a:rPr lang="en-US" altLang="zh-CN" sz="1200" b="1" dirty="0">
                    <a:solidFill>
                      <a:schemeClr val="bg1"/>
                    </a:solidFill>
                    <a:latin typeface="Consolas" panose="020B0609020204030204" pitchFamily="49" charset="0"/>
                    <a:cs typeface="Segoe UI Black" panose="020B0A02040204020203" pitchFamily="34" charset="0"/>
                  </a:rPr>
                  <a:t>4 Serial</a:t>
                </a:r>
              </a:p>
              <a:p>
                <a:pPr algn="ctr"/>
                <a:r>
                  <a:rPr lang="en-US" altLang="zh-CN" sz="1200" b="1" dirty="0">
                    <a:solidFill>
                      <a:schemeClr val="bg1"/>
                    </a:solidFill>
                    <a:latin typeface="Consolas" panose="020B0609020204030204" pitchFamily="49" charset="0"/>
                    <a:cs typeface="Segoe UI Black" panose="020B0A02040204020203" pitchFamily="34" charset="0"/>
                  </a:rPr>
                  <a:t>ATA Ports</a:t>
                </a:r>
                <a:endParaRPr lang="zh-CN" altLang="en-US" sz="1200" b="1" dirty="0">
                  <a:solidFill>
                    <a:schemeClr val="bg1"/>
                  </a:solidFill>
                  <a:latin typeface="Consolas" panose="020B0609020204030204" pitchFamily="49" charset="0"/>
                  <a:cs typeface="Segoe UI Black" panose="020B0A02040204020203" pitchFamily="34" charset="0"/>
                </a:endParaRPr>
              </a:p>
            </p:txBody>
          </p:sp>
        </p:grpSp>
        <p:grpSp>
          <p:nvGrpSpPr>
            <p:cNvPr id="144" name="组合 143">
              <a:extLst>
                <a:ext uri="{FF2B5EF4-FFF2-40B4-BE49-F238E27FC236}">
                  <a16:creationId xmlns:a16="http://schemas.microsoft.com/office/drawing/2014/main" id="{C0A1E1BB-3E18-4C2F-B1AC-F108558825C3}"/>
                </a:ext>
              </a:extLst>
            </p:cNvPr>
            <p:cNvGrpSpPr/>
            <p:nvPr/>
          </p:nvGrpSpPr>
          <p:grpSpPr>
            <a:xfrm>
              <a:off x="10094143" y="4465348"/>
              <a:ext cx="1208041" cy="399393"/>
              <a:chOff x="1507328" y="2245486"/>
              <a:chExt cx="1828799" cy="399393"/>
            </a:xfrm>
          </p:grpSpPr>
          <p:sp>
            <p:nvSpPr>
              <p:cNvPr id="185" name="矩形: 圆角 28">
                <a:extLst>
                  <a:ext uri="{FF2B5EF4-FFF2-40B4-BE49-F238E27FC236}">
                    <a16:creationId xmlns:a16="http://schemas.microsoft.com/office/drawing/2014/main" id="{8CF06375-888C-41D3-8FEC-2951EA25B3F8}"/>
                  </a:ext>
                </a:extLst>
              </p:cNvPr>
              <p:cNvSpPr/>
              <p:nvPr/>
            </p:nvSpPr>
            <p:spPr>
              <a:xfrm>
                <a:off x="1507328" y="2245486"/>
                <a:ext cx="1828799" cy="399393"/>
              </a:xfrm>
              <a:prstGeom prst="roundRect">
                <a:avLst>
                  <a:gd name="adj" fmla="val 50000"/>
                </a:avLst>
              </a:prstGeom>
              <a:solidFill>
                <a:srgbClr val="60C830"/>
              </a:solidFill>
              <a:ln>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6" name="文本框 185">
                <a:extLst>
                  <a:ext uri="{FF2B5EF4-FFF2-40B4-BE49-F238E27FC236}">
                    <a16:creationId xmlns:a16="http://schemas.microsoft.com/office/drawing/2014/main" id="{027DD4C9-3606-4CF9-8E3A-F2E29D52BBE0}"/>
                  </a:ext>
                </a:extLst>
              </p:cNvPr>
              <p:cNvSpPr txBox="1"/>
              <p:nvPr/>
            </p:nvSpPr>
            <p:spPr>
              <a:xfrm>
                <a:off x="1960408" y="2306682"/>
                <a:ext cx="922637" cy="276999"/>
              </a:xfrm>
              <a:prstGeom prst="rect">
                <a:avLst/>
              </a:prstGeom>
              <a:noFill/>
            </p:spPr>
            <p:txBody>
              <a:bodyPr wrap="none" rtlCol="0">
                <a:spAutoFit/>
              </a:bodyPr>
              <a:lstStyle/>
              <a:p>
                <a:pPr algn="ctr"/>
                <a:r>
                  <a:rPr lang="en-US" altLang="zh-CN" sz="1200" b="1" dirty="0">
                    <a:solidFill>
                      <a:schemeClr val="bg1"/>
                    </a:solidFill>
                    <a:latin typeface="Consolas" panose="020B0609020204030204" pitchFamily="49" charset="0"/>
                    <a:cs typeface="Segoe UI Black" panose="020B0A02040204020203" pitchFamily="34" charset="0"/>
                  </a:rPr>
                  <a:t>6 PCI</a:t>
                </a:r>
                <a:endParaRPr lang="zh-CN" altLang="en-US" sz="1200" b="1" dirty="0">
                  <a:solidFill>
                    <a:schemeClr val="bg1"/>
                  </a:solidFill>
                  <a:latin typeface="Consolas" panose="020B0609020204030204" pitchFamily="49" charset="0"/>
                  <a:cs typeface="Segoe UI Black" panose="020B0A02040204020203" pitchFamily="34" charset="0"/>
                </a:endParaRPr>
              </a:p>
            </p:txBody>
          </p:sp>
        </p:grpSp>
        <p:grpSp>
          <p:nvGrpSpPr>
            <p:cNvPr id="145" name="组合 144">
              <a:extLst>
                <a:ext uri="{FF2B5EF4-FFF2-40B4-BE49-F238E27FC236}">
                  <a16:creationId xmlns:a16="http://schemas.microsoft.com/office/drawing/2014/main" id="{AC183693-635D-4000-9AD9-CAE139A2D5B2}"/>
                </a:ext>
              </a:extLst>
            </p:cNvPr>
            <p:cNvGrpSpPr/>
            <p:nvPr/>
          </p:nvGrpSpPr>
          <p:grpSpPr>
            <a:xfrm>
              <a:off x="10081183" y="4944199"/>
              <a:ext cx="1840177" cy="461665"/>
              <a:chOff x="1507328" y="2214350"/>
              <a:chExt cx="1828799" cy="461665"/>
            </a:xfrm>
          </p:grpSpPr>
          <p:sp>
            <p:nvSpPr>
              <p:cNvPr id="183" name="矩形: 圆角 31">
                <a:extLst>
                  <a:ext uri="{FF2B5EF4-FFF2-40B4-BE49-F238E27FC236}">
                    <a16:creationId xmlns:a16="http://schemas.microsoft.com/office/drawing/2014/main" id="{949E666C-16CA-4593-976B-4146CDCD19D3}"/>
                  </a:ext>
                </a:extLst>
              </p:cNvPr>
              <p:cNvSpPr/>
              <p:nvPr/>
            </p:nvSpPr>
            <p:spPr>
              <a:xfrm>
                <a:off x="1507328" y="2245486"/>
                <a:ext cx="1828799" cy="399393"/>
              </a:xfrm>
              <a:prstGeom prst="roundRect">
                <a:avLst>
                  <a:gd name="adj" fmla="val 50000"/>
                </a:avLst>
              </a:prstGeom>
              <a:solidFill>
                <a:srgbClr val="60C830"/>
              </a:solidFill>
              <a:ln>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4" name="文本框 183">
                <a:extLst>
                  <a:ext uri="{FF2B5EF4-FFF2-40B4-BE49-F238E27FC236}">
                    <a16:creationId xmlns:a16="http://schemas.microsoft.com/office/drawing/2014/main" id="{8FA8FB2D-35A5-4A99-A870-7F663D1682EC}"/>
                  </a:ext>
                </a:extLst>
              </p:cNvPr>
              <p:cNvSpPr txBox="1"/>
              <p:nvPr/>
            </p:nvSpPr>
            <p:spPr>
              <a:xfrm>
                <a:off x="1571426" y="2214350"/>
                <a:ext cx="1703334" cy="461665"/>
              </a:xfrm>
              <a:prstGeom prst="rect">
                <a:avLst/>
              </a:prstGeom>
              <a:noFill/>
            </p:spPr>
            <p:txBody>
              <a:bodyPr wrap="none" rtlCol="0">
                <a:spAutoFit/>
              </a:bodyPr>
              <a:lstStyle/>
              <a:p>
                <a:pPr algn="ctr"/>
                <a:r>
                  <a:rPr lang="en-US" altLang="zh-CN" sz="1200" b="1" dirty="0">
                    <a:solidFill>
                      <a:schemeClr val="bg1"/>
                    </a:solidFill>
                    <a:latin typeface="Consolas" panose="020B0609020204030204" pitchFamily="49" charset="0"/>
                    <a:cs typeface="Segoe UI Black" panose="020B0A02040204020203" pitchFamily="34" charset="0"/>
                  </a:rPr>
                  <a:t>Intel</a:t>
                </a:r>
                <a:r>
                  <a:rPr lang="en-US" altLang="zh-CN" sz="1000" b="1" baseline="30000" dirty="0">
                    <a:solidFill>
                      <a:schemeClr val="bg1"/>
                    </a:solidFill>
                    <a:latin typeface="+mj-ea"/>
                    <a:cs typeface="Segoe UI Black" panose="020B0A02040204020203" pitchFamily="34" charset="0"/>
                  </a:rPr>
                  <a:t>@</a:t>
                </a:r>
                <a:r>
                  <a:rPr lang="en-US" altLang="zh-CN" sz="1200" b="1" dirty="0">
                    <a:solidFill>
                      <a:schemeClr val="bg1"/>
                    </a:solidFill>
                    <a:latin typeface="Consolas" panose="020B0609020204030204" pitchFamily="49" charset="0"/>
                    <a:cs typeface="Segoe UI Black" panose="020B0A02040204020203" pitchFamily="34" charset="0"/>
                  </a:rPr>
                  <a:t> Matrix</a:t>
                </a:r>
              </a:p>
              <a:p>
                <a:pPr algn="ctr"/>
                <a:r>
                  <a:rPr lang="en-US" altLang="zh-CN" sz="1200" b="1" dirty="0">
                    <a:solidFill>
                      <a:schemeClr val="bg1"/>
                    </a:solidFill>
                    <a:latin typeface="Consolas" panose="020B0609020204030204" pitchFamily="49" charset="0"/>
                    <a:cs typeface="Segoe UI Black" panose="020B0A02040204020203" pitchFamily="34" charset="0"/>
                  </a:rPr>
                  <a:t>Storage Technology</a:t>
                </a:r>
                <a:endParaRPr lang="zh-CN" altLang="en-US" sz="1200" b="1" dirty="0">
                  <a:solidFill>
                    <a:schemeClr val="bg1"/>
                  </a:solidFill>
                  <a:latin typeface="Consolas" panose="020B0609020204030204" pitchFamily="49" charset="0"/>
                  <a:cs typeface="Segoe UI Black" panose="020B0A02040204020203" pitchFamily="34" charset="0"/>
                </a:endParaRPr>
              </a:p>
            </p:txBody>
          </p:sp>
        </p:grpSp>
        <p:grpSp>
          <p:nvGrpSpPr>
            <p:cNvPr id="146" name="组合 145">
              <a:extLst>
                <a:ext uri="{FF2B5EF4-FFF2-40B4-BE49-F238E27FC236}">
                  <a16:creationId xmlns:a16="http://schemas.microsoft.com/office/drawing/2014/main" id="{EC4A3EB3-13C3-4B6B-AD9F-DC29D56D42F0}"/>
                </a:ext>
              </a:extLst>
            </p:cNvPr>
            <p:cNvGrpSpPr/>
            <p:nvPr/>
          </p:nvGrpSpPr>
          <p:grpSpPr>
            <a:xfrm>
              <a:off x="8144719" y="5804915"/>
              <a:ext cx="1551230" cy="461665"/>
              <a:chOff x="1507328" y="2214350"/>
              <a:chExt cx="1828799" cy="461665"/>
            </a:xfrm>
          </p:grpSpPr>
          <p:sp>
            <p:nvSpPr>
              <p:cNvPr id="181" name="矩形: 圆角 34">
                <a:extLst>
                  <a:ext uri="{FF2B5EF4-FFF2-40B4-BE49-F238E27FC236}">
                    <a16:creationId xmlns:a16="http://schemas.microsoft.com/office/drawing/2014/main" id="{F15E3DCE-4D13-40A0-9F1D-0A5FCEEED04E}"/>
                  </a:ext>
                </a:extLst>
              </p:cNvPr>
              <p:cNvSpPr/>
              <p:nvPr/>
            </p:nvSpPr>
            <p:spPr>
              <a:xfrm>
                <a:off x="1507328" y="2245486"/>
                <a:ext cx="1828799" cy="399393"/>
              </a:xfrm>
              <a:prstGeom prst="roundRect">
                <a:avLst>
                  <a:gd name="adj" fmla="val 50000"/>
                </a:avLst>
              </a:prstGeom>
              <a:solidFill>
                <a:srgbClr val="60C830"/>
              </a:solidFill>
              <a:ln>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2" name="文本框 181">
                <a:extLst>
                  <a:ext uri="{FF2B5EF4-FFF2-40B4-BE49-F238E27FC236}">
                    <a16:creationId xmlns:a16="http://schemas.microsoft.com/office/drawing/2014/main" id="{3303E6E6-C39C-4CDE-8DA0-4B6152555826}"/>
                  </a:ext>
                </a:extLst>
              </p:cNvPr>
              <p:cNvSpPr txBox="1"/>
              <p:nvPr/>
            </p:nvSpPr>
            <p:spPr>
              <a:xfrm>
                <a:off x="1782526" y="2214350"/>
                <a:ext cx="1281166" cy="461665"/>
              </a:xfrm>
              <a:prstGeom prst="rect">
                <a:avLst/>
              </a:prstGeom>
              <a:noFill/>
            </p:spPr>
            <p:txBody>
              <a:bodyPr wrap="none" rtlCol="0">
                <a:spAutoFit/>
              </a:bodyPr>
              <a:lstStyle/>
              <a:p>
                <a:pPr algn="ctr"/>
                <a:r>
                  <a:rPr lang="en-US" altLang="zh-CN" sz="1200" b="1" dirty="0">
                    <a:solidFill>
                      <a:schemeClr val="bg1"/>
                    </a:solidFill>
                    <a:latin typeface="Consolas" panose="020B0609020204030204" pitchFamily="49" charset="0"/>
                    <a:cs typeface="Segoe UI Black" panose="020B0A02040204020203" pitchFamily="34" charset="0"/>
                  </a:rPr>
                  <a:t>BIOS Supports</a:t>
                </a:r>
              </a:p>
              <a:p>
                <a:pPr algn="ctr"/>
                <a:r>
                  <a:rPr lang="en-US" altLang="zh-CN" sz="1200" b="1" dirty="0">
                    <a:solidFill>
                      <a:schemeClr val="bg1"/>
                    </a:solidFill>
                    <a:latin typeface="Consolas" panose="020B0609020204030204" pitchFamily="49" charset="0"/>
                    <a:cs typeface="Segoe UI Black" panose="020B0A02040204020203" pitchFamily="34" charset="0"/>
                  </a:rPr>
                  <a:t>HT Technology</a:t>
                </a:r>
                <a:endParaRPr lang="zh-CN" altLang="en-US" sz="1200" b="1" dirty="0">
                  <a:solidFill>
                    <a:schemeClr val="bg1"/>
                  </a:solidFill>
                  <a:latin typeface="Consolas" panose="020B0609020204030204" pitchFamily="49" charset="0"/>
                  <a:cs typeface="Segoe UI Black" panose="020B0A02040204020203" pitchFamily="34" charset="0"/>
                </a:endParaRPr>
              </a:p>
            </p:txBody>
          </p:sp>
        </p:grpSp>
        <p:grpSp>
          <p:nvGrpSpPr>
            <p:cNvPr id="147" name="组合 146">
              <a:extLst>
                <a:ext uri="{FF2B5EF4-FFF2-40B4-BE49-F238E27FC236}">
                  <a16:creationId xmlns:a16="http://schemas.microsoft.com/office/drawing/2014/main" id="{24D6AF7D-BC3A-4CE1-A743-887131B0AF81}"/>
                </a:ext>
              </a:extLst>
            </p:cNvPr>
            <p:cNvGrpSpPr/>
            <p:nvPr/>
          </p:nvGrpSpPr>
          <p:grpSpPr>
            <a:xfrm>
              <a:off x="8174389" y="1130300"/>
              <a:ext cx="1459053" cy="646331"/>
              <a:chOff x="5458594" y="1187636"/>
              <a:chExt cx="1459053" cy="646331"/>
            </a:xfrm>
          </p:grpSpPr>
          <p:sp>
            <p:nvSpPr>
              <p:cNvPr id="179" name="矩形 178">
                <a:extLst>
                  <a:ext uri="{FF2B5EF4-FFF2-40B4-BE49-F238E27FC236}">
                    <a16:creationId xmlns:a16="http://schemas.microsoft.com/office/drawing/2014/main" id="{66C8B0D9-2915-4740-BCFC-305A2FDB8944}"/>
                  </a:ext>
                </a:extLst>
              </p:cNvPr>
              <p:cNvSpPr/>
              <p:nvPr/>
            </p:nvSpPr>
            <p:spPr>
              <a:xfrm>
                <a:off x="5476875" y="1191413"/>
                <a:ext cx="1399315" cy="634902"/>
              </a:xfrm>
              <a:prstGeom prst="rect">
                <a:avLst/>
              </a:prstGeom>
              <a:solidFill>
                <a:srgbClr val="F86000"/>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0" name="文本框 179">
                <a:extLst>
                  <a:ext uri="{FF2B5EF4-FFF2-40B4-BE49-F238E27FC236}">
                    <a16:creationId xmlns:a16="http://schemas.microsoft.com/office/drawing/2014/main" id="{66BE758F-048F-44C7-A403-564CB4B97D62}"/>
                  </a:ext>
                </a:extLst>
              </p:cNvPr>
              <p:cNvSpPr txBox="1"/>
              <p:nvPr/>
            </p:nvSpPr>
            <p:spPr>
              <a:xfrm>
                <a:off x="5458594" y="1187636"/>
                <a:ext cx="1459053" cy="646331"/>
              </a:xfrm>
              <a:prstGeom prst="rect">
                <a:avLst/>
              </a:prstGeom>
              <a:noFill/>
            </p:spPr>
            <p:txBody>
              <a:bodyPr wrap="none" rtlCol="0">
                <a:spAutoFit/>
              </a:bodyPr>
              <a:lstStyle/>
              <a:p>
                <a:pPr algn="ctr"/>
                <a:r>
                  <a:rPr lang="en-US" altLang="zh-CN" sz="1200" b="1" dirty="0">
                    <a:solidFill>
                      <a:schemeClr val="bg1"/>
                    </a:solidFill>
                    <a:latin typeface="Consolas" panose="020B0609020204030204" pitchFamily="49" charset="0"/>
                    <a:cs typeface="Segoe UI Black" panose="020B0A02040204020203" pitchFamily="34" charset="0"/>
                  </a:rPr>
                  <a:t>Intel Pentium 4</a:t>
                </a:r>
              </a:p>
              <a:p>
                <a:pPr algn="ctr"/>
                <a:r>
                  <a:rPr lang="en-US" altLang="zh-CN" sz="1200" b="1" dirty="0">
                    <a:solidFill>
                      <a:schemeClr val="bg1"/>
                    </a:solidFill>
                    <a:latin typeface="Consolas" panose="020B0609020204030204" pitchFamily="49" charset="0"/>
                    <a:cs typeface="Segoe UI Black" panose="020B0A02040204020203" pitchFamily="34" charset="0"/>
                  </a:rPr>
                  <a:t>Processor</a:t>
                </a:r>
              </a:p>
              <a:p>
                <a:pPr algn="ctr"/>
                <a:r>
                  <a:rPr lang="en-US" altLang="zh-CN" sz="1200" b="1" dirty="0">
                    <a:solidFill>
                      <a:schemeClr val="bg1"/>
                    </a:solidFill>
                    <a:latin typeface="Consolas" panose="020B0609020204030204" pitchFamily="49" charset="0"/>
                    <a:cs typeface="Segoe UI Black" panose="020B0A02040204020203" pitchFamily="34" charset="0"/>
                  </a:rPr>
                  <a:t>Extreme Edition</a:t>
                </a:r>
                <a:endParaRPr lang="zh-CN" altLang="en-US" sz="1200" b="1" dirty="0">
                  <a:solidFill>
                    <a:schemeClr val="bg1"/>
                  </a:solidFill>
                  <a:latin typeface="Consolas" panose="020B0609020204030204" pitchFamily="49" charset="0"/>
                  <a:cs typeface="Segoe UI Black" panose="020B0A02040204020203" pitchFamily="34" charset="0"/>
                </a:endParaRPr>
              </a:p>
            </p:txBody>
          </p:sp>
        </p:grpSp>
        <p:cxnSp>
          <p:nvCxnSpPr>
            <p:cNvPr id="148" name="直接连接符 147">
              <a:extLst>
                <a:ext uri="{FF2B5EF4-FFF2-40B4-BE49-F238E27FC236}">
                  <a16:creationId xmlns:a16="http://schemas.microsoft.com/office/drawing/2014/main" id="{46937F46-4EF2-4541-9D0B-A033CA10549A}"/>
                </a:ext>
              </a:extLst>
            </p:cNvPr>
            <p:cNvCxnSpPr>
              <a:cxnSpLocks/>
              <a:stCxn id="202" idx="2"/>
              <a:endCxn id="177" idx="0"/>
            </p:cNvCxnSpPr>
            <p:nvPr/>
          </p:nvCxnSpPr>
          <p:spPr>
            <a:xfrm>
              <a:off x="8908181" y="3498049"/>
              <a:ext cx="0" cy="467393"/>
            </a:xfrm>
            <a:prstGeom prst="line">
              <a:avLst/>
            </a:prstGeom>
          </p:spPr>
          <p:style>
            <a:lnRef idx="1">
              <a:schemeClr val="accent1"/>
            </a:lnRef>
            <a:fillRef idx="0">
              <a:schemeClr val="accent1"/>
            </a:fillRef>
            <a:effectRef idx="0">
              <a:schemeClr val="accent1"/>
            </a:effectRef>
            <a:fontRef idx="minor">
              <a:schemeClr val="tx1"/>
            </a:fontRef>
          </p:style>
        </p:cxnSp>
        <p:cxnSp>
          <p:nvCxnSpPr>
            <p:cNvPr id="149" name="直接连接符 148">
              <a:extLst>
                <a:ext uri="{FF2B5EF4-FFF2-40B4-BE49-F238E27FC236}">
                  <a16:creationId xmlns:a16="http://schemas.microsoft.com/office/drawing/2014/main" id="{82F3128E-D57B-4BA4-AC74-8B4E036897D1}"/>
                </a:ext>
              </a:extLst>
            </p:cNvPr>
            <p:cNvCxnSpPr>
              <a:cxnSpLocks/>
            </p:cNvCxnSpPr>
            <p:nvPr/>
          </p:nvCxnSpPr>
          <p:spPr>
            <a:xfrm>
              <a:off x="8898556" y="3498049"/>
              <a:ext cx="0" cy="467393"/>
            </a:xfrm>
            <a:prstGeom prst="line">
              <a:avLst/>
            </a:prstGeom>
            <a:ln w="57150">
              <a:solidFill>
                <a:srgbClr val="F89018"/>
              </a:solidFill>
            </a:ln>
          </p:spPr>
          <p:style>
            <a:lnRef idx="1">
              <a:schemeClr val="accent1"/>
            </a:lnRef>
            <a:fillRef idx="0">
              <a:schemeClr val="accent1"/>
            </a:fillRef>
            <a:effectRef idx="0">
              <a:schemeClr val="accent1"/>
            </a:effectRef>
            <a:fontRef idx="minor">
              <a:schemeClr val="tx1"/>
            </a:fontRef>
          </p:style>
        </p:cxnSp>
        <p:cxnSp>
          <p:nvCxnSpPr>
            <p:cNvPr id="150" name="直接连接符 149">
              <a:extLst>
                <a:ext uri="{FF2B5EF4-FFF2-40B4-BE49-F238E27FC236}">
                  <a16:creationId xmlns:a16="http://schemas.microsoft.com/office/drawing/2014/main" id="{79656DD0-1562-42E4-9B6F-A5C54AD6D2F0}"/>
                </a:ext>
              </a:extLst>
            </p:cNvPr>
            <p:cNvCxnSpPr/>
            <p:nvPr/>
          </p:nvCxnSpPr>
          <p:spPr>
            <a:xfrm>
              <a:off x="9630085" y="2604082"/>
              <a:ext cx="449731" cy="0"/>
            </a:xfrm>
            <a:prstGeom prst="line">
              <a:avLst/>
            </a:prstGeom>
            <a:ln w="19050">
              <a:solidFill>
                <a:srgbClr val="F89018"/>
              </a:solidFill>
            </a:ln>
          </p:spPr>
          <p:style>
            <a:lnRef idx="1">
              <a:schemeClr val="accent1"/>
            </a:lnRef>
            <a:fillRef idx="0">
              <a:schemeClr val="accent1"/>
            </a:fillRef>
            <a:effectRef idx="0">
              <a:schemeClr val="accent1"/>
            </a:effectRef>
            <a:fontRef idx="minor">
              <a:schemeClr val="tx1"/>
            </a:fontRef>
          </p:style>
        </p:cxnSp>
        <p:cxnSp>
          <p:nvCxnSpPr>
            <p:cNvPr id="151" name="直接连接符 150">
              <a:extLst>
                <a:ext uri="{FF2B5EF4-FFF2-40B4-BE49-F238E27FC236}">
                  <a16:creationId xmlns:a16="http://schemas.microsoft.com/office/drawing/2014/main" id="{017BA423-FC6A-4FE7-A73A-211E39E064F2}"/>
                </a:ext>
              </a:extLst>
            </p:cNvPr>
            <p:cNvCxnSpPr/>
            <p:nvPr/>
          </p:nvCxnSpPr>
          <p:spPr>
            <a:xfrm>
              <a:off x="9639610" y="3317971"/>
              <a:ext cx="449731" cy="0"/>
            </a:xfrm>
            <a:prstGeom prst="line">
              <a:avLst/>
            </a:prstGeom>
            <a:ln w="19050">
              <a:solidFill>
                <a:srgbClr val="F89018"/>
              </a:solidFill>
            </a:ln>
          </p:spPr>
          <p:style>
            <a:lnRef idx="1">
              <a:schemeClr val="accent1"/>
            </a:lnRef>
            <a:fillRef idx="0">
              <a:schemeClr val="accent1"/>
            </a:fillRef>
            <a:effectRef idx="0">
              <a:schemeClr val="accent1"/>
            </a:effectRef>
            <a:fontRef idx="minor">
              <a:schemeClr val="tx1"/>
            </a:fontRef>
          </p:style>
        </p:cxnSp>
        <p:cxnSp>
          <p:nvCxnSpPr>
            <p:cNvPr id="152" name="直接连接符 151">
              <a:extLst>
                <a:ext uri="{FF2B5EF4-FFF2-40B4-BE49-F238E27FC236}">
                  <a16:creationId xmlns:a16="http://schemas.microsoft.com/office/drawing/2014/main" id="{54B54A41-C422-4C40-A180-A7F2806CC912}"/>
                </a:ext>
              </a:extLst>
            </p:cNvPr>
            <p:cNvCxnSpPr/>
            <p:nvPr/>
          </p:nvCxnSpPr>
          <p:spPr>
            <a:xfrm>
              <a:off x="9636686" y="4169469"/>
              <a:ext cx="449731" cy="0"/>
            </a:xfrm>
            <a:prstGeom prst="line">
              <a:avLst/>
            </a:prstGeom>
            <a:ln w="19050">
              <a:solidFill>
                <a:srgbClr val="F89018"/>
              </a:solidFill>
            </a:ln>
          </p:spPr>
          <p:style>
            <a:lnRef idx="1">
              <a:schemeClr val="accent1"/>
            </a:lnRef>
            <a:fillRef idx="0">
              <a:schemeClr val="accent1"/>
            </a:fillRef>
            <a:effectRef idx="0">
              <a:schemeClr val="accent1"/>
            </a:effectRef>
            <a:fontRef idx="minor">
              <a:schemeClr val="tx1"/>
            </a:fontRef>
          </p:style>
        </p:cxnSp>
        <p:cxnSp>
          <p:nvCxnSpPr>
            <p:cNvPr id="153" name="直接连接符 152">
              <a:extLst>
                <a:ext uri="{FF2B5EF4-FFF2-40B4-BE49-F238E27FC236}">
                  <a16:creationId xmlns:a16="http://schemas.microsoft.com/office/drawing/2014/main" id="{389E52F9-D76C-485B-92B4-7EFE36A51313}"/>
                </a:ext>
              </a:extLst>
            </p:cNvPr>
            <p:cNvCxnSpPr/>
            <p:nvPr/>
          </p:nvCxnSpPr>
          <p:spPr>
            <a:xfrm>
              <a:off x="9636685" y="4680440"/>
              <a:ext cx="449731" cy="0"/>
            </a:xfrm>
            <a:prstGeom prst="line">
              <a:avLst/>
            </a:prstGeom>
            <a:ln w="19050">
              <a:solidFill>
                <a:srgbClr val="F89018"/>
              </a:solidFill>
            </a:ln>
          </p:spPr>
          <p:style>
            <a:lnRef idx="1">
              <a:schemeClr val="accent1"/>
            </a:lnRef>
            <a:fillRef idx="0">
              <a:schemeClr val="accent1"/>
            </a:fillRef>
            <a:effectRef idx="0">
              <a:schemeClr val="accent1"/>
            </a:effectRef>
            <a:fontRef idx="minor">
              <a:schemeClr val="tx1"/>
            </a:fontRef>
          </p:style>
        </p:cxnSp>
        <p:cxnSp>
          <p:nvCxnSpPr>
            <p:cNvPr id="154" name="直接连接符 153">
              <a:extLst>
                <a:ext uri="{FF2B5EF4-FFF2-40B4-BE49-F238E27FC236}">
                  <a16:creationId xmlns:a16="http://schemas.microsoft.com/office/drawing/2014/main" id="{78667E1E-A0F2-4545-AFCD-FFB569929229}"/>
                </a:ext>
              </a:extLst>
            </p:cNvPr>
            <p:cNvCxnSpPr/>
            <p:nvPr/>
          </p:nvCxnSpPr>
          <p:spPr>
            <a:xfrm>
              <a:off x="9636684" y="5191411"/>
              <a:ext cx="449731" cy="0"/>
            </a:xfrm>
            <a:prstGeom prst="line">
              <a:avLst/>
            </a:prstGeom>
            <a:ln w="19050">
              <a:solidFill>
                <a:srgbClr val="F89018"/>
              </a:solidFill>
            </a:ln>
          </p:spPr>
          <p:style>
            <a:lnRef idx="1">
              <a:schemeClr val="accent1"/>
            </a:lnRef>
            <a:fillRef idx="0">
              <a:schemeClr val="accent1"/>
            </a:fillRef>
            <a:effectRef idx="0">
              <a:schemeClr val="accent1"/>
            </a:effectRef>
            <a:fontRef idx="minor">
              <a:schemeClr val="tx1"/>
            </a:fontRef>
          </p:style>
        </p:cxnSp>
        <p:cxnSp>
          <p:nvCxnSpPr>
            <p:cNvPr id="155" name="直接连接符 154">
              <a:extLst>
                <a:ext uri="{FF2B5EF4-FFF2-40B4-BE49-F238E27FC236}">
                  <a16:creationId xmlns:a16="http://schemas.microsoft.com/office/drawing/2014/main" id="{9E0B2D5B-7B5F-4874-9BAB-0F8094B2907A}"/>
                </a:ext>
              </a:extLst>
            </p:cNvPr>
            <p:cNvCxnSpPr/>
            <p:nvPr/>
          </p:nvCxnSpPr>
          <p:spPr>
            <a:xfrm>
              <a:off x="7762758" y="4169469"/>
              <a:ext cx="449731" cy="0"/>
            </a:xfrm>
            <a:prstGeom prst="line">
              <a:avLst/>
            </a:prstGeom>
            <a:ln w="19050">
              <a:solidFill>
                <a:srgbClr val="F89018"/>
              </a:solidFill>
            </a:ln>
          </p:spPr>
          <p:style>
            <a:lnRef idx="1">
              <a:schemeClr val="accent1"/>
            </a:lnRef>
            <a:fillRef idx="0">
              <a:schemeClr val="accent1"/>
            </a:fillRef>
            <a:effectRef idx="0">
              <a:schemeClr val="accent1"/>
            </a:effectRef>
            <a:fontRef idx="minor">
              <a:schemeClr val="tx1"/>
            </a:fontRef>
          </p:style>
        </p:cxnSp>
        <p:cxnSp>
          <p:nvCxnSpPr>
            <p:cNvPr id="156" name="直接连接符 155">
              <a:extLst>
                <a:ext uri="{FF2B5EF4-FFF2-40B4-BE49-F238E27FC236}">
                  <a16:creationId xmlns:a16="http://schemas.microsoft.com/office/drawing/2014/main" id="{52BF0294-7FF5-4B32-9C25-76332ECA6F21}"/>
                </a:ext>
              </a:extLst>
            </p:cNvPr>
            <p:cNvCxnSpPr/>
            <p:nvPr/>
          </p:nvCxnSpPr>
          <p:spPr>
            <a:xfrm>
              <a:off x="7762757" y="4680440"/>
              <a:ext cx="449731" cy="0"/>
            </a:xfrm>
            <a:prstGeom prst="line">
              <a:avLst/>
            </a:prstGeom>
            <a:ln w="19050">
              <a:solidFill>
                <a:srgbClr val="F89018"/>
              </a:solidFill>
            </a:ln>
          </p:spPr>
          <p:style>
            <a:lnRef idx="1">
              <a:schemeClr val="accent1"/>
            </a:lnRef>
            <a:fillRef idx="0">
              <a:schemeClr val="accent1"/>
            </a:fillRef>
            <a:effectRef idx="0">
              <a:schemeClr val="accent1"/>
            </a:effectRef>
            <a:fontRef idx="minor">
              <a:schemeClr val="tx1"/>
            </a:fontRef>
          </p:style>
        </p:cxnSp>
        <p:cxnSp>
          <p:nvCxnSpPr>
            <p:cNvPr id="157" name="直接连接符 156">
              <a:extLst>
                <a:ext uri="{FF2B5EF4-FFF2-40B4-BE49-F238E27FC236}">
                  <a16:creationId xmlns:a16="http://schemas.microsoft.com/office/drawing/2014/main" id="{FA4E2DEB-AEDC-41D3-A264-C946A432E7A5}"/>
                </a:ext>
              </a:extLst>
            </p:cNvPr>
            <p:cNvCxnSpPr/>
            <p:nvPr/>
          </p:nvCxnSpPr>
          <p:spPr>
            <a:xfrm>
              <a:off x="7762756" y="5191411"/>
              <a:ext cx="449731" cy="0"/>
            </a:xfrm>
            <a:prstGeom prst="line">
              <a:avLst/>
            </a:prstGeom>
            <a:ln w="19050">
              <a:solidFill>
                <a:srgbClr val="F89018"/>
              </a:solidFill>
            </a:ln>
          </p:spPr>
          <p:style>
            <a:lnRef idx="1">
              <a:schemeClr val="accent1"/>
            </a:lnRef>
            <a:fillRef idx="0">
              <a:schemeClr val="accent1"/>
            </a:fillRef>
            <a:effectRef idx="0">
              <a:schemeClr val="accent1"/>
            </a:effectRef>
            <a:fontRef idx="minor">
              <a:schemeClr val="tx1"/>
            </a:fontRef>
          </p:style>
        </p:cxnSp>
        <p:cxnSp>
          <p:nvCxnSpPr>
            <p:cNvPr id="158" name="直接连接符 157">
              <a:extLst>
                <a:ext uri="{FF2B5EF4-FFF2-40B4-BE49-F238E27FC236}">
                  <a16:creationId xmlns:a16="http://schemas.microsoft.com/office/drawing/2014/main" id="{4700073E-B081-404B-96D6-EA98D557C6FA}"/>
                </a:ext>
              </a:extLst>
            </p:cNvPr>
            <p:cNvCxnSpPr/>
            <p:nvPr/>
          </p:nvCxnSpPr>
          <p:spPr>
            <a:xfrm>
              <a:off x="7752050" y="2952571"/>
              <a:ext cx="449731" cy="0"/>
            </a:xfrm>
            <a:prstGeom prst="line">
              <a:avLst/>
            </a:prstGeom>
            <a:ln w="19050">
              <a:solidFill>
                <a:srgbClr val="F89018"/>
              </a:solidFill>
            </a:ln>
          </p:spPr>
          <p:style>
            <a:lnRef idx="1">
              <a:schemeClr val="accent1"/>
            </a:lnRef>
            <a:fillRef idx="0">
              <a:schemeClr val="accent1"/>
            </a:fillRef>
            <a:effectRef idx="0">
              <a:schemeClr val="accent1"/>
            </a:effectRef>
            <a:fontRef idx="minor">
              <a:schemeClr val="tx1"/>
            </a:fontRef>
          </p:style>
        </p:cxnSp>
        <p:cxnSp>
          <p:nvCxnSpPr>
            <p:cNvPr id="159" name="直接连接符 158">
              <a:extLst>
                <a:ext uri="{FF2B5EF4-FFF2-40B4-BE49-F238E27FC236}">
                  <a16:creationId xmlns:a16="http://schemas.microsoft.com/office/drawing/2014/main" id="{7D27AFBB-244E-46DC-AC1A-FA6EE9840015}"/>
                </a:ext>
              </a:extLst>
            </p:cNvPr>
            <p:cNvCxnSpPr/>
            <p:nvPr/>
          </p:nvCxnSpPr>
          <p:spPr>
            <a:xfrm>
              <a:off x="8891759" y="1767106"/>
              <a:ext cx="0" cy="467393"/>
            </a:xfrm>
            <a:prstGeom prst="line">
              <a:avLst/>
            </a:prstGeom>
            <a:ln w="19050">
              <a:solidFill>
                <a:srgbClr val="F89018"/>
              </a:solidFill>
            </a:ln>
          </p:spPr>
          <p:style>
            <a:lnRef idx="1">
              <a:schemeClr val="accent1"/>
            </a:lnRef>
            <a:fillRef idx="0">
              <a:schemeClr val="accent1"/>
            </a:fillRef>
            <a:effectRef idx="0">
              <a:schemeClr val="accent1"/>
            </a:effectRef>
            <a:fontRef idx="minor">
              <a:schemeClr val="tx1"/>
            </a:fontRef>
          </p:style>
        </p:cxnSp>
        <p:cxnSp>
          <p:nvCxnSpPr>
            <p:cNvPr id="160" name="直接连接符 159">
              <a:extLst>
                <a:ext uri="{FF2B5EF4-FFF2-40B4-BE49-F238E27FC236}">
                  <a16:creationId xmlns:a16="http://schemas.microsoft.com/office/drawing/2014/main" id="{14A45C6F-9C68-4983-A4A7-6F69CE1D58C2}"/>
                </a:ext>
              </a:extLst>
            </p:cNvPr>
            <p:cNvCxnSpPr/>
            <p:nvPr/>
          </p:nvCxnSpPr>
          <p:spPr>
            <a:xfrm>
              <a:off x="8898556" y="5383453"/>
              <a:ext cx="0" cy="467393"/>
            </a:xfrm>
            <a:prstGeom prst="line">
              <a:avLst/>
            </a:prstGeom>
            <a:ln w="19050">
              <a:solidFill>
                <a:srgbClr val="F89018"/>
              </a:solidFill>
            </a:ln>
          </p:spPr>
          <p:style>
            <a:lnRef idx="1">
              <a:schemeClr val="accent1"/>
            </a:lnRef>
            <a:fillRef idx="0">
              <a:schemeClr val="accent1"/>
            </a:fillRef>
            <a:effectRef idx="0">
              <a:schemeClr val="accent1"/>
            </a:effectRef>
            <a:fontRef idx="minor">
              <a:schemeClr val="tx1"/>
            </a:fontRef>
          </p:style>
        </p:cxnSp>
        <p:sp>
          <p:nvSpPr>
            <p:cNvPr id="161" name="矩形 160">
              <a:extLst>
                <a:ext uri="{FF2B5EF4-FFF2-40B4-BE49-F238E27FC236}">
                  <a16:creationId xmlns:a16="http://schemas.microsoft.com/office/drawing/2014/main" id="{A2F29170-966C-408C-BD06-8606507550CC}"/>
                </a:ext>
              </a:extLst>
            </p:cNvPr>
            <p:cNvSpPr/>
            <p:nvPr/>
          </p:nvSpPr>
          <p:spPr>
            <a:xfrm>
              <a:off x="7752050" y="2894418"/>
              <a:ext cx="524503" cy="276999"/>
            </a:xfrm>
            <a:prstGeom prst="rect">
              <a:avLst/>
            </a:prstGeom>
          </p:spPr>
          <p:txBody>
            <a:bodyPr wrap="none">
              <a:spAutoFit/>
            </a:bodyPr>
            <a:lstStyle/>
            <a:p>
              <a:r>
                <a:rPr lang="en-US" altLang="zh-CN" sz="1200" b="1" dirty="0">
                  <a:latin typeface="Consolas" panose="020B0609020204030204" pitchFamily="49" charset="0"/>
                  <a:cs typeface="Segoe UI Black" panose="020B0A02040204020203" pitchFamily="34" charset="0"/>
                </a:rPr>
                <a:t>GB/s</a:t>
              </a:r>
              <a:endParaRPr lang="zh-CN" altLang="en-US" sz="1200" dirty="0"/>
            </a:p>
          </p:txBody>
        </p:sp>
        <p:sp>
          <p:nvSpPr>
            <p:cNvPr id="162" name="矩形 161">
              <a:extLst>
                <a:ext uri="{FF2B5EF4-FFF2-40B4-BE49-F238E27FC236}">
                  <a16:creationId xmlns:a16="http://schemas.microsoft.com/office/drawing/2014/main" id="{0E9A7FF9-DB41-4C27-9E96-3B054ABF1765}"/>
                </a:ext>
              </a:extLst>
            </p:cNvPr>
            <p:cNvSpPr/>
            <p:nvPr/>
          </p:nvSpPr>
          <p:spPr>
            <a:xfrm>
              <a:off x="7751563" y="4644022"/>
              <a:ext cx="524503" cy="276999"/>
            </a:xfrm>
            <a:prstGeom prst="rect">
              <a:avLst/>
            </a:prstGeom>
          </p:spPr>
          <p:txBody>
            <a:bodyPr wrap="none">
              <a:spAutoFit/>
            </a:bodyPr>
            <a:lstStyle/>
            <a:p>
              <a:r>
                <a:rPr lang="en-US" altLang="zh-CN" sz="1200" b="1" dirty="0">
                  <a:latin typeface="Consolas" panose="020B0609020204030204" pitchFamily="49" charset="0"/>
                  <a:cs typeface="Segoe UI Black" panose="020B0A02040204020203" pitchFamily="34" charset="0"/>
                </a:rPr>
                <a:t>MB/s</a:t>
              </a:r>
              <a:endParaRPr lang="zh-CN" altLang="en-US" sz="1200" b="1" dirty="0"/>
            </a:p>
          </p:txBody>
        </p:sp>
        <p:sp>
          <p:nvSpPr>
            <p:cNvPr id="163" name="矩形 162">
              <a:extLst>
                <a:ext uri="{FF2B5EF4-FFF2-40B4-BE49-F238E27FC236}">
                  <a16:creationId xmlns:a16="http://schemas.microsoft.com/office/drawing/2014/main" id="{79091A27-636F-4DFD-B843-AF3F3E5CD7C9}"/>
                </a:ext>
              </a:extLst>
            </p:cNvPr>
            <p:cNvSpPr/>
            <p:nvPr/>
          </p:nvSpPr>
          <p:spPr>
            <a:xfrm>
              <a:off x="7730683" y="5141483"/>
              <a:ext cx="524503" cy="276999"/>
            </a:xfrm>
            <a:prstGeom prst="rect">
              <a:avLst/>
            </a:prstGeom>
          </p:spPr>
          <p:txBody>
            <a:bodyPr wrap="none">
              <a:spAutoFit/>
            </a:bodyPr>
            <a:lstStyle/>
            <a:p>
              <a:r>
                <a:rPr lang="en-US" altLang="zh-CN" sz="1200" b="1" dirty="0">
                  <a:latin typeface="Consolas" panose="020B0609020204030204" pitchFamily="49" charset="0"/>
                  <a:cs typeface="Segoe UI Black" panose="020B0A02040204020203" pitchFamily="34" charset="0"/>
                </a:rPr>
                <a:t>MB/s</a:t>
              </a:r>
              <a:endParaRPr lang="zh-CN" altLang="en-US" sz="1200" b="1" dirty="0"/>
            </a:p>
          </p:txBody>
        </p:sp>
        <p:sp>
          <p:nvSpPr>
            <p:cNvPr id="164" name="矩形 163">
              <a:extLst>
                <a:ext uri="{FF2B5EF4-FFF2-40B4-BE49-F238E27FC236}">
                  <a16:creationId xmlns:a16="http://schemas.microsoft.com/office/drawing/2014/main" id="{7603042F-E0E5-4D57-87A3-9E2420281484}"/>
                </a:ext>
              </a:extLst>
            </p:cNvPr>
            <p:cNvSpPr/>
            <p:nvPr/>
          </p:nvSpPr>
          <p:spPr>
            <a:xfrm>
              <a:off x="9626729" y="4632864"/>
              <a:ext cx="524503" cy="276999"/>
            </a:xfrm>
            <a:prstGeom prst="rect">
              <a:avLst/>
            </a:prstGeom>
          </p:spPr>
          <p:txBody>
            <a:bodyPr wrap="none">
              <a:spAutoFit/>
            </a:bodyPr>
            <a:lstStyle/>
            <a:p>
              <a:r>
                <a:rPr lang="en-US" altLang="zh-CN" sz="1200" b="1" dirty="0">
                  <a:latin typeface="Consolas" panose="020B0609020204030204" pitchFamily="49" charset="0"/>
                  <a:cs typeface="Segoe UI Black" panose="020B0A02040204020203" pitchFamily="34" charset="0"/>
                </a:rPr>
                <a:t>MB/s</a:t>
              </a:r>
              <a:endParaRPr lang="zh-CN" altLang="en-US" sz="1200" b="1" dirty="0"/>
            </a:p>
          </p:txBody>
        </p:sp>
        <p:sp>
          <p:nvSpPr>
            <p:cNvPr id="166" name="矩形 165">
              <a:extLst>
                <a:ext uri="{FF2B5EF4-FFF2-40B4-BE49-F238E27FC236}">
                  <a16:creationId xmlns:a16="http://schemas.microsoft.com/office/drawing/2014/main" id="{CC054CB4-BD2E-4FD3-AC17-BF68EB2A8673}"/>
                </a:ext>
              </a:extLst>
            </p:cNvPr>
            <p:cNvSpPr/>
            <p:nvPr/>
          </p:nvSpPr>
          <p:spPr>
            <a:xfrm>
              <a:off x="10308474" y="2800687"/>
              <a:ext cx="779381" cy="276999"/>
            </a:xfrm>
            <a:prstGeom prst="rect">
              <a:avLst/>
            </a:prstGeom>
          </p:spPr>
          <p:txBody>
            <a:bodyPr wrap="none">
              <a:spAutoFit/>
            </a:bodyPr>
            <a:lstStyle/>
            <a:p>
              <a:r>
                <a:rPr lang="en-US" altLang="zh-CN" sz="1200" b="1" dirty="0">
                  <a:latin typeface="Consolas" panose="020B0609020204030204" pitchFamily="49" charset="0"/>
                  <a:cs typeface="Segoe UI Black" panose="020B0A02040204020203" pitchFamily="34" charset="0"/>
                </a:rPr>
                <a:t>8.5GB/s</a:t>
              </a:r>
              <a:endParaRPr lang="zh-CN" altLang="en-US" sz="1200" b="1" dirty="0"/>
            </a:p>
          </p:txBody>
        </p:sp>
        <p:sp>
          <p:nvSpPr>
            <p:cNvPr id="167" name="矩形 166">
              <a:extLst>
                <a:ext uri="{FF2B5EF4-FFF2-40B4-BE49-F238E27FC236}">
                  <a16:creationId xmlns:a16="http://schemas.microsoft.com/office/drawing/2014/main" id="{3AB14011-6517-494F-A839-9D123A4CA164}"/>
                </a:ext>
              </a:extLst>
            </p:cNvPr>
            <p:cNvSpPr/>
            <p:nvPr/>
          </p:nvSpPr>
          <p:spPr>
            <a:xfrm>
              <a:off x="10083115" y="2146069"/>
              <a:ext cx="1204176" cy="276999"/>
            </a:xfrm>
            <a:prstGeom prst="rect">
              <a:avLst/>
            </a:prstGeom>
          </p:spPr>
          <p:txBody>
            <a:bodyPr wrap="none">
              <a:spAutoFit/>
            </a:bodyPr>
            <a:lstStyle/>
            <a:p>
              <a:r>
                <a:rPr lang="en-US" altLang="zh-CN" sz="1200" b="1" dirty="0">
                  <a:latin typeface="Consolas" panose="020B0609020204030204" pitchFamily="49" charset="0"/>
                  <a:cs typeface="Segoe UI Black" panose="020B0A02040204020203" pitchFamily="34" charset="0"/>
                </a:rPr>
                <a:t>Dual Channel</a:t>
              </a:r>
              <a:endParaRPr lang="zh-CN" altLang="en-US" sz="1200" b="1" dirty="0"/>
            </a:p>
          </p:txBody>
        </p:sp>
        <p:sp>
          <p:nvSpPr>
            <p:cNvPr id="168" name="矩形 167">
              <a:extLst>
                <a:ext uri="{FF2B5EF4-FFF2-40B4-BE49-F238E27FC236}">
                  <a16:creationId xmlns:a16="http://schemas.microsoft.com/office/drawing/2014/main" id="{58F06A1C-0F5C-4215-AA11-66871A04BC46}"/>
                </a:ext>
              </a:extLst>
            </p:cNvPr>
            <p:cNvSpPr/>
            <p:nvPr/>
          </p:nvSpPr>
          <p:spPr>
            <a:xfrm>
              <a:off x="8465155" y="1868449"/>
              <a:ext cx="1211083" cy="278588"/>
            </a:xfrm>
            <a:prstGeom prst="rect">
              <a:avLst/>
            </a:prstGeom>
          </p:spPr>
          <p:txBody>
            <a:bodyPr wrap="none">
              <a:spAutoFit/>
            </a:bodyPr>
            <a:lstStyle/>
            <a:p>
              <a:r>
                <a:rPr lang="en-US" altLang="zh-CN" sz="1200" b="1">
                  <a:latin typeface="Consolas" panose="020B0609020204030204" pitchFamily="49" charset="0"/>
                  <a:cs typeface="Segoe UI Black" panose="020B0A02040204020203" pitchFamily="34" charset="0"/>
                </a:rPr>
                <a:t>FSB  8.5GB/s</a:t>
              </a:r>
              <a:endParaRPr lang="zh-CN" altLang="en-US" sz="1200" b="1" dirty="0"/>
            </a:p>
          </p:txBody>
        </p:sp>
        <p:sp>
          <p:nvSpPr>
            <p:cNvPr id="169" name="矩形 168">
              <a:extLst>
                <a:ext uri="{FF2B5EF4-FFF2-40B4-BE49-F238E27FC236}">
                  <a16:creationId xmlns:a16="http://schemas.microsoft.com/office/drawing/2014/main" id="{BFF0AF56-1848-4B92-AF62-3802EF2F62FF}"/>
                </a:ext>
              </a:extLst>
            </p:cNvPr>
            <p:cNvSpPr/>
            <p:nvPr/>
          </p:nvSpPr>
          <p:spPr>
            <a:xfrm>
              <a:off x="7782586" y="2732347"/>
              <a:ext cx="439544" cy="276999"/>
            </a:xfrm>
            <a:prstGeom prst="rect">
              <a:avLst/>
            </a:prstGeom>
          </p:spPr>
          <p:txBody>
            <a:bodyPr wrap="none">
              <a:spAutoFit/>
            </a:bodyPr>
            <a:lstStyle/>
            <a:p>
              <a:r>
                <a:rPr lang="en-US" altLang="zh-CN" sz="1200" b="1" dirty="0">
                  <a:latin typeface="Consolas" panose="020B0609020204030204" pitchFamily="49" charset="0"/>
                  <a:cs typeface="Segoe UI Black" panose="020B0A02040204020203" pitchFamily="34" charset="0"/>
                </a:rPr>
                <a:t>8.0</a:t>
              </a:r>
              <a:endParaRPr lang="zh-CN" altLang="en-US" sz="1200" b="1" dirty="0"/>
            </a:p>
          </p:txBody>
        </p:sp>
        <p:sp>
          <p:nvSpPr>
            <p:cNvPr id="170" name="矩形 169">
              <a:extLst>
                <a:ext uri="{FF2B5EF4-FFF2-40B4-BE49-F238E27FC236}">
                  <a16:creationId xmlns:a16="http://schemas.microsoft.com/office/drawing/2014/main" id="{B67887EE-9F8D-4FFA-B62C-E3A8CAAA647D}"/>
                </a:ext>
              </a:extLst>
            </p:cNvPr>
            <p:cNvSpPr/>
            <p:nvPr/>
          </p:nvSpPr>
          <p:spPr>
            <a:xfrm>
              <a:off x="7776613" y="4453182"/>
              <a:ext cx="439544" cy="276999"/>
            </a:xfrm>
            <a:prstGeom prst="rect">
              <a:avLst/>
            </a:prstGeom>
          </p:spPr>
          <p:txBody>
            <a:bodyPr wrap="none">
              <a:spAutoFit/>
            </a:bodyPr>
            <a:lstStyle/>
            <a:p>
              <a:r>
                <a:rPr lang="en-US" altLang="zh-CN" sz="1200" b="1" dirty="0">
                  <a:latin typeface="Consolas" panose="020B0609020204030204" pitchFamily="49" charset="0"/>
                  <a:cs typeface="Segoe UI Black" panose="020B0A02040204020203" pitchFamily="34" charset="0"/>
                </a:rPr>
                <a:t>500</a:t>
              </a:r>
              <a:endParaRPr lang="zh-CN" altLang="en-US" sz="1200" b="1" dirty="0"/>
            </a:p>
          </p:txBody>
        </p:sp>
        <p:sp>
          <p:nvSpPr>
            <p:cNvPr id="171" name="矩形 170">
              <a:extLst>
                <a:ext uri="{FF2B5EF4-FFF2-40B4-BE49-F238E27FC236}">
                  <a16:creationId xmlns:a16="http://schemas.microsoft.com/office/drawing/2014/main" id="{1F91B5C4-60E6-4CE8-B0C3-165C6B5B67B4}"/>
                </a:ext>
              </a:extLst>
            </p:cNvPr>
            <p:cNvSpPr/>
            <p:nvPr/>
          </p:nvSpPr>
          <p:spPr>
            <a:xfrm>
              <a:off x="7799817" y="4962222"/>
              <a:ext cx="354584" cy="276999"/>
            </a:xfrm>
            <a:prstGeom prst="rect">
              <a:avLst/>
            </a:prstGeom>
          </p:spPr>
          <p:txBody>
            <a:bodyPr wrap="none">
              <a:spAutoFit/>
            </a:bodyPr>
            <a:lstStyle/>
            <a:p>
              <a:r>
                <a:rPr lang="en-US" altLang="zh-CN" sz="1200" b="1" dirty="0">
                  <a:latin typeface="Consolas" panose="020B0609020204030204" pitchFamily="49" charset="0"/>
                  <a:cs typeface="Segoe UI Black" panose="020B0A02040204020203" pitchFamily="34" charset="0"/>
                </a:rPr>
                <a:t>60</a:t>
              </a:r>
              <a:endParaRPr lang="zh-CN" altLang="en-US" sz="1200" b="1" dirty="0"/>
            </a:p>
          </p:txBody>
        </p:sp>
        <p:sp>
          <p:nvSpPr>
            <p:cNvPr id="173" name="矩形 172">
              <a:extLst>
                <a:ext uri="{FF2B5EF4-FFF2-40B4-BE49-F238E27FC236}">
                  <a16:creationId xmlns:a16="http://schemas.microsoft.com/office/drawing/2014/main" id="{AF44D125-2B0F-45E7-8EE8-2AC3B966B1A5}"/>
                </a:ext>
              </a:extLst>
            </p:cNvPr>
            <p:cNvSpPr/>
            <p:nvPr/>
          </p:nvSpPr>
          <p:spPr>
            <a:xfrm>
              <a:off x="9646871" y="4451799"/>
              <a:ext cx="439544" cy="276999"/>
            </a:xfrm>
            <a:prstGeom prst="rect">
              <a:avLst/>
            </a:prstGeom>
          </p:spPr>
          <p:txBody>
            <a:bodyPr wrap="none">
              <a:spAutoFit/>
            </a:bodyPr>
            <a:lstStyle/>
            <a:p>
              <a:r>
                <a:rPr lang="en-US" altLang="zh-CN" sz="1200" b="1" dirty="0">
                  <a:latin typeface="Consolas" panose="020B0609020204030204" pitchFamily="49" charset="0"/>
                  <a:cs typeface="Segoe UI Black" panose="020B0A02040204020203" pitchFamily="34" charset="0"/>
                </a:rPr>
                <a:t>133</a:t>
              </a:r>
              <a:endParaRPr lang="zh-CN" altLang="en-US" sz="1200" b="1" dirty="0"/>
            </a:p>
          </p:txBody>
        </p:sp>
        <p:sp>
          <p:nvSpPr>
            <p:cNvPr id="174" name="矩形 173">
              <a:extLst>
                <a:ext uri="{FF2B5EF4-FFF2-40B4-BE49-F238E27FC236}">
                  <a16:creationId xmlns:a16="http://schemas.microsoft.com/office/drawing/2014/main" id="{B8E609D7-9E33-4E71-B417-A1FD61177CE1}"/>
                </a:ext>
              </a:extLst>
            </p:cNvPr>
            <p:cNvSpPr/>
            <p:nvPr/>
          </p:nvSpPr>
          <p:spPr>
            <a:xfrm>
              <a:off x="8312091" y="3671266"/>
              <a:ext cx="609462" cy="276999"/>
            </a:xfrm>
            <a:prstGeom prst="rect">
              <a:avLst/>
            </a:prstGeom>
          </p:spPr>
          <p:txBody>
            <a:bodyPr wrap="none">
              <a:spAutoFit/>
            </a:bodyPr>
            <a:lstStyle/>
            <a:p>
              <a:r>
                <a:rPr lang="en-US" altLang="zh-CN" sz="1200" b="1" dirty="0">
                  <a:latin typeface="Consolas" panose="020B0609020204030204" pitchFamily="49" charset="0"/>
                  <a:cs typeface="Segoe UI Black" panose="020B0A02040204020203" pitchFamily="34" charset="0"/>
                </a:rPr>
                <a:t>2GB/s</a:t>
              </a:r>
              <a:endParaRPr lang="zh-CN" altLang="en-US" sz="1200" b="1" dirty="0"/>
            </a:p>
          </p:txBody>
        </p:sp>
        <p:sp>
          <p:nvSpPr>
            <p:cNvPr id="175" name="矩形 174">
              <a:extLst>
                <a:ext uri="{FF2B5EF4-FFF2-40B4-BE49-F238E27FC236}">
                  <a16:creationId xmlns:a16="http://schemas.microsoft.com/office/drawing/2014/main" id="{5790735E-1A6B-469B-B166-936845DE4797}"/>
                </a:ext>
              </a:extLst>
            </p:cNvPr>
            <p:cNvSpPr/>
            <p:nvPr/>
          </p:nvSpPr>
          <p:spPr>
            <a:xfrm>
              <a:off x="8936781" y="3665934"/>
              <a:ext cx="439544" cy="276999"/>
            </a:xfrm>
            <a:prstGeom prst="rect">
              <a:avLst/>
            </a:prstGeom>
          </p:spPr>
          <p:txBody>
            <a:bodyPr wrap="none">
              <a:spAutoFit/>
            </a:bodyPr>
            <a:lstStyle/>
            <a:p>
              <a:r>
                <a:rPr lang="en-US" altLang="zh-CN" sz="1200" b="1" dirty="0">
                  <a:latin typeface="Consolas" panose="020B0609020204030204" pitchFamily="49" charset="0"/>
                  <a:cs typeface="Segoe UI Black" panose="020B0A02040204020203" pitchFamily="34" charset="0"/>
                </a:rPr>
                <a:t>DMI</a:t>
              </a:r>
              <a:endParaRPr lang="zh-CN" altLang="en-US" sz="1200" b="1" dirty="0"/>
            </a:p>
          </p:txBody>
        </p:sp>
        <p:grpSp>
          <p:nvGrpSpPr>
            <p:cNvPr id="176" name="组合 175">
              <a:extLst>
                <a:ext uri="{FF2B5EF4-FFF2-40B4-BE49-F238E27FC236}">
                  <a16:creationId xmlns:a16="http://schemas.microsoft.com/office/drawing/2014/main" id="{6D305577-2DF6-49BF-BBAD-E1D07D2E4420}"/>
                </a:ext>
              </a:extLst>
            </p:cNvPr>
            <p:cNvGrpSpPr/>
            <p:nvPr/>
          </p:nvGrpSpPr>
          <p:grpSpPr>
            <a:xfrm>
              <a:off x="8203988" y="3965442"/>
              <a:ext cx="1408386" cy="1408386"/>
              <a:chOff x="7462345" y="2301766"/>
              <a:chExt cx="1408386" cy="1408386"/>
            </a:xfrm>
          </p:grpSpPr>
          <p:sp>
            <p:nvSpPr>
              <p:cNvPr id="177" name="矩形 176">
                <a:extLst>
                  <a:ext uri="{FF2B5EF4-FFF2-40B4-BE49-F238E27FC236}">
                    <a16:creationId xmlns:a16="http://schemas.microsoft.com/office/drawing/2014/main" id="{D13D9A32-09E9-4940-9655-7B6BAAC174CF}"/>
                  </a:ext>
                </a:extLst>
              </p:cNvPr>
              <p:cNvSpPr/>
              <p:nvPr/>
            </p:nvSpPr>
            <p:spPr>
              <a:xfrm>
                <a:off x="7462345" y="2301766"/>
                <a:ext cx="1408386" cy="1408386"/>
              </a:xfrm>
              <a:prstGeom prst="rect">
                <a:avLst/>
              </a:prstGeom>
              <a:solidFill>
                <a:srgbClr val="0030F8"/>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8" name="矩形: 圆角 69">
                <a:extLst>
                  <a:ext uri="{FF2B5EF4-FFF2-40B4-BE49-F238E27FC236}">
                    <a16:creationId xmlns:a16="http://schemas.microsoft.com/office/drawing/2014/main" id="{93B2150F-D7D9-4645-BC41-CD80063E30AA}"/>
                  </a:ext>
                </a:extLst>
              </p:cNvPr>
              <p:cNvSpPr/>
              <p:nvPr/>
            </p:nvSpPr>
            <p:spPr>
              <a:xfrm>
                <a:off x="7621061" y="2460482"/>
                <a:ext cx="1090954" cy="1090954"/>
              </a:xfrm>
              <a:prstGeom prst="roundRect">
                <a:avLst>
                  <a:gd name="adj" fmla="val 11707"/>
                </a:avLst>
              </a:prstGeom>
              <a:solidFill>
                <a:srgbClr val="3060F8"/>
              </a:solidFill>
              <a:ln>
                <a:solidFill>
                  <a:schemeClr val="bg2">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t>ICH6R</a:t>
                </a:r>
                <a:endParaRPr lang="zh-CN" altLang="en-US" sz="1400" b="1" dirty="0"/>
              </a:p>
            </p:txBody>
          </p:sp>
        </p:grpSp>
      </p:gr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lstStyle/>
          <a:p>
            <a:r>
              <a:rPr lang="zh-CN" altLang="en-US"/>
              <a:t>采用 </a:t>
            </a:r>
            <a:r>
              <a:rPr lang="en-US" altLang="zh-CN"/>
              <a:t>QPI </a:t>
            </a:r>
            <a:r>
              <a:rPr lang="zh-CN" altLang="en-US"/>
              <a:t>总线的计算机系统总线结构</a:t>
            </a:r>
            <a:endParaRPr lang="zh-CN" altLang="en-US" dirty="0"/>
          </a:p>
        </p:txBody>
      </p:sp>
      <p:grpSp>
        <p:nvGrpSpPr>
          <p:cNvPr id="3" name="组合 2"/>
          <p:cNvGrpSpPr/>
          <p:nvPr/>
        </p:nvGrpSpPr>
        <p:grpSpPr>
          <a:xfrm>
            <a:off x="2666969" y="990600"/>
            <a:ext cx="6548161" cy="5372100"/>
            <a:chOff x="787139" y="1130300"/>
            <a:chExt cx="6182703" cy="5072280"/>
          </a:xfrm>
        </p:grpSpPr>
        <p:cxnSp>
          <p:nvCxnSpPr>
            <p:cNvPr id="31" name="直接连接符 30">
              <a:extLst>
                <a:ext uri="{FF2B5EF4-FFF2-40B4-BE49-F238E27FC236}">
                  <a16:creationId xmlns:a16="http://schemas.microsoft.com/office/drawing/2014/main" id="{4700073E-B081-404B-96D6-EA98D557C6FA}"/>
                </a:ext>
              </a:extLst>
            </p:cNvPr>
            <p:cNvCxnSpPr/>
            <p:nvPr/>
          </p:nvCxnSpPr>
          <p:spPr>
            <a:xfrm>
              <a:off x="2362200" y="2930194"/>
              <a:ext cx="1092200" cy="0"/>
            </a:xfrm>
            <a:prstGeom prst="line">
              <a:avLst/>
            </a:prstGeom>
            <a:ln w="19050">
              <a:solidFill>
                <a:srgbClr val="F89018"/>
              </a:solidFill>
            </a:ln>
          </p:spPr>
          <p:style>
            <a:lnRef idx="1">
              <a:schemeClr val="accent1"/>
            </a:lnRef>
            <a:fillRef idx="0">
              <a:schemeClr val="accent1"/>
            </a:fillRef>
            <a:effectRef idx="0">
              <a:schemeClr val="accent1"/>
            </a:effectRef>
            <a:fontRef idx="minor">
              <a:schemeClr val="tx1"/>
            </a:fontRef>
          </p:style>
        </p:cxnSp>
        <p:grpSp>
          <p:nvGrpSpPr>
            <p:cNvPr id="9" name="组合 8">
              <a:extLst>
                <a:ext uri="{FF2B5EF4-FFF2-40B4-BE49-F238E27FC236}">
                  <a16:creationId xmlns:a16="http://schemas.microsoft.com/office/drawing/2014/main" id="{A3D32651-0157-408E-A001-B6D1AD51166C}"/>
                </a:ext>
              </a:extLst>
            </p:cNvPr>
            <p:cNvGrpSpPr/>
            <p:nvPr/>
          </p:nvGrpSpPr>
          <p:grpSpPr>
            <a:xfrm>
              <a:off x="3299030" y="2238247"/>
              <a:ext cx="1400354" cy="1400354"/>
              <a:chOff x="7462345" y="2301766"/>
              <a:chExt cx="1408386" cy="1408386"/>
            </a:xfrm>
          </p:grpSpPr>
          <p:sp>
            <p:nvSpPr>
              <p:cNvPr id="74" name="矩形 73">
                <a:extLst>
                  <a:ext uri="{FF2B5EF4-FFF2-40B4-BE49-F238E27FC236}">
                    <a16:creationId xmlns:a16="http://schemas.microsoft.com/office/drawing/2014/main" id="{1686DAC7-890C-4C68-B210-A57F4B1557FF}"/>
                  </a:ext>
                </a:extLst>
              </p:cNvPr>
              <p:cNvSpPr/>
              <p:nvPr/>
            </p:nvSpPr>
            <p:spPr>
              <a:xfrm>
                <a:off x="7462345" y="2301766"/>
                <a:ext cx="1408386" cy="1408386"/>
              </a:xfrm>
              <a:prstGeom prst="rect">
                <a:avLst/>
              </a:prstGeom>
              <a:solidFill>
                <a:srgbClr val="0030F8"/>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5" name="矩形: 圆角 5">
                <a:extLst>
                  <a:ext uri="{FF2B5EF4-FFF2-40B4-BE49-F238E27FC236}">
                    <a16:creationId xmlns:a16="http://schemas.microsoft.com/office/drawing/2014/main" id="{627A2D8B-5B73-4A38-BF43-87B417C5046F}"/>
                  </a:ext>
                </a:extLst>
              </p:cNvPr>
              <p:cNvSpPr/>
              <p:nvPr/>
            </p:nvSpPr>
            <p:spPr>
              <a:xfrm>
                <a:off x="7621061" y="2460482"/>
                <a:ext cx="1090954" cy="1090954"/>
              </a:xfrm>
              <a:prstGeom prst="roundRect">
                <a:avLst>
                  <a:gd name="adj" fmla="val 11707"/>
                </a:avLst>
              </a:prstGeom>
              <a:solidFill>
                <a:srgbClr val="3060F8"/>
              </a:solidFill>
              <a:ln>
                <a:solidFill>
                  <a:schemeClr val="bg2">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a:t>X58</a:t>
                </a:r>
                <a:endParaRPr lang="en-US" altLang="zh-CN" sz="1400" b="1" dirty="0"/>
              </a:p>
              <a:p>
                <a:pPr algn="ctr"/>
                <a:r>
                  <a:rPr lang="en-US" altLang="zh-CN" sz="1400" b="1"/>
                  <a:t>IOH</a:t>
                </a:r>
                <a:endParaRPr lang="zh-CN" altLang="en-US" sz="1400" b="1" dirty="0"/>
              </a:p>
            </p:txBody>
          </p:sp>
        </p:grpSp>
        <p:grpSp>
          <p:nvGrpSpPr>
            <p:cNvPr id="19" name="组合 18">
              <a:extLst>
                <a:ext uri="{FF2B5EF4-FFF2-40B4-BE49-F238E27FC236}">
                  <a16:creationId xmlns:a16="http://schemas.microsoft.com/office/drawing/2014/main" id="{EC4A3EB3-13C3-4B6B-AD9F-DC29D56D42F0}"/>
                </a:ext>
              </a:extLst>
            </p:cNvPr>
            <p:cNvGrpSpPr/>
            <p:nvPr/>
          </p:nvGrpSpPr>
          <p:grpSpPr>
            <a:xfrm>
              <a:off x="3240099" y="5805464"/>
              <a:ext cx="1542383" cy="397116"/>
              <a:chOff x="1507328" y="2245486"/>
              <a:chExt cx="1828799" cy="399393"/>
            </a:xfrm>
          </p:grpSpPr>
          <p:sp>
            <p:nvSpPr>
              <p:cNvPr id="54" name="矩形: 圆角 34">
                <a:extLst>
                  <a:ext uri="{FF2B5EF4-FFF2-40B4-BE49-F238E27FC236}">
                    <a16:creationId xmlns:a16="http://schemas.microsoft.com/office/drawing/2014/main" id="{F15E3DCE-4D13-40A0-9F1D-0A5FCEEED04E}"/>
                  </a:ext>
                </a:extLst>
              </p:cNvPr>
              <p:cNvSpPr/>
              <p:nvPr/>
            </p:nvSpPr>
            <p:spPr>
              <a:xfrm>
                <a:off x="1507328" y="2245486"/>
                <a:ext cx="1828799" cy="399393"/>
              </a:xfrm>
              <a:prstGeom prst="roundRect">
                <a:avLst>
                  <a:gd name="adj" fmla="val 50000"/>
                </a:avLst>
              </a:prstGeom>
              <a:solidFill>
                <a:srgbClr val="60C830"/>
              </a:solidFill>
              <a:ln>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文本框 54">
                <a:extLst>
                  <a:ext uri="{FF2B5EF4-FFF2-40B4-BE49-F238E27FC236}">
                    <a16:creationId xmlns:a16="http://schemas.microsoft.com/office/drawing/2014/main" id="{3303E6E6-C39C-4CDE-8DA0-4B6152555826}"/>
                  </a:ext>
                </a:extLst>
              </p:cNvPr>
              <p:cNvSpPr txBox="1"/>
              <p:nvPr/>
            </p:nvSpPr>
            <p:spPr>
              <a:xfrm>
                <a:off x="1713953" y="2301722"/>
                <a:ext cx="1427788" cy="278587"/>
              </a:xfrm>
              <a:prstGeom prst="rect">
                <a:avLst/>
              </a:prstGeom>
              <a:noFill/>
            </p:spPr>
            <p:txBody>
              <a:bodyPr wrap="none" rtlCol="0">
                <a:spAutoFit/>
              </a:bodyPr>
              <a:lstStyle/>
              <a:p>
                <a:pPr algn="ctr"/>
                <a:r>
                  <a:rPr lang="en-US" altLang="zh-CN" sz="1200" b="1">
                    <a:solidFill>
                      <a:schemeClr val="bg1"/>
                    </a:solidFill>
                    <a:latin typeface="Consolas" panose="020B0609020204030204" pitchFamily="49" charset="0"/>
                    <a:cs typeface="Segoe UI Black" panose="020B0A02040204020203" pitchFamily="34" charset="0"/>
                  </a:rPr>
                  <a:t>BIOS Support</a:t>
                </a:r>
                <a:endParaRPr lang="en-US" altLang="zh-CN" sz="1200" b="1" dirty="0">
                  <a:solidFill>
                    <a:schemeClr val="bg1"/>
                  </a:solidFill>
                  <a:latin typeface="Consolas" panose="020B0609020204030204" pitchFamily="49" charset="0"/>
                  <a:cs typeface="Segoe UI Black" panose="020B0A02040204020203" pitchFamily="34" charset="0"/>
                </a:endParaRPr>
              </a:p>
            </p:txBody>
          </p:sp>
        </p:grpSp>
        <p:cxnSp>
          <p:nvCxnSpPr>
            <p:cNvPr id="21" name="直接连接符 20">
              <a:extLst>
                <a:ext uri="{FF2B5EF4-FFF2-40B4-BE49-F238E27FC236}">
                  <a16:creationId xmlns:a16="http://schemas.microsoft.com/office/drawing/2014/main" id="{46937F46-4EF2-4541-9D0B-A033CA10549A}"/>
                </a:ext>
              </a:extLst>
            </p:cNvPr>
            <p:cNvCxnSpPr>
              <a:cxnSpLocks/>
              <a:stCxn id="75" idx="2"/>
              <a:endCxn id="50" idx="0"/>
            </p:cNvCxnSpPr>
            <p:nvPr/>
          </p:nvCxnSpPr>
          <p:spPr>
            <a:xfrm>
              <a:off x="3999207" y="3480791"/>
              <a:ext cx="0" cy="464728"/>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82F3128E-D57B-4BA4-AC74-8B4E036897D1}"/>
                </a:ext>
              </a:extLst>
            </p:cNvPr>
            <p:cNvCxnSpPr>
              <a:cxnSpLocks/>
            </p:cNvCxnSpPr>
            <p:nvPr/>
          </p:nvCxnSpPr>
          <p:spPr>
            <a:xfrm>
              <a:off x="3989637" y="3480791"/>
              <a:ext cx="0" cy="464728"/>
            </a:xfrm>
            <a:prstGeom prst="line">
              <a:avLst/>
            </a:prstGeom>
            <a:ln w="57150">
              <a:solidFill>
                <a:srgbClr val="F89018"/>
              </a:solidFill>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54B54A41-C422-4C40-A180-A7F2806CC912}"/>
                </a:ext>
              </a:extLst>
            </p:cNvPr>
            <p:cNvCxnSpPr/>
            <p:nvPr/>
          </p:nvCxnSpPr>
          <p:spPr>
            <a:xfrm>
              <a:off x="4723557" y="4148382"/>
              <a:ext cx="642926" cy="0"/>
            </a:xfrm>
            <a:prstGeom prst="line">
              <a:avLst/>
            </a:prstGeom>
            <a:ln w="19050">
              <a:solidFill>
                <a:srgbClr val="F89018"/>
              </a:solidFill>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78667E1E-A0F2-4545-AFCD-FFB569929229}"/>
                </a:ext>
              </a:extLst>
            </p:cNvPr>
            <p:cNvCxnSpPr/>
            <p:nvPr/>
          </p:nvCxnSpPr>
          <p:spPr>
            <a:xfrm>
              <a:off x="4723555" y="5164496"/>
              <a:ext cx="717338" cy="0"/>
            </a:xfrm>
            <a:prstGeom prst="line">
              <a:avLst/>
            </a:prstGeom>
            <a:ln w="19050">
              <a:solidFill>
                <a:srgbClr val="F89018"/>
              </a:solidFill>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9E0B2D5B-7B5F-4874-9BAB-0F8094B2907A}"/>
                </a:ext>
              </a:extLst>
            </p:cNvPr>
            <p:cNvCxnSpPr/>
            <p:nvPr/>
          </p:nvCxnSpPr>
          <p:spPr>
            <a:xfrm>
              <a:off x="2184400" y="4140152"/>
              <a:ext cx="1231463" cy="0"/>
            </a:xfrm>
            <a:prstGeom prst="line">
              <a:avLst/>
            </a:prstGeom>
            <a:ln w="19050">
              <a:solidFill>
                <a:srgbClr val="F89018"/>
              </a:solidFill>
            </a:ln>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52BF0294-7FF5-4B32-9C25-76332ECA6F21}"/>
                </a:ext>
              </a:extLst>
            </p:cNvPr>
            <p:cNvCxnSpPr/>
            <p:nvPr/>
          </p:nvCxnSpPr>
          <p:spPr>
            <a:xfrm>
              <a:off x="2362200" y="4637467"/>
              <a:ext cx="1092200" cy="0"/>
            </a:xfrm>
            <a:prstGeom prst="line">
              <a:avLst/>
            </a:prstGeom>
            <a:ln w="19050">
              <a:solidFill>
                <a:srgbClr val="F89018"/>
              </a:solidFill>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FA4E2DEB-AEDC-41D3-A264-C946A432E7A5}"/>
                </a:ext>
              </a:extLst>
            </p:cNvPr>
            <p:cNvCxnSpPr/>
            <p:nvPr/>
          </p:nvCxnSpPr>
          <p:spPr>
            <a:xfrm>
              <a:off x="2362200" y="5164496"/>
              <a:ext cx="945281" cy="0"/>
            </a:xfrm>
            <a:prstGeom prst="line">
              <a:avLst/>
            </a:prstGeom>
            <a:ln w="19050">
              <a:solidFill>
                <a:srgbClr val="F89018"/>
              </a:solidFill>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7D27AFBB-244E-46DC-AC1A-FA6EE9840015}"/>
                </a:ext>
              </a:extLst>
            </p:cNvPr>
            <p:cNvCxnSpPr/>
            <p:nvPr/>
          </p:nvCxnSpPr>
          <p:spPr>
            <a:xfrm>
              <a:off x="3982879" y="1759719"/>
              <a:ext cx="0" cy="464728"/>
            </a:xfrm>
            <a:prstGeom prst="line">
              <a:avLst/>
            </a:prstGeom>
            <a:ln w="19050">
              <a:solidFill>
                <a:srgbClr val="F89018"/>
              </a:solidFill>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14A45C6F-9C68-4983-A4A7-6F69CE1D58C2}"/>
                </a:ext>
              </a:extLst>
            </p:cNvPr>
            <p:cNvCxnSpPr/>
            <p:nvPr/>
          </p:nvCxnSpPr>
          <p:spPr>
            <a:xfrm>
              <a:off x="3989637" y="5355442"/>
              <a:ext cx="0" cy="464728"/>
            </a:xfrm>
            <a:prstGeom prst="line">
              <a:avLst/>
            </a:prstGeom>
            <a:ln w="19050">
              <a:solidFill>
                <a:srgbClr val="F89018"/>
              </a:solidFill>
            </a:ln>
          </p:spPr>
          <p:style>
            <a:lnRef idx="1">
              <a:schemeClr val="accent1"/>
            </a:lnRef>
            <a:fillRef idx="0">
              <a:schemeClr val="accent1"/>
            </a:fillRef>
            <a:effectRef idx="0">
              <a:schemeClr val="accent1"/>
            </a:effectRef>
            <a:fontRef idx="minor">
              <a:schemeClr val="tx1"/>
            </a:fontRef>
          </p:style>
        </p:cxnSp>
        <p:sp>
          <p:nvSpPr>
            <p:cNvPr id="34" name="矩形 33">
              <a:extLst>
                <a:ext uri="{FF2B5EF4-FFF2-40B4-BE49-F238E27FC236}">
                  <a16:creationId xmlns:a16="http://schemas.microsoft.com/office/drawing/2014/main" id="{A2F29170-966C-408C-BD06-8606507550CC}"/>
                </a:ext>
              </a:extLst>
            </p:cNvPr>
            <p:cNvSpPr/>
            <p:nvPr/>
          </p:nvSpPr>
          <p:spPr>
            <a:xfrm>
              <a:off x="2510209" y="2915868"/>
              <a:ext cx="800219" cy="261610"/>
            </a:xfrm>
            <a:prstGeom prst="rect">
              <a:avLst/>
            </a:prstGeom>
          </p:spPr>
          <p:txBody>
            <a:bodyPr wrap="none">
              <a:spAutoFit/>
            </a:bodyPr>
            <a:lstStyle/>
            <a:p>
              <a:r>
                <a:rPr lang="en-US" altLang="zh-CN" sz="1100" b="1">
                  <a:latin typeface="Consolas" panose="020B0609020204030204" pitchFamily="49" charset="0"/>
                  <a:cs typeface="Segoe UI Black" panose="020B0A02040204020203" pitchFamily="34" charset="0"/>
                </a:rPr>
                <a:t>Up to 32</a:t>
              </a:r>
              <a:endParaRPr lang="zh-CN" altLang="en-US" sz="1100" dirty="0"/>
            </a:p>
          </p:txBody>
        </p:sp>
        <p:sp>
          <p:nvSpPr>
            <p:cNvPr id="35" name="矩形 34">
              <a:extLst>
                <a:ext uri="{FF2B5EF4-FFF2-40B4-BE49-F238E27FC236}">
                  <a16:creationId xmlns:a16="http://schemas.microsoft.com/office/drawing/2014/main" id="{0E9A7FF9-DB41-4C27-9E96-3B054ABF1765}"/>
                </a:ext>
              </a:extLst>
            </p:cNvPr>
            <p:cNvSpPr/>
            <p:nvPr/>
          </p:nvSpPr>
          <p:spPr>
            <a:xfrm>
              <a:off x="2626149" y="4598077"/>
              <a:ext cx="524503" cy="276999"/>
            </a:xfrm>
            <a:prstGeom prst="rect">
              <a:avLst/>
            </a:prstGeom>
          </p:spPr>
          <p:txBody>
            <a:bodyPr wrap="none">
              <a:spAutoFit/>
            </a:bodyPr>
            <a:lstStyle/>
            <a:p>
              <a:r>
                <a:rPr lang="en-US" altLang="zh-CN" sz="1200" b="1">
                  <a:latin typeface="Consolas" panose="020B0609020204030204" pitchFamily="49" charset="0"/>
                  <a:cs typeface="Segoe UI Black" panose="020B0A02040204020203" pitchFamily="34" charset="0"/>
                </a:rPr>
                <a:t>each</a:t>
              </a:r>
              <a:endParaRPr lang="zh-CN" altLang="en-US" sz="1200" b="1" dirty="0"/>
            </a:p>
          </p:txBody>
        </p:sp>
        <p:sp>
          <p:nvSpPr>
            <p:cNvPr id="41" name="矩形 40">
              <a:extLst>
                <a:ext uri="{FF2B5EF4-FFF2-40B4-BE49-F238E27FC236}">
                  <a16:creationId xmlns:a16="http://schemas.microsoft.com/office/drawing/2014/main" id="{58F06A1C-0F5C-4215-AA11-66871A04BC46}"/>
                </a:ext>
              </a:extLst>
            </p:cNvPr>
            <p:cNvSpPr/>
            <p:nvPr/>
          </p:nvSpPr>
          <p:spPr>
            <a:xfrm>
              <a:off x="3551059" y="1859352"/>
              <a:ext cx="1289135" cy="276999"/>
            </a:xfrm>
            <a:prstGeom prst="rect">
              <a:avLst/>
            </a:prstGeom>
          </p:spPr>
          <p:txBody>
            <a:bodyPr wrap="none">
              <a:spAutoFit/>
            </a:bodyPr>
            <a:lstStyle/>
            <a:p>
              <a:r>
                <a:rPr lang="en-US" altLang="zh-CN" sz="1200" b="1">
                  <a:latin typeface="Consolas" panose="020B0609020204030204" pitchFamily="49" charset="0"/>
                  <a:cs typeface="Segoe UI Black" panose="020B0A02040204020203" pitchFamily="34" charset="0"/>
                </a:rPr>
                <a:t>QPI  25.6GB/s</a:t>
              </a:r>
              <a:endParaRPr lang="zh-CN" altLang="en-US" sz="1200" b="1" dirty="0"/>
            </a:p>
          </p:txBody>
        </p:sp>
        <p:sp>
          <p:nvSpPr>
            <p:cNvPr id="43" name="矩形 42">
              <a:extLst>
                <a:ext uri="{FF2B5EF4-FFF2-40B4-BE49-F238E27FC236}">
                  <a16:creationId xmlns:a16="http://schemas.microsoft.com/office/drawing/2014/main" id="{B67887EE-9F8D-4FFA-B62C-E3A8CAAA647D}"/>
                </a:ext>
              </a:extLst>
            </p:cNvPr>
            <p:cNvSpPr/>
            <p:nvPr/>
          </p:nvSpPr>
          <p:spPr>
            <a:xfrm>
              <a:off x="2529614" y="4404280"/>
              <a:ext cx="779381" cy="276999"/>
            </a:xfrm>
            <a:prstGeom prst="rect">
              <a:avLst/>
            </a:prstGeom>
          </p:spPr>
          <p:txBody>
            <a:bodyPr wrap="none">
              <a:spAutoFit/>
            </a:bodyPr>
            <a:lstStyle/>
            <a:p>
              <a:r>
                <a:rPr lang="en-US" altLang="zh-CN" sz="1200" b="1">
                  <a:latin typeface="Consolas" panose="020B0609020204030204" pitchFamily="49" charset="0"/>
                  <a:cs typeface="Segoe UI Black" panose="020B0A02040204020203" pitchFamily="34" charset="0"/>
                </a:rPr>
                <a:t>500MB/s</a:t>
              </a:r>
              <a:endParaRPr lang="zh-CN" altLang="en-US" sz="1200" b="1" dirty="0"/>
            </a:p>
          </p:txBody>
        </p:sp>
        <p:sp>
          <p:nvSpPr>
            <p:cNvPr id="45" name="矩形 44">
              <a:extLst>
                <a:ext uri="{FF2B5EF4-FFF2-40B4-BE49-F238E27FC236}">
                  <a16:creationId xmlns:a16="http://schemas.microsoft.com/office/drawing/2014/main" id="{D8B2DEC8-BFA9-4424-8273-237DEE0CE193}"/>
                </a:ext>
              </a:extLst>
            </p:cNvPr>
            <p:cNvSpPr/>
            <p:nvPr/>
          </p:nvSpPr>
          <p:spPr>
            <a:xfrm>
              <a:off x="4691568" y="4930374"/>
              <a:ext cx="609462" cy="276999"/>
            </a:xfrm>
            <a:prstGeom prst="rect">
              <a:avLst/>
            </a:prstGeom>
          </p:spPr>
          <p:txBody>
            <a:bodyPr wrap="none">
              <a:spAutoFit/>
            </a:bodyPr>
            <a:lstStyle/>
            <a:p>
              <a:r>
                <a:rPr lang="en-US" altLang="zh-CN" sz="1200" b="1">
                  <a:latin typeface="Consolas" panose="020B0609020204030204" pitchFamily="49" charset="0"/>
                  <a:cs typeface="Segoe UI Black" panose="020B0A02040204020203" pitchFamily="34" charset="0"/>
                </a:rPr>
                <a:t>3Gb/s</a:t>
              </a:r>
              <a:endParaRPr lang="zh-CN" altLang="en-US" sz="1200" b="1" dirty="0"/>
            </a:p>
          </p:txBody>
        </p:sp>
        <p:sp>
          <p:nvSpPr>
            <p:cNvPr id="48" name="矩形 47">
              <a:extLst>
                <a:ext uri="{FF2B5EF4-FFF2-40B4-BE49-F238E27FC236}">
                  <a16:creationId xmlns:a16="http://schemas.microsoft.com/office/drawing/2014/main" id="{5790735E-1A6B-469B-B166-936845DE4797}"/>
                </a:ext>
              </a:extLst>
            </p:cNvPr>
            <p:cNvSpPr/>
            <p:nvPr/>
          </p:nvSpPr>
          <p:spPr>
            <a:xfrm>
              <a:off x="3551639" y="3690790"/>
              <a:ext cx="1289135" cy="276999"/>
            </a:xfrm>
            <a:prstGeom prst="rect">
              <a:avLst/>
            </a:prstGeom>
          </p:spPr>
          <p:txBody>
            <a:bodyPr wrap="none">
              <a:spAutoFit/>
            </a:bodyPr>
            <a:lstStyle/>
            <a:p>
              <a:r>
                <a:rPr lang="en-US" altLang="zh-CN" sz="1200" b="1">
                  <a:latin typeface="Consolas" panose="020B0609020204030204" pitchFamily="49" charset="0"/>
                  <a:cs typeface="Segoe UI Black" panose="020B0A02040204020203" pitchFamily="34" charset="0"/>
                </a:rPr>
                <a:t>DMI   2GB/s  </a:t>
              </a:r>
              <a:endParaRPr lang="zh-CN" altLang="en-US" sz="1200" b="1" dirty="0"/>
            </a:p>
          </p:txBody>
        </p:sp>
        <p:grpSp>
          <p:nvGrpSpPr>
            <p:cNvPr id="49" name="组合 48">
              <a:extLst>
                <a:ext uri="{FF2B5EF4-FFF2-40B4-BE49-F238E27FC236}">
                  <a16:creationId xmlns:a16="http://schemas.microsoft.com/office/drawing/2014/main" id="{6D305577-2DF6-49BF-BBAD-E1D07D2E4420}"/>
                </a:ext>
              </a:extLst>
            </p:cNvPr>
            <p:cNvGrpSpPr/>
            <p:nvPr/>
          </p:nvGrpSpPr>
          <p:grpSpPr>
            <a:xfrm>
              <a:off x="3299030" y="3945518"/>
              <a:ext cx="1400354" cy="1400354"/>
              <a:chOff x="7462345" y="2301766"/>
              <a:chExt cx="1408386" cy="1408386"/>
            </a:xfrm>
          </p:grpSpPr>
          <p:sp>
            <p:nvSpPr>
              <p:cNvPr id="50" name="矩形 49">
                <a:extLst>
                  <a:ext uri="{FF2B5EF4-FFF2-40B4-BE49-F238E27FC236}">
                    <a16:creationId xmlns:a16="http://schemas.microsoft.com/office/drawing/2014/main" id="{D13D9A32-09E9-4940-9655-7B6BAAC174CF}"/>
                  </a:ext>
                </a:extLst>
              </p:cNvPr>
              <p:cNvSpPr/>
              <p:nvPr/>
            </p:nvSpPr>
            <p:spPr>
              <a:xfrm>
                <a:off x="7462345" y="2301766"/>
                <a:ext cx="1408386" cy="1408386"/>
              </a:xfrm>
              <a:prstGeom prst="rect">
                <a:avLst/>
              </a:prstGeom>
              <a:solidFill>
                <a:srgbClr val="0030F8"/>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1" name="矩形: 圆角 69">
                <a:extLst>
                  <a:ext uri="{FF2B5EF4-FFF2-40B4-BE49-F238E27FC236}">
                    <a16:creationId xmlns:a16="http://schemas.microsoft.com/office/drawing/2014/main" id="{93B2150F-D7D9-4645-BC41-CD80063E30AA}"/>
                  </a:ext>
                </a:extLst>
              </p:cNvPr>
              <p:cNvSpPr/>
              <p:nvPr/>
            </p:nvSpPr>
            <p:spPr>
              <a:xfrm>
                <a:off x="7621061" y="2460482"/>
                <a:ext cx="1090954" cy="1090954"/>
              </a:xfrm>
              <a:prstGeom prst="roundRect">
                <a:avLst>
                  <a:gd name="adj" fmla="val 11707"/>
                </a:avLst>
              </a:prstGeom>
              <a:solidFill>
                <a:srgbClr val="3060F8"/>
              </a:solidFill>
              <a:ln>
                <a:solidFill>
                  <a:schemeClr val="bg2">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a:t>ICH10</a:t>
                </a:r>
                <a:endParaRPr lang="zh-CN" altLang="en-US" sz="1400" b="1" dirty="0"/>
              </a:p>
            </p:txBody>
          </p:sp>
        </p:grpSp>
        <p:cxnSp>
          <p:nvCxnSpPr>
            <p:cNvPr id="82" name="直接连接符 81">
              <a:extLst>
                <a:ext uri="{FF2B5EF4-FFF2-40B4-BE49-F238E27FC236}">
                  <a16:creationId xmlns:a16="http://schemas.microsoft.com/office/drawing/2014/main" id="{79656DD0-1562-42E4-9B6F-A5C54AD6D2F0}"/>
                </a:ext>
              </a:extLst>
            </p:cNvPr>
            <p:cNvCxnSpPr/>
            <p:nvPr/>
          </p:nvCxnSpPr>
          <p:spPr>
            <a:xfrm>
              <a:off x="4552714" y="1276564"/>
              <a:ext cx="645281" cy="0"/>
            </a:xfrm>
            <a:prstGeom prst="line">
              <a:avLst/>
            </a:prstGeom>
            <a:ln w="19050">
              <a:solidFill>
                <a:srgbClr val="F89018"/>
              </a:solidFill>
            </a:ln>
          </p:spPr>
          <p:style>
            <a:lnRef idx="1">
              <a:schemeClr val="accent1"/>
            </a:lnRef>
            <a:fillRef idx="0">
              <a:schemeClr val="accent1"/>
            </a:fillRef>
            <a:effectRef idx="0">
              <a:schemeClr val="accent1"/>
            </a:effectRef>
            <a:fontRef idx="minor">
              <a:schemeClr val="tx1"/>
            </a:fontRef>
          </p:style>
        </p:cxnSp>
        <p:cxnSp>
          <p:nvCxnSpPr>
            <p:cNvPr id="85" name="直接连接符 84">
              <a:extLst>
                <a:ext uri="{FF2B5EF4-FFF2-40B4-BE49-F238E27FC236}">
                  <a16:creationId xmlns:a16="http://schemas.microsoft.com/office/drawing/2014/main" id="{79656DD0-1562-42E4-9B6F-A5C54AD6D2F0}"/>
                </a:ext>
              </a:extLst>
            </p:cNvPr>
            <p:cNvCxnSpPr/>
            <p:nvPr/>
          </p:nvCxnSpPr>
          <p:spPr>
            <a:xfrm>
              <a:off x="4533125" y="1463118"/>
              <a:ext cx="645281" cy="0"/>
            </a:xfrm>
            <a:prstGeom prst="line">
              <a:avLst/>
            </a:prstGeom>
            <a:ln w="19050">
              <a:solidFill>
                <a:srgbClr val="F89018"/>
              </a:solidFill>
            </a:ln>
          </p:spPr>
          <p:style>
            <a:lnRef idx="1">
              <a:schemeClr val="accent1"/>
            </a:lnRef>
            <a:fillRef idx="0">
              <a:schemeClr val="accent1"/>
            </a:fillRef>
            <a:effectRef idx="0">
              <a:schemeClr val="accent1"/>
            </a:effectRef>
            <a:fontRef idx="minor">
              <a:schemeClr val="tx1"/>
            </a:fontRef>
          </p:style>
        </p:cxnSp>
        <p:cxnSp>
          <p:nvCxnSpPr>
            <p:cNvPr id="86" name="直接连接符 85">
              <a:extLst>
                <a:ext uri="{FF2B5EF4-FFF2-40B4-BE49-F238E27FC236}">
                  <a16:creationId xmlns:a16="http://schemas.microsoft.com/office/drawing/2014/main" id="{79656DD0-1562-42E4-9B6F-A5C54AD6D2F0}"/>
                </a:ext>
              </a:extLst>
            </p:cNvPr>
            <p:cNvCxnSpPr/>
            <p:nvPr/>
          </p:nvCxnSpPr>
          <p:spPr>
            <a:xfrm>
              <a:off x="4552714" y="1672348"/>
              <a:ext cx="645281" cy="0"/>
            </a:xfrm>
            <a:prstGeom prst="line">
              <a:avLst/>
            </a:prstGeom>
            <a:ln w="19050">
              <a:solidFill>
                <a:srgbClr val="F89018"/>
              </a:solidFill>
            </a:ln>
          </p:spPr>
          <p:style>
            <a:lnRef idx="1">
              <a:schemeClr val="accent1"/>
            </a:lnRef>
            <a:fillRef idx="0">
              <a:schemeClr val="accent1"/>
            </a:fillRef>
            <a:effectRef idx="0">
              <a:schemeClr val="accent1"/>
            </a:effectRef>
            <a:fontRef idx="minor">
              <a:schemeClr val="tx1"/>
            </a:fontRef>
          </p:style>
        </p:cxnSp>
        <p:grpSp>
          <p:nvGrpSpPr>
            <p:cNvPr id="14" name="组合 13">
              <a:extLst>
                <a:ext uri="{FF2B5EF4-FFF2-40B4-BE49-F238E27FC236}">
                  <a16:creationId xmlns:a16="http://schemas.microsoft.com/office/drawing/2014/main" id="{8B7C2EBC-5369-473F-AB29-E55E99C1027F}"/>
                </a:ext>
              </a:extLst>
            </p:cNvPr>
            <p:cNvGrpSpPr/>
            <p:nvPr/>
          </p:nvGrpSpPr>
          <p:grpSpPr>
            <a:xfrm>
              <a:off x="5164160" y="1178138"/>
              <a:ext cx="1201152" cy="569961"/>
              <a:chOff x="1332597" y="1021024"/>
              <a:chExt cx="1828799" cy="662888"/>
            </a:xfrm>
          </p:grpSpPr>
          <p:sp>
            <p:nvSpPr>
              <p:cNvPr id="64" name="矩形: 圆角 19">
                <a:extLst>
                  <a:ext uri="{FF2B5EF4-FFF2-40B4-BE49-F238E27FC236}">
                    <a16:creationId xmlns:a16="http://schemas.microsoft.com/office/drawing/2014/main" id="{662FF55C-30B1-416D-B8D6-96D4C6580BAD}"/>
                  </a:ext>
                </a:extLst>
              </p:cNvPr>
              <p:cNvSpPr/>
              <p:nvPr/>
            </p:nvSpPr>
            <p:spPr>
              <a:xfrm>
                <a:off x="1332597" y="1021024"/>
                <a:ext cx="1828799" cy="202160"/>
              </a:xfrm>
              <a:prstGeom prst="roundRect">
                <a:avLst>
                  <a:gd name="adj" fmla="val 50000"/>
                </a:avLst>
              </a:prstGeom>
              <a:solidFill>
                <a:srgbClr val="60C830"/>
              </a:solidFill>
              <a:ln>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a:solidFill>
                      <a:schemeClr val="tx1"/>
                    </a:solidFill>
                  </a:rPr>
                  <a:t>DDR3 8.5Gb/s</a:t>
                </a:r>
              </a:p>
            </p:txBody>
          </p:sp>
          <p:sp>
            <p:nvSpPr>
              <p:cNvPr id="76" name="矩形: 圆角 19">
                <a:extLst>
                  <a:ext uri="{FF2B5EF4-FFF2-40B4-BE49-F238E27FC236}">
                    <a16:creationId xmlns:a16="http://schemas.microsoft.com/office/drawing/2014/main" id="{662FF55C-30B1-416D-B8D6-96D4C6580BAD}"/>
                  </a:ext>
                </a:extLst>
              </p:cNvPr>
              <p:cNvSpPr/>
              <p:nvPr/>
            </p:nvSpPr>
            <p:spPr>
              <a:xfrm>
                <a:off x="1332597" y="1251388"/>
                <a:ext cx="1828799" cy="202160"/>
              </a:xfrm>
              <a:prstGeom prst="roundRect">
                <a:avLst>
                  <a:gd name="adj" fmla="val 50000"/>
                </a:avLst>
              </a:prstGeom>
              <a:solidFill>
                <a:srgbClr val="60C830"/>
              </a:solidFill>
              <a:ln>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a:solidFill>
                      <a:schemeClr val="tx1"/>
                    </a:solidFill>
                  </a:rPr>
                  <a:t>DDR3 8.5Gb/s</a:t>
                </a:r>
              </a:p>
            </p:txBody>
          </p:sp>
          <p:sp>
            <p:nvSpPr>
              <p:cNvPr id="77" name="矩形: 圆角 19">
                <a:extLst>
                  <a:ext uri="{FF2B5EF4-FFF2-40B4-BE49-F238E27FC236}">
                    <a16:creationId xmlns:a16="http://schemas.microsoft.com/office/drawing/2014/main" id="{662FF55C-30B1-416D-B8D6-96D4C6580BAD}"/>
                  </a:ext>
                </a:extLst>
              </p:cNvPr>
              <p:cNvSpPr/>
              <p:nvPr/>
            </p:nvSpPr>
            <p:spPr>
              <a:xfrm>
                <a:off x="1332597" y="1481752"/>
                <a:ext cx="1828799" cy="202160"/>
              </a:xfrm>
              <a:prstGeom prst="roundRect">
                <a:avLst>
                  <a:gd name="adj" fmla="val 50000"/>
                </a:avLst>
              </a:prstGeom>
              <a:solidFill>
                <a:srgbClr val="60C830"/>
              </a:solidFill>
              <a:ln>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a:solidFill>
                      <a:schemeClr val="tx1"/>
                    </a:solidFill>
                  </a:rPr>
                  <a:t>DDR3 8.5Gb/s</a:t>
                </a:r>
              </a:p>
            </p:txBody>
          </p:sp>
        </p:grpSp>
        <p:grpSp>
          <p:nvGrpSpPr>
            <p:cNvPr id="20" name="组合 19">
              <a:extLst>
                <a:ext uri="{FF2B5EF4-FFF2-40B4-BE49-F238E27FC236}">
                  <a16:creationId xmlns:a16="http://schemas.microsoft.com/office/drawing/2014/main" id="{24D6AF7D-BC3A-4CE1-A743-887131B0AF81}"/>
                </a:ext>
              </a:extLst>
            </p:cNvPr>
            <p:cNvGrpSpPr/>
            <p:nvPr/>
          </p:nvGrpSpPr>
          <p:grpSpPr>
            <a:xfrm>
              <a:off x="3287777" y="1130300"/>
              <a:ext cx="1391335" cy="631281"/>
              <a:chOff x="5476875" y="1191413"/>
              <a:chExt cx="1399315" cy="634902"/>
            </a:xfrm>
          </p:grpSpPr>
          <p:sp>
            <p:nvSpPr>
              <p:cNvPr id="52" name="矩形 51">
                <a:extLst>
                  <a:ext uri="{FF2B5EF4-FFF2-40B4-BE49-F238E27FC236}">
                    <a16:creationId xmlns:a16="http://schemas.microsoft.com/office/drawing/2014/main" id="{66C8B0D9-2915-4740-BCFC-305A2FDB8944}"/>
                  </a:ext>
                </a:extLst>
              </p:cNvPr>
              <p:cNvSpPr/>
              <p:nvPr/>
            </p:nvSpPr>
            <p:spPr>
              <a:xfrm>
                <a:off x="5476875" y="1191413"/>
                <a:ext cx="1399315" cy="634902"/>
              </a:xfrm>
              <a:prstGeom prst="rect">
                <a:avLst/>
              </a:prstGeom>
              <a:solidFill>
                <a:srgbClr val="F86000"/>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文本框 52">
                <a:extLst>
                  <a:ext uri="{FF2B5EF4-FFF2-40B4-BE49-F238E27FC236}">
                    <a16:creationId xmlns:a16="http://schemas.microsoft.com/office/drawing/2014/main" id="{66BE758F-048F-44C7-A403-564CB4B97D62}"/>
                  </a:ext>
                </a:extLst>
              </p:cNvPr>
              <p:cNvSpPr txBox="1"/>
              <p:nvPr/>
            </p:nvSpPr>
            <p:spPr>
              <a:xfrm>
                <a:off x="5571841" y="1254584"/>
                <a:ext cx="1211083" cy="464313"/>
              </a:xfrm>
              <a:prstGeom prst="rect">
                <a:avLst/>
              </a:prstGeom>
              <a:noFill/>
            </p:spPr>
            <p:txBody>
              <a:bodyPr wrap="none" rtlCol="0">
                <a:spAutoFit/>
              </a:bodyPr>
              <a:lstStyle/>
              <a:p>
                <a:pPr algn="ctr"/>
                <a:r>
                  <a:rPr lang="en-US" altLang="zh-CN" sz="1200" b="1">
                    <a:solidFill>
                      <a:schemeClr val="bg1"/>
                    </a:solidFill>
                    <a:latin typeface="Consolas" panose="020B0609020204030204" pitchFamily="49" charset="0"/>
                    <a:cs typeface="Segoe UI Black" panose="020B0A02040204020203" pitchFamily="34" charset="0"/>
                  </a:rPr>
                  <a:t>Intel Core</a:t>
                </a:r>
                <a:r>
                  <a:rPr lang="en-US" altLang="zh-CN" sz="1100" b="1" baseline="40000">
                    <a:solidFill>
                      <a:schemeClr val="bg1"/>
                    </a:solidFill>
                    <a:latin typeface="Consolas" panose="020B0609020204030204" pitchFamily="49" charset="0"/>
                    <a:cs typeface="Segoe UI Black" panose="020B0A02040204020203" pitchFamily="34" charset="0"/>
                  </a:rPr>
                  <a:t>TM</a:t>
                </a:r>
                <a:endParaRPr lang="en-US" altLang="zh-CN" sz="1200" b="1" baseline="40000">
                  <a:solidFill>
                    <a:schemeClr val="bg1"/>
                  </a:solidFill>
                  <a:latin typeface="Consolas" panose="020B0609020204030204" pitchFamily="49" charset="0"/>
                  <a:cs typeface="Segoe UI Black" panose="020B0A02040204020203" pitchFamily="34" charset="0"/>
                </a:endParaRPr>
              </a:p>
              <a:p>
                <a:pPr algn="ctr"/>
                <a:r>
                  <a:rPr lang="en-US" altLang="zh-CN" sz="1200" b="1">
                    <a:solidFill>
                      <a:schemeClr val="bg1"/>
                    </a:solidFill>
                    <a:latin typeface="Consolas" panose="020B0609020204030204" pitchFamily="49" charset="0"/>
                    <a:cs typeface="Segoe UI Black" panose="020B0A02040204020203" pitchFamily="34" charset="0"/>
                  </a:rPr>
                  <a:t>I7 Processor</a:t>
                </a:r>
                <a:endParaRPr lang="en-US" altLang="zh-CN" sz="1200" b="1" dirty="0">
                  <a:solidFill>
                    <a:schemeClr val="bg1"/>
                  </a:solidFill>
                  <a:latin typeface="Consolas" panose="020B0609020204030204" pitchFamily="49" charset="0"/>
                  <a:cs typeface="Segoe UI Black" panose="020B0A02040204020203" pitchFamily="34" charset="0"/>
                </a:endParaRPr>
              </a:p>
            </p:txBody>
          </p:sp>
        </p:grpSp>
        <p:sp>
          <p:nvSpPr>
            <p:cNvPr id="87" name="矩形 86">
              <a:extLst>
                <a:ext uri="{FF2B5EF4-FFF2-40B4-BE49-F238E27FC236}">
                  <a16:creationId xmlns:a16="http://schemas.microsoft.com/office/drawing/2014/main" id="{B67887EE-9F8D-4FFA-B62C-E3A8CAAA647D}"/>
                </a:ext>
              </a:extLst>
            </p:cNvPr>
            <p:cNvSpPr/>
            <p:nvPr/>
          </p:nvSpPr>
          <p:spPr>
            <a:xfrm>
              <a:off x="2537976" y="3909307"/>
              <a:ext cx="779381" cy="276999"/>
            </a:xfrm>
            <a:prstGeom prst="rect">
              <a:avLst/>
            </a:prstGeom>
          </p:spPr>
          <p:txBody>
            <a:bodyPr wrap="none">
              <a:spAutoFit/>
            </a:bodyPr>
            <a:lstStyle/>
            <a:p>
              <a:r>
                <a:rPr lang="en-US" altLang="zh-CN" sz="1200" b="1">
                  <a:latin typeface="Consolas" panose="020B0609020204030204" pitchFamily="49" charset="0"/>
                  <a:cs typeface="Segoe UI Black" panose="020B0A02040204020203" pitchFamily="34" charset="0"/>
                </a:rPr>
                <a:t>480Mb/s</a:t>
              </a:r>
            </a:p>
          </p:txBody>
        </p:sp>
        <p:sp>
          <p:nvSpPr>
            <p:cNvPr id="89" name="矩形 88">
              <a:extLst>
                <a:ext uri="{FF2B5EF4-FFF2-40B4-BE49-F238E27FC236}">
                  <a16:creationId xmlns:a16="http://schemas.microsoft.com/office/drawing/2014/main" id="{B67887EE-9F8D-4FFA-B62C-E3A8CAAA647D}"/>
                </a:ext>
              </a:extLst>
            </p:cNvPr>
            <p:cNvSpPr/>
            <p:nvPr/>
          </p:nvSpPr>
          <p:spPr>
            <a:xfrm>
              <a:off x="3940515" y="5450096"/>
              <a:ext cx="779381" cy="276999"/>
            </a:xfrm>
            <a:prstGeom prst="rect">
              <a:avLst/>
            </a:prstGeom>
          </p:spPr>
          <p:txBody>
            <a:bodyPr wrap="none">
              <a:spAutoFit/>
            </a:bodyPr>
            <a:lstStyle/>
            <a:p>
              <a:r>
                <a:rPr lang="en-US" altLang="zh-CN" sz="1200" b="1">
                  <a:latin typeface="Consolas" panose="020B0609020204030204" pitchFamily="49" charset="0"/>
                  <a:cs typeface="Segoe UI Black" panose="020B0A02040204020203" pitchFamily="34" charset="0"/>
                </a:rPr>
                <a:t>LPC/SPI</a:t>
              </a:r>
              <a:endParaRPr lang="zh-CN" altLang="en-US" sz="1200" b="1" dirty="0"/>
            </a:p>
          </p:txBody>
        </p:sp>
        <p:grpSp>
          <p:nvGrpSpPr>
            <p:cNvPr id="18" name="组合 17">
              <a:extLst>
                <a:ext uri="{FF2B5EF4-FFF2-40B4-BE49-F238E27FC236}">
                  <a16:creationId xmlns:a16="http://schemas.microsoft.com/office/drawing/2014/main" id="{AC183693-635D-4000-9AD9-CAE139A2D5B2}"/>
                </a:ext>
              </a:extLst>
            </p:cNvPr>
            <p:cNvGrpSpPr/>
            <p:nvPr/>
          </p:nvGrpSpPr>
          <p:grpSpPr>
            <a:xfrm>
              <a:off x="5213145" y="4949656"/>
              <a:ext cx="1538270" cy="397116"/>
              <a:chOff x="1507328" y="2245486"/>
              <a:chExt cx="1828799" cy="399393"/>
            </a:xfrm>
          </p:grpSpPr>
          <p:sp>
            <p:nvSpPr>
              <p:cNvPr id="56" name="矩形: 圆角 31">
                <a:extLst>
                  <a:ext uri="{FF2B5EF4-FFF2-40B4-BE49-F238E27FC236}">
                    <a16:creationId xmlns:a16="http://schemas.microsoft.com/office/drawing/2014/main" id="{949E666C-16CA-4593-976B-4146CDCD19D3}"/>
                  </a:ext>
                </a:extLst>
              </p:cNvPr>
              <p:cNvSpPr/>
              <p:nvPr/>
            </p:nvSpPr>
            <p:spPr>
              <a:xfrm>
                <a:off x="1507328" y="2245486"/>
                <a:ext cx="1828799" cy="399393"/>
              </a:xfrm>
              <a:prstGeom prst="roundRect">
                <a:avLst>
                  <a:gd name="adj" fmla="val 50000"/>
                </a:avLst>
              </a:prstGeom>
              <a:solidFill>
                <a:srgbClr val="60C830"/>
              </a:solidFill>
              <a:ln>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文本框 56">
                <a:extLst>
                  <a:ext uri="{FF2B5EF4-FFF2-40B4-BE49-F238E27FC236}">
                    <a16:creationId xmlns:a16="http://schemas.microsoft.com/office/drawing/2014/main" id="{8FA8FB2D-35A5-4A99-A870-7F663D1682EC}"/>
                  </a:ext>
                </a:extLst>
              </p:cNvPr>
              <p:cNvSpPr txBox="1"/>
              <p:nvPr/>
            </p:nvSpPr>
            <p:spPr>
              <a:xfrm>
                <a:off x="2032303" y="2305887"/>
                <a:ext cx="825574" cy="278587"/>
              </a:xfrm>
              <a:prstGeom prst="rect">
                <a:avLst/>
              </a:prstGeom>
              <a:noFill/>
            </p:spPr>
            <p:txBody>
              <a:bodyPr wrap="none" rtlCol="0">
                <a:spAutoFit/>
              </a:bodyPr>
              <a:lstStyle/>
              <a:p>
                <a:pPr algn="ctr"/>
                <a:r>
                  <a:rPr lang="en-US" altLang="zh-CN" sz="1200" b="1">
                    <a:solidFill>
                      <a:schemeClr val="bg1"/>
                    </a:solidFill>
                    <a:latin typeface="Consolas" panose="020B0609020204030204" pitchFamily="49" charset="0"/>
                    <a:cs typeface="Segoe UI Black" panose="020B0A02040204020203" pitchFamily="34" charset="0"/>
                  </a:rPr>
                  <a:t>6 SATA</a:t>
                </a:r>
                <a:endParaRPr lang="zh-CN" altLang="en-US" sz="1200" b="1" dirty="0">
                  <a:solidFill>
                    <a:schemeClr val="bg1"/>
                  </a:solidFill>
                  <a:latin typeface="Consolas" panose="020B0609020204030204" pitchFamily="49" charset="0"/>
                  <a:cs typeface="Segoe UI Black" panose="020B0A02040204020203" pitchFamily="34" charset="0"/>
                </a:endParaRPr>
              </a:p>
            </p:txBody>
          </p:sp>
        </p:grpSp>
        <p:grpSp>
          <p:nvGrpSpPr>
            <p:cNvPr id="16" name="组合 15">
              <a:extLst>
                <a:ext uri="{FF2B5EF4-FFF2-40B4-BE49-F238E27FC236}">
                  <a16:creationId xmlns:a16="http://schemas.microsoft.com/office/drawing/2014/main" id="{97361067-2C67-4EE1-A10C-90A2DD24CC47}"/>
                </a:ext>
              </a:extLst>
            </p:cNvPr>
            <p:cNvGrpSpPr/>
            <p:nvPr/>
          </p:nvGrpSpPr>
          <p:grpSpPr>
            <a:xfrm>
              <a:off x="5043015" y="3927113"/>
              <a:ext cx="1926827" cy="461666"/>
              <a:chOff x="1265939" y="2214349"/>
              <a:chExt cx="2350813" cy="464314"/>
            </a:xfrm>
          </p:grpSpPr>
          <p:sp>
            <p:nvSpPr>
              <p:cNvPr id="60" name="矩形: 圆角 25">
                <a:extLst>
                  <a:ext uri="{FF2B5EF4-FFF2-40B4-BE49-F238E27FC236}">
                    <a16:creationId xmlns:a16="http://schemas.microsoft.com/office/drawing/2014/main" id="{0F55F32B-1DA5-4D71-A613-C0212A95C66A}"/>
                  </a:ext>
                </a:extLst>
              </p:cNvPr>
              <p:cNvSpPr/>
              <p:nvPr/>
            </p:nvSpPr>
            <p:spPr>
              <a:xfrm>
                <a:off x="1507328" y="2245486"/>
                <a:ext cx="1828799" cy="399393"/>
              </a:xfrm>
              <a:prstGeom prst="roundRect">
                <a:avLst>
                  <a:gd name="adj" fmla="val 50000"/>
                </a:avLst>
              </a:prstGeom>
              <a:solidFill>
                <a:srgbClr val="60C830"/>
              </a:solidFill>
              <a:ln>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文本框 60">
                <a:extLst>
                  <a:ext uri="{FF2B5EF4-FFF2-40B4-BE49-F238E27FC236}">
                    <a16:creationId xmlns:a16="http://schemas.microsoft.com/office/drawing/2014/main" id="{FF50261E-9751-42E3-8703-2C6D4618E43D}"/>
                  </a:ext>
                </a:extLst>
              </p:cNvPr>
              <p:cNvSpPr txBox="1"/>
              <p:nvPr/>
            </p:nvSpPr>
            <p:spPr>
              <a:xfrm>
                <a:off x="1265939" y="2214349"/>
                <a:ext cx="2350813" cy="464314"/>
              </a:xfrm>
              <a:prstGeom prst="rect">
                <a:avLst/>
              </a:prstGeom>
              <a:noFill/>
            </p:spPr>
            <p:txBody>
              <a:bodyPr wrap="none" rtlCol="0">
                <a:spAutoFit/>
              </a:bodyPr>
              <a:lstStyle/>
              <a:p>
                <a:pPr algn="ctr"/>
                <a:r>
                  <a:rPr lang="en-US" altLang="zh-CN" sz="1200" b="1">
                    <a:solidFill>
                      <a:schemeClr val="bg1"/>
                    </a:solidFill>
                    <a:latin typeface="Consolas" panose="020B0609020204030204" pitchFamily="49" charset="0"/>
                    <a:cs typeface="Segoe UI Black" panose="020B0A02040204020203" pitchFamily="34" charset="0"/>
                  </a:rPr>
                  <a:t>Intel High</a:t>
                </a:r>
              </a:p>
              <a:p>
                <a:pPr algn="ctr"/>
                <a:r>
                  <a:rPr lang="en-US" altLang="zh-CN" sz="1200" b="1">
                    <a:solidFill>
                      <a:schemeClr val="bg1"/>
                    </a:solidFill>
                    <a:latin typeface="Consolas" panose="020B0609020204030204" pitchFamily="49" charset="0"/>
                    <a:cs typeface="Segoe UI Black" panose="020B0A02040204020203" pitchFamily="34" charset="0"/>
                  </a:rPr>
                  <a:t>Definition Audio</a:t>
                </a:r>
                <a:endParaRPr lang="zh-CN" altLang="en-US" sz="1200" b="1" dirty="0">
                  <a:solidFill>
                    <a:schemeClr val="bg1"/>
                  </a:solidFill>
                  <a:latin typeface="Consolas" panose="020B0609020204030204" pitchFamily="49" charset="0"/>
                  <a:cs typeface="Segoe UI Black" panose="020B0A02040204020203" pitchFamily="34" charset="0"/>
                </a:endParaRPr>
              </a:p>
            </p:txBody>
          </p:sp>
        </p:grpSp>
        <p:sp>
          <p:nvSpPr>
            <p:cNvPr id="101" name="矩形 100">
              <a:extLst>
                <a:ext uri="{FF2B5EF4-FFF2-40B4-BE49-F238E27FC236}">
                  <a16:creationId xmlns:a16="http://schemas.microsoft.com/office/drawing/2014/main" id="{0E9A7FF9-DB41-4C27-9E96-3B054ABF1765}"/>
                </a:ext>
              </a:extLst>
            </p:cNvPr>
            <p:cNvSpPr/>
            <p:nvPr/>
          </p:nvSpPr>
          <p:spPr>
            <a:xfrm>
              <a:off x="2646858" y="4100638"/>
              <a:ext cx="492443" cy="261610"/>
            </a:xfrm>
            <a:prstGeom prst="rect">
              <a:avLst/>
            </a:prstGeom>
          </p:spPr>
          <p:txBody>
            <a:bodyPr wrap="none">
              <a:spAutoFit/>
            </a:bodyPr>
            <a:lstStyle/>
            <a:p>
              <a:r>
                <a:rPr lang="en-US" altLang="zh-CN" sz="1100" b="1">
                  <a:latin typeface="Consolas" panose="020B0609020204030204" pitchFamily="49" charset="0"/>
                  <a:cs typeface="Segoe UI Black" panose="020B0A02040204020203" pitchFamily="34" charset="0"/>
                </a:rPr>
                <a:t>each</a:t>
              </a:r>
              <a:endParaRPr lang="zh-CN" altLang="en-US" sz="1100" b="1" dirty="0"/>
            </a:p>
          </p:txBody>
        </p:sp>
        <p:sp>
          <p:nvSpPr>
            <p:cNvPr id="103" name="矩形 102">
              <a:extLst>
                <a:ext uri="{FF2B5EF4-FFF2-40B4-BE49-F238E27FC236}">
                  <a16:creationId xmlns:a16="http://schemas.microsoft.com/office/drawing/2014/main" id="{A2F29170-966C-408C-BD06-8606507550CC}"/>
                </a:ext>
              </a:extLst>
            </p:cNvPr>
            <p:cNvSpPr/>
            <p:nvPr/>
          </p:nvSpPr>
          <p:spPr>
            <a:xfrm>
              <a:off x="2583669" y="2663807"/>
              <a:ext cx="609462" cy="276999"/>
            </a:xfrm>
            <a:prstGeom prst="rect">
              <a:avLst/>
            </a:prstGeom>
          </p:spPr>
          <p:txBody>
            <a:bodyPr wrap="none">
              <a:spAutoFit/>
            </a:bodyPr>
            <a:lstStyle/>
            <a:p>
              <a:r>
                <a:rPr lang="en-US" altLang="zh-CN" sz="1200" b="1">
                  <a:latin typeface="Consolas" panose="020B0609020204030204" pitchFamily="49" charset="0"/>
                  <a:cs typeface="Segoe UI Black" panose="020B0A02040204020203" pitchFamily="34" charset="0"/>
                </a:rPr>
                <a:t>1GB/s</a:t>
              </a:r>
              <a:endParaRPr lang="zh-CN" altLang="en-US" sz="1200" dirty="0"/>
            </a:p>
          </p:txBody>
        </p:sp>
        <p:grpSp>
          <p:nvGrpSpPr>
            <p:cNvPr id="10" name="组合 9">
              <a:extLst>
                <a:ext uri="{FF2B5EF4-FFF2-40B4-BE49-F238E27FC236}">
                  <a16:creationId xmlns:a16="http://schemas.microsoft.com/office/drawing/2014/main" id="{E0DA35A7-94E6-44CE-BAD1-4D81403C6F80}"/>
                </a:ext>
              </a:extLst>
            </p:cNvPr>
            <p:cNvGrpSpPr/>
            <p:nvPr/>
          </p:nvGrpSpPr>
          <p:grpSpPr>
            <a:xfrm>
              <a:off x="787139" y="2707592"/>
              <a:ext cx="1664530" cy="461666"/>
              <a:chOff x="1678806" y="2221303"/>
              <a:chExt cx="1674076" cy="464314"/>
            </a:xfrm>
          </p:grpSpPr>
          <p:sp>
            <p:nvSpPr>
              <p:cNvPr id="72" name="矩形: 圆角 7">
                <a:extLst>
                  <a:ext uri="{FF2B5EF4-FFF2-40B4-BE49-F238E27FC236}">
                    <a16:creationId xmlns:a16="http://schemas.microsoft.com/office/drawing/2014/main" id="{7A3A4247-8A7D-438C-A349-6E7546E23BB2}"/>
                  </a:ext>
                </a:extLst>
              </p:cNvPr>
              <p:cNvSpPr/>
              <p:nvPr/>
            </p:nvSpPr>
            <p:spPr>
              <a:xfrm>
                <a:off x="1678806" y="2245486"/>
                <a:ext cx="1657321" cy="399393"/>
              </a:xfrm>
              <a:prstGeom prst="roundRect">
                <a:avLst>
                  <a:gd name="adj" fmla="val 50000"/>
                </a:avLst>
              </a:prstGeom>
              <a:solidFill>
                <a:srgbClr val="C830C8"/>
              </a:solidFill>
              <a:ln>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文本框 72">
                <a:extLst>
                  <a:ext uri="{FF2B5EF4-FFF2-40B4-BE49-F238E27FC236}">
                    <a16:creationId xmlns:a16="http://schemas.microsoft.com/office/drawing/2014/main" id="{F699DDB0-BB48-4348-8199-C0F24D7C76AE}"/>
                  </a:ext>
                </a:extLst>
              </p:cNvPr>
              <p:cNvSpPr txBox="1"/>
              <p:nvPr/>
            </p:nvSpPr>
            <p:spPr>
              <a:xfrm>
                <a:off x="1714568" y="2221303"/>
                <a:ext cx="1638314" cy="464314"/>
              </a:xfrm>
              <a:prstGeom prst="rect">
                <a:avLst/>
              </a:prstGeom>
              <a:noFill/>
            </p:spPr>
            <p:txBody>
              <a:bodyPr wrap="none" rtlCol="0">
                <a:spAutoFit/>
              </a:bodyPr>
              <a:lstStyle/>
              <a:p>
                <a:r>
                  <a:rPr lang="en-US" altLang="zh-CN" sz="1200" b="1">
                    <a:solidFill>
                      <a:schemeClr val="bg1"/>
                    </a:solidFill>
                    <a:latin typeface="Consolas" panose="020B0609020204030204" pitchFamily="49" charset="0"/>
                    <a:cs typeface="Segoe UI Black" panose="020B0A02040204020203" pitchFamily="34" charset="0"/>
                  </a:rPr>
                  <a:t>PCI Express</a:t>
                </a:r>
                <a:r>
                  <a:rPr lang="en-US" altLang="zh-CN" sz="1200" b="1" baseline="30000">
                    <a:solidFill>
                      <a:schemeClr val="bg1"/>
                    </a:solidFill>
                    <a:latin typeface="Consolas" panose="020B0609020204030204" pitchFamily="49" charset="0"/>
                    <a:cs typeface="Segoe UI Black" panose="020B0A02040204020203" pitchFamily="34" charset="0"/>
                  </a:rPr>
                  <a:t>* </a:t>
                </a:r>
                <a:r>
                  <a:rPr lang="en-US" altLang="zh-CN" sz="1200" b="1">
                    <a:solidFill>
                      <a:schemeClr val="bg1"/>
                    </a:solidFill>
                    <a:latin typeface="Consolas" panose="020B0609020204030204" pitchFamily="49" charset="0"/>
                    <a:cs typeface="Segoe UI Black" panose="020B0A02040204020203" pitchFamily="34" charset="0"/>
                  </a:rPr>
                  <a:t>2.0</a:t>
                </a:r>
                <a:endParaRPr lang="en-US" altLang="zh-CN" sz="1200" b="1" baseline="30000" dirty="0">
                  <a:solidFill>
                    <a:schemeClr val="bg1"/>
                  </a:solidFill>
                  <a:latin typeface="Consolas" panose="020B0609020204030204" pitchFamily="49" charset="0"/>
                  <a:cs typeface="Segoe UI Black" panose="020B0A02040204020203" pitchFamily="34" charset="0"/>
                </a:endParaRPr>
              </a:p>
              <a:p>
                <a:r>
                  <a:rPr lang="en-US" altLang="zh-CN" sz="1200" b="1">
                    <a:solidFill>
                      <a:schemeClr val="bg1"/>
                    </a:solidFill>
                    <a:latin typeface="Consolas" panose="020B0609020204030204" pitchFamily="49" charset="0"/>
                    <a:cs typeface="Segoe UI Black" panose="020B0A02040204020203" pitchFamily="34" charset="0"/>
                  </a:rPr>
                  <a:t> 32lanes </a:t>
                </a:r>
                <a:r>
                  <a:rPr lang="en-US" altLang="zh-CN" sz="1200" b="1" dirty="0">
                    <a:solidFill>
                      <a:schemeClr val="bg1"/>
                    </a:solidFill>
                    <a:latin typeface="Consolas" panose="020B0609020204030204" pitchFamily="49" charset="0"/>
                    <a:cs typeface="Segoe UI Black" panose="020B0A02040204020203" pitchFamily="34" charset="0"/>
                  </a:rPr>
                  <a:t>Graphics</a:t>
                </a:r>
                <a:endParaRPr lang="zh-CN" altLang="en-US" sz="1200" b="1" dirty="0">
                  <a:solidFill>
                    <a:schemeClr val="bg1"/>
                  </a:solidFill>
                  <a:latin typeface="Consolas" panose="020B0609020204030204" pitchFamily="49" charset="0"/>
                  <a:cs typeface="Segoe UI Black" panose="020B0A02040204020203" pitchFamily="34" charset="0"/>
                </a:endParaRPr>
              </a:p>
            </p:txBody>
          </p:sp>
        </p:grpSp>
        <p:grpSp>
          <p:nvGrpSpPr>
            <p:cNvPr id="11" name="组合 10">
              <a:extLst>
                <a:ext uri="{FF2B5EF4-FFF2-40B4-BE49-F238E27FC236}">
                  <a16:creationId xmlns:a16="http://schemas.microsoft.com/office/drawing/2014/main" id="{E8EDFCB9-2AA3-4E21-92DD-1C7218B77889}"/>
                </a:ext>
              </a:extLst>
            </p:cNvPr>
            <p:cNvGrpSpPr/>
            <p:nvPr/>
          </p:nvGrpSpPr>
          <p:grpSpPr>
            <a:xfrm>
              <a:off x="879815" y="3918868"/>
              <a:ext cx="1568745" cy="461666"/>
              <a:chOff x="1507328" y="2222623"/>
              <a:chExt cx="1828799" cy="464313"/>
            </a:xfrm>
          </p:grpSpPr>
          <p:sp>
            <p:nvSpPr>
              <p:cNvPr id="70" name="矩形: 圆角 10">
                <a:extLst>
                  <a:ext uri="{FF2B5EF4-FFF2-40B4-BE49-F238E27FC236}">
                    <a16:creationId xmlns:a16="http://schemas.microsoft.com/office/drawing/2014/main" id="{30B709AF-14E9-40EA-8CB5-26FD0FA30CC1}"/>
                  </a:ext>
                </a:extLst>
              </p:cNvPr>
              <p:cNvSpPr/>
              <p:nvPr/>
            </p:nvSpPr>
            <p:spPr>
              <a:xfrm>
                <a:off x="1507328" y="2245486"/>
                <a:ext cx="1828799" cy="399393"/>
              </a:xfrm>
              <a:prstGeom prst="roundRect">
                <a:avLst>
                  <a:gd name="adj" fmla="val 50000"/>
                </a:avLst>
              </a:prstGeom>
              <a:solidFill>
                <a:srgbClr val="C830C8"/>
              </a:solidFill>
              <a:ln>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文本框 70">
                <a:extLst>
                  <a:ext uri="{FF2B5EF4-FFF2-40B4-BE49-F238E27FC236}">
                    <a16:creationId xmlns:a16="http://schemas.microsoft.com/office/drawing/2014/main" id="{F107A139-0E17-453F-9126-2B46C1A14CCD}"/>
                  </a:ext>
                </a:extLst>
              </p:cNvPr>
              <p:cNvSpPr txBox="1"/>
              <p:nvPr/>
            </p:nvSpPr>
            <p:spPr>
              <a:xfrm>
                <a:off x="1821151" y="2222623"/>
                <a:ext cx="1205708" cy="464313"/>
              </a:xfrm>
              <a:prstGeom prst="rect">
                <a:avLst/>
              </a:prstGeom>
              <a:noFill/>
            </p:spPr>
            <p:txBody>
              <a:bodyPr wrap="none" rtlCol="0">
                <a:spAutoFit/>
              </a:bodyPr>
              <a:lstStyle/>
              <a:p>
                <a:pPr algn="ctr"/>
                <a:r>
                  <a:rPr lang="en-US" altLang="zh-CN" sz="1200" b="1">
                    <a:solidFill>
                      <a:schemeClr val="bg1"/>
                    </a:solidFill>
                    <a:latin typeface="Consolas" panose="020B0609020204030204" pitchFamily="49" charset="0"/>
                    <a:cs typeface="Segoe UI Black" panose="020B0A02040204020203" pitchFamily="34" charset="0"/>
                  </a:rPr>
                  <a:t>12 USB 2.0</a:t>
                </a:r>
              </a:p>
              <a:p>
                <a:pPr algn="ctr"/>
                <a:r>
                  <a:rPr lang="en-US" altLang="zh-CN" sz="1200" b="1">
                    <a:solidFill>
                      <a:schemeClr val="bg1"/>
                    </a:solidFill>
                    <a:latin typeface="Consolas" panose="020B0609020204030204" pitchFamily="49" charset="0"/>
                    <a:cs typeface="Segoe UI Black" panose="020B0A02040204020203" pitchFamily="34" charset="0"/>
                  </a:rPr>
                  <a:t>Ports</a:t>
                </a:r>
                <a:endParaRPr lang="zh-CN" altLang="en-US" sz="1200" b="1" dirty="0">
                  <a:solidFill>
                    <a:schemeClr val="bg1"/>
                  </a:solidFill>
                  <a:latin typeface="Consolas" panose="020B0609020204030204" pitchFamily="49" charset="0"/>
                  <a:cs typeface="Segoe UI Black" panose="020B0A02040204020203" pitchFamily="34" charset="0"/>
                </a:endParaRPr>
              </a:p>
            </p:txBody>
          </p:sp>
        </p:grpSp>
        <p:grpSp>
          <p:nvGrpSpPr>
            <p:cNvPr id="12" name="组合 11">
              <a:extLst>
                <a:ext uri="{FF2B5EF4-FFF2-40B4-BE49-F238E27FC236}">
                  <a16:creationId xmlns:a16="http://schemas.microsoft.com/office/drawing/2014/main" id="{C205A254-C2A6-40DF-BCF6-175999960832}"/>
                </a:ext>
              </a:extLst>
            </p:cNvPr>
            <p:cNvGrpSpPr/>
            <p:nvPr/>
          </p:nvGrpSpPr>
          <p:grpSpPr>
            <a:xfrm>
              <a:off x="865000" y="4416184"/>
              <a:ext cx="1568745" cy="459033"/>
              <a:chOff x="1507328" y="2222624"/>
              <a:chExt cx="1828799" cy="461665"/>
            </a:xfrm>
          </p:grpSpPr>
          <p:sp>
            <p:nvSpPr>
              <p:cNvPr id="68" name="矩形: 圆角 13">
                <a:extLst>
                  <a:ext uri="{FF2B5EF4-FFF2-40B4-BE49-F238E27FC236}">
                    <a16:creationId xmlns:a16="http://schemas.microsoft.com/office/drawing/2014/main" id="{9C708AB7-BFC4-4C65-AC69-5A9265B37424}"/>
                  </a:ext>
                </a:extLst>
              </p:cNvPr>
              <p:cNvSpPr/>
              <p:nvPr/>
            </p:nvSpPr>
            <p:spPr>
              <a:xfrm>
                <a:off x="1507328" y="2245486"/>
                <a:ext cx="1828799" cy="399393"/>
              </a:xfrm>
              <a:prstGeom prst="roundRect">
                <a:avLst>
                  <a:gd name="adj" fmla="val 50000"/>
                </a:avLst>
              </a:prstGeom>
              <a:solidFill>
                <a:srgbClr val="C830C8"/>
              </a:solidFill>
              <a:ln>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文本框 68">
                <a:extLst>
                  <a:ext uri="{FF2B5EF4-FFF2-40B4-BE49-F238E27FC236}">
                    <a16:creationId xmlns:a16="http://schemas.microsoft.com/office/drawing/2014/main" id="{CCD465E1-231D-414F-B1F3-6F16A8145F95}"/>
                  </a:ext>
                </a:extLst>
              </p:cNvPr>
              <p:cNvSpPr txBox="1"/>
              <p:nvPr/>
            </p:nvSpPr>
            <p:spPr>
              <a:xfrm>
                <a:off x="1775351" y="2222624"/>
                <a:ext cx="1297312" cy="461665"/>
              </a:xfrm>
              <a:prstGeom prst="rect">
                <a:avLst/>
              </a:prstGeom>
              <a:noFill/>
            </p:spPr>
            <p:txBody>
              <a:bodyPr wrap="none" rtlCol="0">
                <a:spAutoFit/>
              </a:bodyPr>
              <a:lstStyle/>
              <a:p>
                <a:pPr algn="ctr"/>
                <a:r>
                  <a:rPr lang="en-US" altLang="zh-CN" sz="1200" b="1">
                    <a:solidFill>
                      <a:schemeClr val="bg1"/>
                    </a:solidFill>
                    <a:latin typeface="Consolas" panose="020B0609020204030204" pitchFamily="49" charset="0"/>
                    <a:cs typeface="Segoe UI Black" panose="020B0A02040204020203" pitchFamily="34" charset="0"/>
                  </a:rPr>
                  <a:t>6 </a:t>
                </a:r>
                <a:r>
                  <a:rPr lang="en-US" altLang="zh-CN" sz="1200" b="1" dirty="0">
                    <a:solidFill>
                      <a:schemeClr val="bg1"/>
                    </a:solidFill>
                    <a:latin typeface="Consolas" panose="020B0609020204030204" pitchFamily="49" charset="0"/>
                    <a:cs typeface="Segoe UI Black" panose="020B0A02040204020203" pitchFamily="34" charset="0"/>
                  </a:rPr>
                  <a:t>PCI</a:t>
                </a:r>
              </a:p>
              <a:p>
                <a:pPr algn="ctr"/>
                <a:r>
                  <a:rPr lang="en-US" altLang="zh-CN" sz="1200" b="1" dirty="0">
                    <a:solidFill>
                      <a:schemeClr val="bg1"/>
                    </a:solidFill>
                    <a:latin typeface="Consolas" panose="020B0609020204030204" pitchFamily="49" charset="0"/>
                    <a:cs typeface="Segoe UI Black" panose="020B0A02040204020203" pitchFamily="34" charset="0"/>
                  </a:rPr>
                  <a:t>Express</a:t>
                </a:r>
                <a:r>
                  <a:rPr lang="en-US" altLang="zh-CN" sz="1200" b="1" baseline="30000" dirty="0">
                    <a:solidFill>
                      <a:schemeClr val="bg1"/>
                    </a:solidFill>
                    <a:latin typeface="Consolas" panose="020B0609020204030204" pitchFamily="49" charset="0"/>
                    <a:cs typeface="Segoe UI Black" panose="020B0A02040204020203" pitchFamily="34" charset="0"/>
                  </a:rPr>
                  <a:t>*</a:t>
                </a:r>
                <a:r>
                  <a:rPr lang="en-US" altLang="zh-CN" sz="1200" b="1" dirty="0">
                    <a:solidFill>
                      <a:schemeClr val="bg1"/>
                    </a:solidFill>
                    <a:latin typeface="Consolas" panose="020B0609020204030204" pitchFamily="49" charset="0"/>
                    <a:cs typeface="Segoe UI Black" panose="020B0A02040204020203" pitchFamily="34" charset="0"/>
                  </a:rPr>
                  <a:t> x1</a:t>
                </a:r>
                <a:endParaRPr lang="zh-CN" altLang="en-US" sz="1200" b="1" dirty="0">
                  <a:solidFill>
                    <a:schemeClr val="bg1"/>
                  </a:solidFill>
                  <a:latin typeface="Consolas" panose="020B0609020204030204" pitchFamily="49" charset="0"/>
                  <a:cs typeface="Segoe UI Black" panose="020B0A02040204020203" pitchFamily="34" charset="0"/>
                </a:endParaRPr>
              </a:p>
            </p:txBody>
          </p:sp>
        </p:grpSp>
        <p:grpSp>
          <p:nvGrpSpPr>
            <p:cNvPr id="13" name="组合 12">
              <a:extLst>
                <a:ext uri="{FF2B5EF4-FFF2-40B4-BE49-F238E27FC236}">
                  <a16:creationId xmlns:a16="http://schemas.microsoft.com/office/drawing/2014/main" id="{27B41324-D005-4A2D-A867-C83360F16967}"/>
                </a:ext>
              </a:extLst>
            </p:cNvPr>
            <p:cNvGrpSpPr/>
            <p:nvPr/>
          </p:nvGrpSpPr>
          <p:grpSpPr>
            <a:xfrm>
              <a:off x="864999" y="4926926"/>
              <a:ext cx="1568745" cy="461666"/>
              <a:chOff x="1507328" y="2222624"/>
              <a:chExt cx="1828799" cy="464313"/>
            </a:xfrm>
          </p:grpSpPr>
          <p:sp>
            <p:nvSpPr>
              <p:cNvPr id="66" name="矩形: 圆角 16">
                <a:extLst>
                  <a:ext uri="{FF2B5EF4-FFF2-40B4-BE49-F238E27FC236}">
                    <a16:creationId xmlns:a16="http://schemas.microsoft.com/office/drawing/2014/main" id="{588B2D65-CB33-49C2-A26E-F331BEB4B36C}"/>
                  </a:ext>
                </a:extLst>
              </p:cNvPr>
              <p:cNvSpPr/>
              <p:nvPr/>
            </p:nvSpPr>
            <p:spPr>
              <a:xfrm>
                <a:off x="1507328" y="2245486"/>
                <a:ext cx="1828799" cy="399393"/>
              </a:xfrm>
              <a:prstGeom prst="roundRect">
                <a:avLst>
                  <a:gd name="adj" fmla="val 50000"/>
                </a:avLst>
              </a:prstGeom>
              <a:solidFill>
                <a:srgbClr val="C830C8"/>
              </a:solidFill>
              <a:ln>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文本框 66">
                <a:extLst>
                  <a:ext uri="{FF2B5EF4-FFF2-40B4-BE49-F238E27FC236}">
                    <a16:creationId xmlns:a16="http://schemas.microsoft.com/office/drawing/2014/main" id="{3C36D56F-B38E-40E6-8B2B-3D55F6AAC152}"/>
                  </a:ext>
                </a:extLst>
              </p:cNvPr>
              <p:cNvSpPr txBox="1"/>
              <p:nvPr/>
            </p:nvSpPr>
            <p:spPr>
              <a:xfrm>
                <a:off x="1524030" y="2222624"/>
                <a:ext cx="1799965" cy="464313"/>
              </a:xfrm>
              <a:prstGeom prst="rect">
                <a:avLst/>
              </a:prstGeom>
              <a:noFill/>
            </p:spPr>
            <p:txBody>
              <a:bodyPr wrap="none" rtlCol="0">
                <a:spAutoFit/>
              </a:bodyPr>
              <a:lstStyle/>
              <a:p>
                <a:pPr algn="ctr"/>
                <a:r>
                  <a:rPr lang="en-US" altLang="zh-CN" sz="1200" b="1">
                    <a:solidFill>
                      <a:schemeClr val="bg1"/>
                    </a:solidFill>
                    <a:latin typeface="Consolas" panose="020B0609020204030204" pitchFamily="49" charset="0"/>
                    <a:cs typeface="Segoe UI Black" panose="020B0A02040204020203" pitchFamily="34" charset="0"/>
                  </a:rPr>
                  <a:t>Intel Integrated</a:t>
                </a:r>
              </a:p>
              <a:p>
                <a:pPr algn="ctr"/>
                <a:r>
                  <a:rPr lang="en-US" altLang="zh-CN" sz="1200" b="1">
                    <a:solidFill>
                      <a:schemeClr val="bg1"/>
                    </a:solidFill>
                    <a:latin typeface="Consolas" panose="020B0609020204030204" pitchFamily="49" charset="0"/>
                    <a:cs typeface="Segoe UI Black" panose="020B0A02040204020203" pitchFamily="34" charset="0"/>
                  </a:rPr>
                  <a:t>10/100/1000 MAC</a:t>
                </a:r>
                <a:endParaRPr lang="zh-CN" altLang="en-US" sz="1200" b="1" dirty="0">
                  <a:solidFill>
                    <a:schemeClr val="bg1"/>
                  </a:solidFill>
                  <a:latin typeface="Consolas" panose="020B0609020204030204" pitchFamily="49" charset="0"/>
                  <a:cs typeface="Segoe UI Black" panose="020B0A02040204020203" pitchFamily="34" charset="0"/>
                </a:endParaRPr>
              </a:p>
            </p:txBody>
          </p:sp>
        </p:grpSp>
      </p:grpSp>
    </p:spTree>
    <p:extLst>
      <p:ext uri="{BB962C8B-B14F-4D97-AF65-F5344CB8AC3E}">
        <p14:creationId xmlns:p14="http://schemas.microsoft.com/office/powerpoint/2010/main" val="359883094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lstStyle/>
          <a:p>
            <a:r>
              <a:rPr lang="en-US" altLang="zh-CN"/>
              <a:t>CPU+PCH </a:t>
            </a:r>
            <a:r>
              <a:rPr lang="zh-CN" altLang="en-US"/>
              <a:t>方案  北桥消失</a:t>
            </a:r>
            <a:endParaRPr lang="zh-CN" altLang="en-US" dirty="0"/>
          </a:p>
        </p:txBody>
      </p:sp>
      <p:grpSp>
        <p:nvGrpSpPr>
          <p:cNvPr id="4" name="组合 3"/>
          <p:cNvGrpSpPr/>
          <p:nvPr/>
        </p:nvGrpSpPr>
        <p:grpSpPr>
          <a:xfrm>
            <a:off x="1985540" y="1204617"/>
            <a:ext cx="7962218" cy="4855165"/>
            <a:chOff x="2747540" y="1678985"/>
            <a:chExt cx="6501300" cy="3964333"/>
          </a:xfrm>
        </p:grpSpPr>
        <p:cxnSp>
          <p:nvCxnSpPr>
            <p:cNvPr id="62" name="直接连接符 61">
              <a:extLst>
                <a:ext uri="{FF2B5EF4-FFF2-40B4-BE49-F238E27FC236}">
                  <a16:creationId xmlns:a16="http://schemas.microsoft.com/office/drawing/2014/main" id="{54B54A41-C422-4C40-A180-A7F2806CC912}"/>
                </a:ext>
              </a:extLst>
            </p:cNvPr>
            <p:cNvCxnSpPr/>
            <p:nvPr/>
          </p:nvCxnSpPr>
          <p:spPr>
            <a:xfrm>
              <a:off x="6786525" y="4079410"/>
              <a:ext cx="1256520" cy="0"/>
            </a:xfrm>
            <a:prstGeom prst="line">
              <a:avLst/>
            </a:prstGeom>
            <a:ln w="19050">
              <a:solidFill>
                <a:srgbClr val="F89018"/>
              </a:solidFill>
            </a:ln>
          </p:spPr>
          <p:style>
            <a:lnRef idx="1">
              <a:schemeClr val="accent1"/>
            </a:lnRef>
            <a:fillRef idx="0">
              <a:schemeClr val="accent1"/>
            </a:fillRef>
            <a:effectRef idx="0">
              <a:schemeClr val="accent1"/>
            </a:effectRef>
            <a:fontRef idx="minor">
              <a:schemeClr val="tx1"/>
            </a:fontRef>
          </p:style>
        </p:cxnSp>
        <p:cxnSp>
          <p:nvCxnSpPr>
            <p:cNvPr id="63" name="直接连接符 62">
              <a:extLst>
                <a:ext uri="{FF2B5EF4-FFF2-40B4-BE49-F238E27FC236}">
                  <a16:creationId xmlns:a16="http://schemas.microsoft.com/office/drawing/2014/main" id="{4700073E-B081-404B-96D6-EA98D557C6FA}"/>
                </a:ext>
              </a:extLst>
            </p:cNvPr>
            <p:cNvCxnSpPr/>
            <p:nvPr/>
          </p:nvCxnSpPr>
          <p:spPr>
            <a:xfrm>
              <a:off x="4474741" y="2370932"/>
              <a:ext cx="1092200" cy="0"/>
            </a:xfrm>
            <a:prstGeom prst="line">
              <a:avLst/>
            </a:prstGeom>
            <a:ln w="19050">
              <a:solidFill>
                <a:srgbClr val="F89018"/>
              </a:solidFill>
            </a:ln>
          </p:spPr>
          <p:style>
            <a:lnRef idx="1">
              <a:schemeClr val="accent1"/>
            </a:lnRef>
            <a:fillRef idx="0">
              <a:schemeClr val="accent1"/>
            </a:fillRef>
            <a:effectRef idx="0">
              <a:schemeClr val="accent1"/>
            </a:effectRef>
            <a:fontRef idx="minor">
              <a:schemeClr val="tx1"/>
            </a:fontRef>
          </p:style>
        </p:cxnSp>
        <p:grpSp>
          <p:nvGrpSpPr>
            <p:cNvPr id="65" name="组合 64">
              <a:extLst>
                <a:ext uri="{FF2B5EF4-FFF2-40B4-BE49-F238E27FC236}">
                  <a16:creationId xmlns:a16="http://schemas.microsoft.com/office/drawing/2014/main" id="{EC4A3EB3-13C3-4B6B-AD9F-DC29D56D42F0}"/>
                </a:ext>
              </a:extLst>
            </p:cNvPr>
            <p:cNvGrpSpPr/>
            <p:nvPr/>
          </p:nvGrpSpPr>
          <p:grpSpPr>
            <a:xfrm>
              <a:off x="5327240" y="5246202"/>
              <a:ext cx="1542383" cy="397116"/>
              <a:chOff x="1507328" y="2245486"/>
              <a:chExt cx="1828799" cy="399393"/>
            </a:xfrm>
          </p:grpSpPr>
          <p:sp>
            <p:nvSpPr>
              <p:cNvPr id="78" name="矩形: 圆角 34">
                <a:extLst>
                  <a:ext uri="{FF2B5EF4-FFF2-40B4-BE49-F238E27FC236}">
                    <a16:creationId xmlns:a16="http://schemas.microsoft.com/office/drawing/2014/main" id="{F15E3DCE-4D13-40A0-9F1D-0A5FCEEED04E}"/>
                  </a:ext>
                </a:extLst>
              </p:cNvPr>
              <p:cNvSpPr/>
              <p:nvPr/>
            </p:nvSpPr>
            <p:spPr>
              <a:xfrm>
                <a:off x="1507328" y="2245486"/>
                <a:ext cx="1828799" cy="399393"/>
              </a:xfrm>
              <a:prstGeom prst="roundRect">
                <a:avLst>
                  <a:gd name="adj" fmla="val 50000"/>
                </a:avLst>
              </a:prstGeom>
              <a:solidFill>
                <a:srgbClr val="60C830"/>
              </a:solidFill>
              <a:ln>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79" name="文本框 78">
                <a:extLst>
                  <a:ext uri="{FF2B5EF4-FFF2-40B4-BE49-F238E27FC236}">
                    <a16:creationId xmlns:a16="http://schemas.microsoft.com/office/drawing/2014/main" id="{3303E6E6-C39C-4CDE-8DA0-4B6152555826}"/>
                  </a:ext>
                </a:extLst>
              </p:cNvPr>
              <p:cNvSpPr txBox="1"/>
              <p:nvPr/>
            </p:nvSpPr>
            <p:spPr>
              <a:xfrm>
                <a:off x="1701265" y="2301722"/>
                <a:ext cx="1453161" cy="275442"/>
              </a:xfrm>
              <a:prstGeom prst="rect">
                <a:avLst/>
              </a:prstGeom>
              <a:noFill/>
            </p:spPr>
            <p:txBody>
              <a:bodyPr wrap="none" rtlCol="0">
                <a:spAutoFit/>
              </a:bodyPr>
              <a:lstStyle/>
              <a:p>
                <a:pPr algn="ctr"/>
                <a:r>
                  <a:rPr lang="en-US" altLang="zh-CN" sz="1400" b="1">
                    <a:solidFill>
                      <a:schemeClr val="bg1"/>
                    </a:solidFill>
                    <a:latin typeface="Consolas" panose="020B0609020204030204" pitchFamily="49" charset="0"/>
                    <a:cs typeface="Segoe UI Black" panose="020B0A02040204020203" pitchFamily="34" charset="0"/>
                  </a:rPr>
                  <a:t>BIOS Support</a:t>
                </a:r>
                <a:endParaRPr lang="en-US" altLang="zh-CN" sz="1400" b="1" dirty="0">
                  <a:solidFill>
                    <a:schemeClr val="bg1"/>
                  </a:solidFill>
                  <a:latin typeface="Consolas" panose="020B0609020204030204" pitchFamily="49" charset="0"/>
                  <a:cs typeface="Segoe UI Black" panose="020B0A02040204020203" pitchFamily="34" charset="0"/>
                </a:endParaRPr>
              </a:p>
            </p:txBody>
          </p:sp>
        </p:grpSp>
        <p:cxnSp>
          <p:nvCxnSpPr>
            <p:cNvPr id="80" name="直接连接符 79">
              <a:extLst>
                <a:ext uri="{FF2B5EF4-FFF2-40B4-BE49-F238E27FC236}">
                  <a16:creationId xmlns:a16="http://schemas.microsoft.com/office/drawing/2014/main" id="{46937F46-4EF2-4541-9D0B-A033CA10549A}"/>
                </a:ext>
              </a:extLst>
            </p:cNvPr>
            <p:cNvCxnSpPr>
              <a:cxnSpLocks/>
              <a:stCxn id="126" idx="2"/>
              <a:endCxn id="96" idx="0"/>
            </p:cNvCxnSpPr>
            <p:nvPr/>
          </p:nvCxnSpPr>
          <p:spPr>
            <a:xfrm>
              <a:off x="6086348" y="2921529"/>
              <a:ext cx="0" cy="464728"/>
            </a:xfrm>
            <a:prstGeom prst="line">
              <a:avLst/>
            </a:prstGeom>
          </p:spPr>
          <p:style>
            <a:lnRef idx="1">
              <a:schemeClr val="accent1"/>
            </a:lnRef>
            <a:fillRef idx="0">
              <a:schemeClr val="accent1"/>
            </a:fillRef>
            <a:effectRef idx="0">
              <a:schemeClr val="accent1"/>
            </a:effectRef>
            <a:fontRef idx="minor">
              <a:schemeClr val="tx1"/>
            </a:fontRef>
          </p:style>
        </p:cxnSp>
        <p:cxnSp>
          <p:nvCxnSpPr>
            <p:cNvPr id="81" name="直接连接符 80">
              <a:extLst>
                <a:ext uri="{FF2B5EF4-FFF2-40B4-BE49-F238E27FC236}">
                  <a16:creationId xmlns:a16="http://schemas.microsoft.com/office/drawing/2014/main" id="{82F3128E-D57B-4BA4-AC74-8B4E036897D1}"/>
                </a:ext>
              </a:extLst>
            </p:cNvPr>
            <p:cNvCxnSpPr>
              <a:cxnSpLocks/>
            </p:cNvCxnSpPr>
            <p:nvPr/>
          </p:nvCxnSpPr>
          <p:spPr>
            <a:xfrm>
              <a:off x="6076778" y="2921529"/>
              <a:ext cx="0" cy="464728"/>
            </a:xfrm>
            <a:prstGeom prst="line">
              <a:avLst/>
            </a:prstGeom>
            <a:ln w="57150">
              <a:solidFill>
                <a:srgbClr val="F89018"/>
              </a:solidFill>
            </a:ln>
          </p:spPr>
          <p:style>
            <a:lnRef idx="1">
              <a:schemeClr val="accent1"/>
            </a:lnRef>
            <a:fillRef idx="0">
              <a:schemeClr val="accent1"/>
            </a:fillRef>
            <a:effectRef idx="0">
              <a:schemeClr val="accent1"/>
            </a:effectRef>
            <a:fontRef idx="minor">
              <a:schemeClr val="tx1"/>
            </a:fontRef>
          </p:style>
        </p:cxnSp>
        <p:cxnSp>
          <p:nvCxnSpPr>
            <p:cNvPr id="83" name="直接连接符 82">
              <a:extLst>
                <a:ext uri="{FF2B5EF4-FFF2-40B4-BE49-F238E27FC236}">
                  <a16:creationId xmlns:a16="http://schemas.microsoft.com/office/drawing/2014/main" id="{54B54A41-C422-4C40-A180-A7F2806CC912}"/>
                </a:ext>
              </a:extLst>
            </p:cNvPr>
            <p:cNvCxnSpPr/>
            <p:nvPr/>
          </p:nvCxnSpPr>
          <p:spPr>
            <a:xfrm>
              <a:off x="6628714" y="3580890"/>
              <a:ext cx="951646" cy="0"/>
            </a:xfrm>
            <a:prstGeom prst="line">
              <a:avLst/>
            </a:prstGeom>
            <a:ln w="19050">
              <a:solidFill>
                <a:srgbClr val="F89018"/>
              </a:solidFill>
            </a:ln>
          </p:spPr>
          <p:style>
            <a:lnRef idx="1">
              <a:schemeClr val="accent1"/>
            </a:lnRef>
            <a:fillRef idx="0">
              <a:schemeClr val="accent1"/>
            </a:fillRef>
            <a:effectRef idx="0">
              <a:schemeClr val="accent1"/>
            </a:effectRef>
            <a:fontRef idx="minor">
              <a:schemeClr val="tx1"/>
            </a:fontRef>
          </p:style>
        </p:cxnSp>
        <p:cxnSp>
          <p:nvCxnSpPr>
            <p:cNvPr id="84" name="直接连接符 83">
              <a:extLst>
                <a:ext uri="{FF2B5EF4-FFF2-40B4-BE49-F238E27FC236}">
                  <a16:creationId xmlns:a16="http://schemas.microsoft.com/office/drawing/2014/main" id="{78667E1E-A0F2-4545-AFCD-FFB569929229}"/>
                </a:ext>
              </a:extLst>
            </p:cNvPr>
            <p:cNvCxnSpPr/>
            <p:nvPr/>
          </p:nvCxnSpPr>
          <p:spPr>
            <a:xfrm>
              <a:off x="6810696" y="4605234"/>
              <a:ext cx="717338" cy="0"/>
            </a:xfrm>
            <a:prstGeom prst="line">
              <a:avLst/>
            </a:prstGeom>
            <a:ln w="19050">
              <a:solidFill>
                <a:srgbClr val="F89018"/>
              </a:solidFill>
            </a:ln>
          </p:spPr>
          <p:style>
            <a:lnRef idx="1">
              <a:schemeClr val="accent1"/>
            </a:lnRef>
            <a:fillRef idx="0">
              <a:schemeClr val="accent1"/>
            </a:fillRef>
            <a:effectRef idx="0">
              <a:schemeClr val="accent1"/>
            </a:effectRef>
            <a:fontRef idx="minor">
              <a:schemeClr val="tx1"/>
            </a:fontRef>
          </p:style>
        </p:cxnSp>
        <p:cxnSp>
          <p:nvCxnSpPr>
            <p:cNvPr id="88" name="直接连接符 87">
              <a:extLst>
                <a:ext uri="{FF2B5EF4-FFF2-40B4-BE49-F238E27FC236}">
                  <a16:creationId xmlns:a16="http://schemas.microsoft.com/office/drawing/2014/main" id="{9E0B2D5B-7B5F-4874-9BAB-0F8094B2907A}"/>
                </a:ext>
              </a:extLst>
            </p:cNvPr>
            <p:cNvCxnSpPr/>
            <p:nvPr/>
          </p:nvCxnSpPr>
          <p:spPr>
            <a:xfrm>
              <a:off x="4296941" y="3580890"/>
              <a:ext cx="1231463" cy="0"/>
            </a:xfrm>
            <a:prstGeom prst="line">
              <a:avLst/>
            </a:prstGeom>
            <a:ln w="19050">
              <a:solidFill>
                <a:srgbClr val="F89018"/>
              </a:solidFill>
            </a:ln>
          </p:spPr>
          <p:style>
            <a:lnRef idx="1">
              <a:schemeClr val="accent1"/>
            </a:lnRef>
            <a:fillRef idx="0">
              <a:schemeClr val="accent1"/>
            </a:fillRef>
            <a:effectRef idx="0">
              <a:schemeClr val="accent1"/>
            </a:effectRef>
            <a:fontRef idx="minor">
              <a:schemeClr val="tx1"/>
            </a:fontRef>
          </p:style>
        </p:cxnSp>
        <p:cxnSp>
          <p:nvCxnSpPr>
            <p:cNvPr id="90" name="直接连接符 89">
              <a:extLst>
                <a:ext uri="{FF2B5EF4-FFF2-40B4-BE49-F238E27FC236}">
                  <a16:creationId xmlns:a16="http://schemas.microsoft.com/office/drawing/2014/main" id="{FA4E2DEB-AEDC-41D3-A264-C946A432E7A5}"/>
                </a:ext>
              </a:extLst>
            </p:cNvPr>
            <p:cNvCxnSpPr/>
            <p:nvPr/>
          </p:nvCxnSpPr>
          <p:spPr>
            <a:xfrm>
              <a:off x="4512841" y="4605234"/>
              <a:ext cx="945281" cy="0"/>
            </a:xfrm>
            <a:prstGeom prst="line">
              <a:avLst/>
            </a:prstGeom>
            <a:ln w="19050">
              <a:solidFill>
                <a:srgbClr val="F89018"/>
              </a:solidFill>
            </a:ln>
          </p:spPr>
          <p:style>
            <a:lnRef idx="1">
              <a:schemeClr val="accent1"/>
            </a:lnRef>
            <a:fillRef idx="0">
              <a:schemeClr val="accent1"/>
            </a:fillRef>
            <a:effectRef idx="0">
              <a:schemeClr val="accent1"/>
            </a:effectRef>
            <a:fontRef idx="minor">
              <a:schemeClr val="tx1"/>
            </a:fontRef>
          </p:style>
        </p:cxnSp>
        <p:cxnSp>
          <p:nvCxnSpPr>
            <p:cNvPr id="91" name="直接连接符 90">
              <a:extLst>
                <a:ext uri="{FF2B5EF4-FFF2-40B4-BE49-F238E27FC236}">
                  <a16:creationId xmlns:a16="http://schemas.microsoft.com/office/drawing/2014/main" id="{14A45C6F-9C68-4983-A4A7-6F69CE1D58C2}"/>
                </a:ext>
              </a:extLst>
            </p:cNvPr>
            <p:cNvCxnSpPr/>
            <p:nvPr/>
          </p:nvCxnSpPr>
          <p:spPr>
            <a:xfrm>
              <a:off x="6076778" y="4796180"/>
              <a:ext cx="0" cy="464728"/>
            </a:xfrm>
            <a:prstGeom prst="line">
              <a:avLst/>
            </a:prstGeom>
            <a:ln w="19050">
              <a:solidFill>
                <a:srgbClr val="F89018"/>
              </a:solidFill>
            </a:ln>
          </p:spPr>
          <p:style>
            <a:lnRef idx="1">
              <a:schemeClr val="accent1"/>
            </a:lnRef>
            <a:fillRef idx="0">
              <a:schemeClr val="accent1"/>
            </a:fillRef>
            <a:effectRef idx="0">
              <a:schemeClr val="accent1"/>
            </a:effectRef>
            <a:fontRef idx="minor">
              <a:schemeClr val="tx1"/>
            </a:fontRef>
          </p:style>
        </p:cxnSp>
        <p:sp>
          <p:nvSpPr>
            <p:cNvPr id="92" name="矩形 91">
              <a:extLst>
                <a:ext uri="{FF2B5EF4-FFF2-40B4-BE49-F238E27FC236}">
                  <a16:creationId xmlns:a16="http://schemas.microsoft.com/office/drawing/2014/main" id="{A2F29170-966C-408C-BD06-8606507550CC}"/>
                </a:ext>
              </a:extLst>
            </p:cNvPr>
            <p:cNvSpPr/>
            <p:nvPr/>
          </p:nvSpPr>
          <p:spPr>
            <a:xfrm>
              <a:off x="4726076" y="2141983"/>
              <a:ext cx="617923" cy="246484"/>
            </a:xfrm>
            <a:prstGeom prst="rect">
              <a:avLst/>
            </a:prstGeom>
          </p:spPr>
          <p:txBody>
            <a:bodyPr wrap="none">
              <a:spAutoFit/>
            </a:bodyPr>
            <a:lstStyle/>
            <a:p>
              <a:r>
                <a:rPr lang="en-US" altLang="zh-CN" sz="1200" b="1">
                  <a:latin typeface="Consolas" panose="020B0609020204030204" pitchFamily="49" charset="0"/>
                  <a:cs typeface="Segoe UI Black" panose="020B0A02040204020203" pitchFamily="34" charset="0"/>
                </a:rPr>
                <a:t>Up to </a:t>
              </a:r>
              <a:endParaRPr lang="zh-CN" altLang="en-US" sz="1200" dirty="0"/>
            </a:p>
          </p:txBody>
        </p:sp>
        <p:sp>
          <p:nvSpPr>
            <p:cNvPr id="93" name="矩形 92">
              <a:extLst>
                <a:ext uri="{FF2B5EF4-FFF2-40B4-BE49-F238E27FC236}">
                  <a16:creationId xmlns:a16="http://schemas.microsoft.com/office/drawing/2014/main" id="{D8B2DEC8-BFA9-4424-8273-237DEE0CE193}"/>
                </a:ext>
              </a:extLst>
            </p:cNvPr>
            <p:cNvSpPr/>
            <p:nvPr/>
          </p:nvSpPr>
          <p:spPr>
            <a:xfrm>
              <a:off x="6854909" y="4371112"/>
              <a:ext cx="609462" cy="276999"/>
            </a:xfrm>
            <a:prstGeom prst="rect">
              <a:avLst/>
            </a:prstGeom>
          </p:spPr>
          <p:txBody>
            <a:bodyPr wrap="none">
              <a:spAutoFit/>
            </a:bodyPr>
            <a:lstStyle/>
            <a:p>
              <a:r>
                <a:rPr lang="en-US" altLang="zh-CN" sz="1400" b="1">
                  <a:latin typeface="Consolas" panose="020B0609020204030204" pitchFamily="49" charset="0"/>
                  <a:cs typeface="Segoe UI Black" panose="020B0A02040204020203" pitchFamily="34" charset="0"/>
                </a:rPr>
                <a:t>6Gb/s</a:t>
              </a:r>
              <a:endParaRPr lang="zh-CN" altLang="en-US" sz="1400" b="1" dirty="0"/>
            </a:p>
          </p:txBody>
        </p:sp>
        <p:sp>
          <p:nvSpPr>
            <p:cNvPr id="94" name="矩形 93">
              <a:extLst>
                <a:ext uri="{FF2B5EF4-FFF2-40B4-BE49-F238E27FC236}">
                  <a16:creationId xmlns:a16="http://schemas.microsoft.com/office/drawing/2014/main" id="{5790735E-1A6B-469B-B166-936845DE4797}"/>
                </a:ext>
              </a:extLst>
            </p:cNvPr>
            <p:cNvSpPr/>
            <p:nvPr/>
          </p:nvSpPr>
          <p:spPr>
            <a:xfrm>
              <a:off x="5639118" y="3141359"/>
              <a:ext cx="1402450" cy="273872"/>
            </a:xfrm>
            <a:prstGeom prst="rect">
              <a:avLst/>
            </a:prstGeom>
          </p:spPr>
          <p:txBody>
            <a:bodyPr wrap="none">
              <a:spAutoFit/>
            </a:bodyPr>
            <a:lstStyle/>
            <a:p>
              <a:r>
                <a:rPr lang="en-US" altLang="zh-CN" sz="1400" b="1">
                  <a:latin typeface="Consolas" panose="020B0609020204030204" pitchFamily="49" charset="0"/>
                  <a:cs typeface="Segoe UI Black" panose="020B0A02040204020203" pitchFamily="34" charset="0"/>
                </a:rPr>
                <a:t>DMI  *4  8GB/s</a:t>
              </a:r>
              <a:endParaRPr lang="zh-CN" altLang="en-US" sz="1400" b="1" dirty="0"/>
            </a:p>
          </p:txBody>
        </p:sp>
        <p:grpSp>
          <p:nvGrpSpPr>
            <p:cNvPr id="95" name="组合 94">
              <a:extLst>
                <a:ext uri="{FF2B5EF4-FFF2-40B4-BE49-F238E27FC236}">
                  <a16:creationId xmlns:a16="http://schemas.microsoft.com/office/drawing/2014/main" id="{6D305577-2DF6-49BF-BBAD-E1D07D2E4420}"/>
                </a:ext>
              </a:extLst>
            </p:cNvPr>
            <p:cNvGrpSpPr/>
            <p:nvPr/>
          </p:nvGrpSpPr>
          <p:grpSpPr>
            <a:xfrm>
              <a:off x="5386171" y="3386256"/>
              <a:ext cx="1400354" cy="1400354"/>
              <a:chOff x="7462345" y="2301766"/>
              <a:chExt cx="1408386" cy="1408386"/>
            </a:xfrm>
          </p:grpSpPr>
          <p:sp>
            <p:nvSpPr>
              <p:cNvPr id="96" name="矩形 95">
                <a:extLst>
                  <a:ext uri="{FF2B5EF4-FFF2-40B4-BE49-F238E27FC236}">
                    <a16:creationId xmlns:a16="http://schemas.microsoft.com/office/drawing/2014/main" id="{D13D9A32-09E9-4940-9655-7B6BAAC174CF}"/>
                  </a:ext>
                </a:extLst>
              </p:cNvPr>
              <p:cNvSpPr/>
              <p:nvPr/>
            </p:nvSpPr>
            <p:spPr>
              <a:xfrm>
                <a:off x="7462345" y="2301766"/>
                <a:ext cx="1408386" cy="1408386"/>
              </a:xfrm>
              <a:prstGeom prst="rect">
                <a:avLst/>
              </a:prstGeom>
              <a:solidFill>
                <a:srgbClr val="0030F8"/>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p>
            </p:txBody>
          </p:sp>
          <p:sp>
            <p:nvSpPr>
              <p:cNvPr id="97" name="矩形: 圆角 69">
                <a:extLst>
                  <a:ext uri="{FF2B5EF4-FFF2-40B4-BE49-F238E27FC236}">
                    <a16:creationId xmlns:a16="http://schemas.microsoft.com/office/drawing/2014/main" id="{93B2150F-D7D9-4645-BC41-CD80063E30AA}"/>
                  </a:ext>
                </a:extLst>
              </p:cNvPr>
              <p:cNvSpPr/>
              <p:nvPr/>
            </p:nvSpPr>
            <p:spPr>
              <a:xfrm>
                <a:off x="7621061" y="2460482"/>
                <a:ext cx="1090954" cy="1090954"/>
              </a:xfrm>
              <a:prstGeom prst="roundRect">
                <a:avLst>
                  <a:gd name="adj" fmla="val 11707"/>
                </a:avLst>
              </a:prstGeom>
              <a:solidFill>
                <a:srgbClr val="3060F8"/>
              </a:solidFill>
              <a:ln>
                <a:solidFill>
                  <a:schemeClr val="bg2">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t>PCH</a:t>
                </a:r>
                <a:endParaRPr lang="zh-CN" altLang="en-US" sz="1600" b="1" dirty="0"/>
              </a:p>
            </p:txBody>
          </p:sp>
        </p:grpSp>
        <p:sp>
          <p:nvSpPr>
            <p:cNvPr id="98" name="矩形 97">
              <a:extLst>
                <a:ext uri="{FF2B5EF4-FFF2-40B4-BE49-F238E27FC236}">
                  <a16:creationId xmlns:a16="http://schemas.microsoft.com/office/drawing/2014/main" id="{B67887EE-9F8D-4FFA-B62C-E3A8CAAA647D}"/>
                </a:ext>
              </a:extLst>
            </p:cNvPr>
            <p:cNvSpPr/>
            <p:nvPr/>
          </p:nvSpPr>
          <p:spPr>
            <a:xfrm>
              <a:off x="4700888" y="3349722"/>
              <a:ext cx="609462" cy="276999"/>
            </a:xfrm>
            <a:prstGeom prst="rect">
              <a:avLst/>
            </a:prstGeom>
          </p:spPr>
          <p:txBody>
            <a:bodyPr wrap="none">
              <a:spAutoFit/>
            </a:bodyPr>
            <a:lstStyle/>
            <a:p>
              <a:r>
                <a:rPr lang="en-US" altLang="zh-CN" sz="1400" b="1">
                  <a:latin typeface="Consolas" panose="020B0609020204030204" pitchFamily="49" charset="0"/>
                  <a:cs typeface="Segoe UI Black" panose="020B0A02040204020203" pitchFamily="34" charset="0"/>
                </a:rPr>
                <a:t>5Gb/s</a:t>
              </a:r>
            </a:p>
          </p:txBody>
        </p:sp>
        <p:sp>
          <p:nvSpPr>
            <p:cNvPr id="99" name="矩形 98">
              <a:extLst>
                <a:ext uri="{FF2B5EF4-FFF2-40B4-BE49-F238E27FC236}">
                  <a16:creationId xmlns:a16="http://schemas.microsoft.com/office/drawing/2014/main" id="{B67887EE-9F8D-4FFA-B62C-E3A8CAAA647D}"/>
                </a:ext>
              </a:extLst>
            </p:cNvPr>
            <p:cNvSpPr/>
            <p:nvPr/>
          </p:nvSpPr>
          <p:spPr>
            <a:xfrm>
              <a:off x="6027655" y="4890834"/>
              <a:ext cx="439544" cy="276999"/>
            </a:xfrm>
            <a:prstGeom prst="rect">
              <a:avLst/>
            </a:prstGeom>
          </p:spPr>
          <p:txBody>
            <a:bodyPr wrap="none">
              <a:spAutoFit/>
            </a:bodyPr>
            <a:lstStyle/>
            <a:p>
              <a:r>
                <a:rPr lang="en-US" altLang="zh-CN" sz="1400" b="1">
                  <a:latin typeface="Consolas" panose="020B0609020204030204" pitchFamily="49" charset="0"/>
                  <a:cs typeface="Segoe UI Black" panose="020B0A02040204020203" pitchFamily="34" charset="0"/>
                </a:rPr>
                <a:t>SPI</a:t>
              </a:r>
              <a:endParaRPr lang="zh-CN" altLang="en-US" sz="1400" b="1" dirty="0"/>
            </a:p>
          </p:txBody>
        </p:sp>
        <p:grpSp>
          <p:nvGrpSpPr>
            <p:cNvPr id="100" name="组合 99">
              <a:extLst>
                <a:ext uri="{FF2B5EF4-FFF2-40B4-BE49-F238E27FC236}">
                  <a16:creationId xmlns:a16="http://schemas.microsoft.com/office/drawing/2014/main" id="{AC183693-635D-4000-9AD9-CAE139A2D5B2}"/>
                </a:ext>
              </a:extLst>
            </p:cNvPr>
            <p:cNvGrpSpPr/>
            <p:nvPr/>
          </p:nvGrpSpPr>
          <p:grpSpPr>
            <a:xfrm>
              <a:off x="7465386" y="4390394"/>
              <a:ext cx="1783454" cy="397116"/>
              <a:chOff x="1507328" y="2245486"/>
              <a:chExt cx="1828799" cy="399393"/>
            </a:xfrm>
          </p:grpSpPr>
          <p:sp>
            <p:nvSpPr>
              <p:cNvPr id="102" name="矩形: 圆角 31">
                <a:extLst>
                  <a:ext uri="{FF2B5EF4-FFF2-40B4-BE49-F238E27FC236}">
                    <a16:creationId xmlns:a16="http://schemas.microsoft.com/office/drawing/2014/main" id="{949E666C-16CA-4593-976B-4146CDCD19D3}"/>
                  </a:ext>
                </a:extLst>
              </p:cNvPr>
              <p:cNvSpPr/>
              <p:nvPr/>
            </p:nvSpPr>
            <p:spPr>
              <a:xfrm>
                <a:off x="1507328" y="2245486"/>
                <a:ext cx="1828799" cy="399393"/>
              </a:xfrm>
              <a:prstGeom prst="roundRect">
                <a:avLst>
                  <a:gd name="adj" fmla="val 50000"/>
                </a:avLst>
              </a:prstGeom>
              <a:solidFill>
                <a:srgbClr val="60C830"/>
              </a:solidFill>
              <a:ln>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104" name="文本框 103">
                <a:extLst>
                  <a:ext uri="{FF2B5EF4-FFF2-40B4-BE49-F238E27FC236}">
                    <a16:creationId xmlns:a16="http://schemas.microsoft.com/office/drawing/2014/main" id="{8FA8FB2D-35A5-4A99-A870-7F663D1682EC}"/>
                  </a:ext>
                </a:extLst>
              </p:cNvPr>
              <p:cNvSpPr txBox="1"/>
              <p:nvPr/>
            </p:nvSpPr>
            <p:spPr>
              <a:xfrm>
                <a:off x="1862066" y="2305887"/>
                <a:ext cx="1166049" cy="275442"/>
              </a:xfrm>
              <a:prstGeom prst="rect">
                <a:avLst/>
              </a:prstGeom>
              <a:noFill/>
            </p:spPr>
            <p:txBody>
              <a:bodyPr wrap="none" rtlCol="0">
                <a:spAutoFit/>
              </a:bodyPr>
              <a:lstStyle/>
              <a:p>
                <a:pPr algn="ctr"/>
                <a:r>
                  <a:rPr lang="en-US" altLang="zh-CN" sz="1400" b="1">
                    <a:solidFill>
                      <a:schemeClr val="bg1"/>
                    </a:solidFill>
                    <a:latin typeface="Consolas" panose="020B0609020204030204" pitchFamily="49" charset="0"/>
                    <a:cs typeface="Segoe UI Black" panose="020B0A02040204020203" pitchFamily="34" charset="0"/>
                  </a:rPr>
                  <a:t>10 SATA 3.0</a:t>
                </a:r>
                <a:endParaRPr lang="zh-CN" altLang="en-US" sz="1400" b="1" dirty="0">
                  <a:solidFill>
                    <a:schemeClr val="bg1"/>
                  </a:solidFill>
                  <a:latin typeface="Consolas" panose="020B0609020204030204" pitchFamily="49" charset="0"/>
                  <a:cs typeface="Segoe UI Black" panose="020B0A02040204020203" pitchFamily="34" charset="0"/>
                </a:endParaRPr>
              </a:p>
            </p:txBody>
          </p:sp>
        </p:grpSp>
        <p:grpSp>
          <p:nvGrpSpPr>
            <p:cNvPr id="105" name="组合 104">
              <a:extLst>
                <a:ext uri="{FF2B5EF4-FFF2-40B4-BE49-F238E27FC236}">
                  <a16:creationId xmlns:a16="http://schemas.microsoft.com/office/drawing/2014/main" id="{97361067-2C67-4EE1-A10C-90A2DD24CC47}"/>
                </a:ext>
              </a:extLst>
            </p:cNvPr>
            <p:cNvGrpSpPr/>
            <p:nvPr/>
          </p:nvGrpSpPr>
          <p:grpSpPr>
            <a:xfrm>
              <a:off x="7489167" y="3355153"/>
              <a:ext cx="1757748" cy="465582"/>
              <a:chOff x="1507328" y="2214349"/>
              <a:chExt cx="1828799" cy="468252"/>
            </a:xfrm>
          </p:grpSpPr>
          <p:sp>
            <p:nvSpPr>
              <p:cNvPr id="106" name="矩形: 圆角 25">
                <a:extLst>
                  <a:ext uri="{FF2B5EF4-FFF2-40B4-BE49-F238E27FC236}">
                    <a16:creationId xmlns:a16="http://schemas.microsoft.com/office/drawing/2014/main" id="{0F55F32B-1DA5-4D71-A613-C0212A95C66A}"/>
                  </a:ext>
                </a:extLst>
              </p:cNvPr>
              <p:cNvSpPr/>
              <p:nvPr/>
            </p:nvSpPr>
            <p:spPr>
              <a:xfrm>
                <a:off x="1507328" y="2245486"/>
                <a:ext cx="1828799" cy="399393"/>
              </a:xfrm>
              <a:prstGeom prst="roundRect">
                <a:avLst>
                  <a:gd name="adj" fmla="val 50000"/>
                </a:avLst>
              </a:prstGeom>
              <a:solidFill>
                <a:srgbClr val="60C830"/>
              </a:solidFill>
              <a:ln>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107" name="文本框 106">
                <a:extLst>
                  <a:ext uri="{FF2B5EF4-FFF2-40B4-BE49-F238E27FC236}">
                    <a16:creationId xmlns:a16="http://schemas.microsoft.com/office/drawing/2014/main" id="{FF50261E-9751-42E3-8703-2C6D4618E43D}"/>
                  </a:ext>
                </a:extLst>
              </p:cNvPr>
              <p:cNvSpPr txBox="1"/>
              <p:nvPr/>
            </p:nvSpPr>
            <p:spPr>
              <a:xfrm>
                <a:off x="1619766" y="2214349"/>
                <a:ext cx="1643164" cy="468252"/>
              </a:xfrm>
              <a:prstGeom prst="rect">
                <a:avLst/>
              </a:prstGeom>
              <a:noFill/>
            </p:spPr>
            <p:txBody>
              <a:bodyPr wrap="none" rtlCol="0">
                <a:spAutoFit/>
              </a:bodyPr>
              <a:lstStyle/>
              <a:p>
                <a:pPr algn="ctr"/>
                <a:r>
                  <a:rPr lang="en-US" altLang="zh-CN" sz="1400" b="1">
                    <a:solidFill>
                      <a:schemeClr val="bg1"/>
                    </a:solidFill>
                    <a:latin typeface="Consolas" panose="020B0609020204030204" pitchFamily="49" charset="0"/>
                    <a:cs typeface="Segoe UI Black" panose="020B0A02040204020203" pitchFamily="34" charset="0"/>
                  </a:rPr>
                  <a:t>Intel High</a:t>
                </a:r>
              </a:p>
              <a:p>
                <a:pPr algn="ctr"/>
                <a:r>
                  <a:rPr lang="en-US" altLang="zh-CN" sz="1400" b="1">
                    <a:solidFill>
                      <a:schemeClr val="bg1"/>
                    </a:solidFill>
                    <a:latin typeface="Consolas" panose="020B0609020204030204" pitchFamily="49" charset="0"/>
                    <a:cs typeface="Segoe UI Black" panose="020B0A02040204020203" pitchFamily="34" charset="0"/>
                  </a:rPr>
                  <a:t>Definition Audio</a:t>
                </a:r>
                <a:endParaRPr lang="zh-CN" altLang="en-US" sz="1400" b="1" dirty="0">
                  <a:solidFill>
                    <a:schemeClr val="bg1"/>
                  </a:solidFill>
                  <a:latin typeface="Consolas" panose="020B0609020204030204" pitchFamily="49" charset="0"/>
                  <a:cs typeface="Segoe UI Black" panose="020B0A02040204020203" pitchFamily="34" charset="0"/>
                </a:endParaRPr>
              </a:p>
            </p:txBody>
          </p:sp>
        </p:grpSp>
        <p:sp>
          <p:nvSpPr>
            <p:cNvPr id="108" name="矩形 107">
              <a:extLst>
                <a:ext uri="{FF2B5EF4-FFF2-40B4-BE49-F238E27FC236}">
                  <a16:creationId xmlns:a16="http://schemas.microsoft.com/office/drawing/2014/main" id="{0E9A7FF9-DB41-4C27-9E96-3B054ABF1765}"/>
                </a:ext>
              </a:extLst>
            </p:cNvPr>
            <p:cNvSpPr/>
            <p:nvPr/>
          </p:nvSpPr>
          <p:spPr>
            <a:xfrm>
              <a:off x="4759398" y="3541376"/>
              <a:ext cx="466723" cy="246484"/>
            </a:xfrm>
            <a:prstGeom prst="rect">
              <a:avLst/>
            </a:prstGeom>
          </p:spPr>
          <p:txBody>
            <a:bodyPr wrap="none">
              <a:spAutoFit/>
            </a:bodyPr>
            <a:lstStyle/>
            <a:p>
              <a:r>
                <a:rPr lang="en-US" altLang="zh-CN" sz="1200" b="1">
                  <a:latin typeface="Consolas" panose="020B0609020204030204" pitchFamily="49" charset="0"/>
                  <a:cs typeface="Segoe UI Black" panose="020B0A02040204020203" pitchFamily="34" charset="0"/>
                </a:rPr>
                <a:t>each</a:t>
              </a:r>
              <a:endParaRPr lang="zh-CN" altLang="en-US" sz="1200" b="1" dirty="0"/>
            </a:p>
          </p:txBody>
        </p:sp>
        <p:sp>
          <p:nvSpPr>
            <p:cNvPr id="109" name="矩形 108">
              <a:extLst>
                <a:ext uri="{FF2B5EF4-FFF2-40B4-BE49-F238E27FC236}">
                  <a16:creationId xmlns:a16="http://schemas.microsoft.com/office/drawing/2014/main" id="{A2F29170-966C-408C-BD06-8606507550CC}"/>
                </a:ext>
              </a:extLst>
            </p:cNvPr>
            <p:cNvSpPr/>
            <p:nvPr/>
          </p:nvSpPr>
          <p:spPr>
            <a:xfrm>
              <a:off x="4691581" y="2372066"/>
              <a:ext cx="694421" cy="276999"/>
            </a:xfrm>
            <a:prstGeom prst="rect">
              <a:avLst/>
            </a:prstGeom>
          </p:spPr>
          <p:txBody>
            <a:bodyPr wrap="none">
              <a:spAutoFit/>
            </a:bodyPr>
            <a:lstStyle/>
            <a:p>
              <a:r>
                <a:rPr lang="en-US" altLang="zh-CN" sz="1400" b="1">
                  <a:latin typeface="Consolas" panose="020B0609020204030204" pitchFamily="49" charset="0"/>
                  <a:cs typeface="Segoe UI Black" panose="020B0A02040204020203" pitchFamily="34" charset="0"/>
                </a:rPr>
                <a:t>80GB/s</a:t>
              </a:r>
              <a:endParaRPr lang="zh-CN" altLang="en-US" sz="1400" dirty="0"/>
            </a:p>
          </p:txBody>
        </p:sp>
        <p:grpSp>
          <p:nvGrpSpPr>
            <p:cNvPr id="110" name="组合 109">
              <a:extLst>
                <a:ext uri="{FF2B5EF4-FFF2-40B4-BE49-F238E27FC236}">
                  <a16:creationId xmlns:a16="http://schemas.microsoft.com/office/drawing/2014/main" id="{E0DA35A7-94E6-44CE-BAD1-4D81403C6F80}"/>
                </a:ext>
              </a:extLst>
            </p:cNvPr>
            <p:cNvGrpSpPr/>
            <p:nvPr/>
          </p:nvGrpSpPr>
          <p:grpSpPr>
            <a:xfrm>
              <a:off x="2747540" y="2148331"/>
              <a:ext cx="1820725" cy="465582"/>
              <a:chOff x="1678806" y="2221302"/>
              <a:chExt cx="1657321" cy="468252"/>
            </a:xfrm>
          </p:grpSpPr>
          <p:sp>
            <p:nvSpPr>
              <p:cNvPr id="111" name="矩形: 圆角 7">
                <a:extLst>
                  <a:ext uri="{FF2B5EF4-FFF2-40B4-BE49-F238E27FC236}">
                    <a16:creationId xmlns:a16="http://schemas.microsoft.com/office/drawing/2014/main" id="{7A3A4247-8A7D-438C-A349-6E7546E23BB2}"/>
                  </a:ext>
                </a:extLst>
              </p:cNvPr>
              <p:cNvSpPr/>
              <p:nvPr/>
            </p:nvSpPr>
            <p:spPr>
              <a:xfrm>
                <a:off x="1678806" y="2245486"/>
                <a:ext cx="1657321" cy="399393"/>
              </a:xfrm>
              <a:prstGeom prst="roundRect">
                <a:avLst>
                  <a:gd name="adj" fmla="val 50000"/>
                </a:avLst>
              </a:prstGeom>
              <a:solidFill>
                <a:srgbClr val="C830C8"/>
              </a:solidFill>
              <a:ln>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112" name="文本框 111">
                <a:extLst>
                  <a:ext uri="{FF2B5EF4-FFF2-40B4-BE49-F238E27FC236}">
                    <a16:creationId xmlns:a16="http://schemas.microsoft.com/office/drawing/2014/main" id="{F699DDB0-BB48-4348-8199-C0F24D7C76AE}"/>
                  </a:ext>
                </a:extLst>
              </p:cNvPr>
              <p:cNvSpPr txBox="1"/>
              <p:nvPr/>
            </p:nvSpPr>
            <p:spPr>
              <a:xfrm>
                <a:off x="1684457" y="2221302"/>
                <a:ext cx="1598588" cy="468252"/>
              </a:xfrm>
              <a:prstGeom prst="rect">
                <a:avLst/>
              </a:prstGeom>
              <a:noFill/>
            </p:spPr>
            <p:txBody>
              <a:bodyPr wrap="none" rtlCol="0">
                <a:spAutoFit/>
              </a:bodyPr>
              <a:lstStyle/>
              <a:p>
                <a:pPr algn="ctr"/>
                <a:r>
                  <a:rPr lang="en-US" altLang="zh-CN" sz="1400" b="1">
                    <a:solidFill>
                      <a:schemeClr val="bg1"/>
                    </a:solidFill>
                    <a:latin typeface="Consolas" panose="020B0609020204030204" pitchFamily="49" charset="0"/>
                    <a:cs typeface="Segoe UI Black" panose="020B0A02040204020203" pitchFamily="34" charset="0"/>
                  </a:rPr>
                  <a:t>PCI Express</a:t>
                </a:r>
                <a:r>
                  <a:rPr lang="en-US" altLang="zh-CN" sz="1400" b="1" baseline="30000">
                    <a:solidFill>
                      <a:schemeClr val="bg1"/>
                    </a:solidFill>
                    <a:latin typeface="Consolas" panose="020B0609020204030204" pitchFamily="49" charset="0"/>
                    <a:cs typeface="Segoe UI Black" panose="020B0A02040204020203" pitchFamily="34" charset="0"/>
                  </a:rPr>
                  <a:t>* </a:t>
                </a:r>
                <a:r>
                  <a:rPr lang="en-US" altLang="zh-CN" sz="1400" b="1">
                    <a:solidFill>
                      <a:schemeClr val="bg1"/>
                    </a:solidFill>
                    <a:latin typeface="Consolas" panose="020B0609020204030204" pitchFamily="49" charset="0"/>
                    <a:cs typeface="Segoe UI Black" panose="020B0A02040204020203" pitchFamily="34" charset="0"/>
                  </a:rPr>
                  <a:t>3.0</a:t>
                </a:r>
                <a:endParaRPr lang="en-US" altLang="zh-CN" sz="1400" b="1" baseline="30000" dirty="0">
                  <a:solidFill>
                    <a:schemeClr val="bg1"/>
                  </a:solidFill>
                  <a:latin typeface="Consolas" panose="020B0609020204030204" pitchFamily="49" charset="0"/>
                  <a:cs typeface="Segoe UI Black" panose="020B0A02040204020203" pitchFamily="34" charset="0"/>
                </a:endParaRPr>
              </a:p>
              <a:p>
                <a:pPr algn="ctr"/>
                <a:r>
                  <a:rPr lang="en-US" altLang="zh-CN" sz="1400" b="1">
                    <a:solidFill>
                      <a:schemeClr val="bg1"/>
                    </a:solidFill>
                    <a:latin typeface="Consolas" panose="020B0609020204030204" pitchFamily="49" charset="0"/>
                    <a:cs typeface="Segoe UI Black" panose="020B0A02040204020203" pitchFamily="34" charset="0"/>
                  </a:rPr>
                  <a:t> 40 lanes </a:t>
                </a:r>
                <a:r>
                  <a:rPr lang="en-US" altLang="zh-CN" sz="1400" b="1" dirty="0">
                    <a:solidFill>
                      <a:schemeClr val="bg1"/>
                    </a:solidFill>
                    <a:latin typeface="Consolas" panose="020B0609020204030204" pitchFamily="49" charset="0"/>
                    <a:cs typeface="Segoe UI Black" panose="020B0A02040204020203" pitchFamily="34" charset="0"/>
                  </a:rPr>
                  <a:t>Graphics</a:t>
                </a:r>
                <a:endParaRPr lang="zh-CN" altLang="en-US" sz="1400" b="1" dirty="0">
                  <a:solidFill>
                    <a:schemeClr val="bg1"/>
                  </a:solidFill>
                  <a:latin typeface="Consolas" panose="020B0609020204030204" pitchFamily="49" charset="0"/>
                  <a:cs typeface="Segoe UI Black" panose="020B0A02040204020203" pitchFamily="34" charset="0"/>
                </a:endParaRPr>
              </a:p>
            </p:txBody>
          </p:sp>
        </p:grpSp>
        <p:grpSp>
          <p:nvGrpSpPr>
            <p:cNvPr id="113" name="组合 112">
              <a:extLst>
                <a:ext uri="{FF2B5EF4-FFF2-40B4-BE49-F238E27FC236}">
                  <a16:creationId xmlns:a16="http://schemas.microsoft.com/office/drawing/2014/main" id="{E8EDFCB9-2AA3-4E21-92DD-1C7218B77889}"/>
                </a:ext>
              </a:extLst>
            </p:cNvPr>
            <p:cNvGrpSpPr/>
            <p:nvPr/>
          </p:nvGrpSpPr>
          <p:grpSpPr>
            <a:xfrm>
              <a:off x="3030456" y="3359606"/>
              <a:ext cx="1568745" cy="465582"/>
              <a:chOff x="1507328" y="2222626"/>
              <a:chExt cx="1828799" cy="468252"/>
            </a:xfrm>
          </p:grpSpPr>
          <p:sp>
            <p:nvSpPr>
              <p:cNvPr id="114" name="矩形: 圆角 10">
                <a:extLst>
                  <a:ext uri="{FF2B5EF4-FFF2-40B4-BE49-F238E27FC236}">
                    <a16:creationId xmlns:a16="http://schemas.microsoft.com/office/drawing/2014/main" id="{30B709AF-14E9-40EA-8CB5-26FD0FA30CC1}"/>
                  </a:ext>
                </a:extLst>
              </p:cNvPr>
              <p:cNvSpPr/>
              <p:nvPr/>
            </p:nvSpPr>
            <p:spPr>
              <a:xfrm>
                <a:off x="1507328" y="2245486"/>
                <a:ext cx="1828799" cy="399393"/>
              </a:xfrm>
              <a:prstGeom prst="roundRect">
                <a:avLst>
                  <a:gd name="adj" fmla="val 50000"/>
                </a:avLst>
              </a:prstGeom>
              <a:solidFill>
                <a:srgbClr val="C830C8"/>
              </a:solidFill>
              <a:ln>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115" name="文本框 114">
                <a:extLst>
                  <a:ext uri="{FF2B5EF4-FFF2-40B4-BE49-F238E27FC236}">
                    <a16:creationId xmlns:a16="http://schemas.microsoft.com/office/drawing/2014/main" id="{F107A139-0E17-453F-9126-2B46C1A14CCD}"/>
                  </a:ext>
                </a:extLst>
              </p:cNvPr>
              <p:cNvSpPr txBox="1"/>
              <p:nvPr/>
            </p:nvSpPr>
            <p:spPr>
              <a:xfrm>
                <a:off x="1812733" y="2222626"/>
                <a:ext cx="1222544" cy="468252"/>
              </a:xfrm>
              <a:prstGeom prst="rect">
                <a:avLst/>
              </a:prstGeom>
              <a:noFill/>
            </p:spPr>
            <p:txBody>
              <a:bodyPr wrap="none" rtlCol="0">
                <a:spAutoFit/>
              </a:bodyPr>
              <a:lstStyle/>
              <a:p>
                <a:pPr algn="ctr"/>
                <a:r>
                  <a:rPr lang="en-US" altLang="zh-CN" sz="1400" b="1">
                    <a:solidFill>
                      <a:schemeClr val="bg1"/>
                    </a:solidFill>
                    <a:latin typeface="Consolas" panose="020B0609020204030204" pitchFamily="49" charset="0"/>
                    <a:cs typeface="Segoe UI Black" panose="020B0A02040204020203" pitchFamily="34" charset="0"/>
                  </a:rPr>
                  <a:t>14 USB 3.0</a:t>
                </a:r>
              </a:p>
              <a:p>
                <a:pPr algn="ctr"/>
                <a:r>
                  <a:rPr lang="en-US" altLang="zh-CN" sz="1400" b="1">
                    <a:solidFill>
                      <a:schemeClr val="bg1"/>
                    </a:solidFill>
                    <a:latin typeface="Consolas" panose="020B0609020204030204" pitchFamily="49" charset="0"/>
                    <a:cs typeface="Segoe UI Black" panose="020B0A02040204020203" pitchFamily="34" charset="0"/>
                  </a:rPr>
                  <a:t>Ports</a:t>
                </a:r>
                <a:endParaRPr lang="zh-CN" altLang="en-US" sz="1400" b="1" dirty="0">
                  <a:solidFill>
                    <a:schemeClr val="bg1"/>
                  </a:solidFill>
                  <a:latin typeface="Consolas" panose="020B0609020204030204" pitchFamily="49" charset="0"/>
                  <a:cs typeface="Segoe UI Black" panose="020B0A02040204020203" pitchFamily="34" charset="0"/>
                </a:endParaRPr>
              </a:p>
            </p:txBody>
          </p:sp>
        </p:grpSp>
        <p:grpSp>
          <p:nvGrpSpPr>
            <p:cNvPr id="116" name="组合 115">
              <a:extLst>
                <a:ext uri="{FF2B5EF4-FFF2-40B4-BE49-F238E27FC236}">
                  <a16:creationId xmlns:a16="http://schemas.microsoft.com/office/drawing/2014/main" id="{27B41324-D005-4A2D-A867-C83360F16967}"/>
                </a:ext>
              </a:extLst>
            </p:cNvPr>
            <p:cNvGrpSpPr/>
            <p:nvPr/>
          </p:nvGrpSpPr>
          <p:grpSpPr>
            <a:xfrm>
              <a:off x="3012311" y="4367663"/>
              <a:ext cx="1579326" cy="465582"/>
              <a:chOff x="1503447" y="2222626"/>
              <a:chExt cx="1841134" cy="468252"/>
            </a:xfrm>
          </p:grpSpPr>
          <p:sp>
            <p:nvSpPr>
              <p:cNvPr id="117" name="矩形: 圆角 16">
                <a:extLst>
                  <a:ext uri="{FF2B5EF4-FFF2-40B4-BE49-F238E27FC236}">
                    <a16:creationId xmlns:a16="http://schemas.microsoft.com/office/drawing/2014/main" id="{588B2D65-CB33-49C2-A26E-F331BEB4B36C}"/>
                  </a:ext>
                </a:extLst>
              </p:cNvPr>
              <p:cNvSpPr/>
              <p:nvPr/>
            </p:nvSpPr>
            <p:spPr>
              <a:xfrm>
                <a:off x="1507328" y="2245486"/>
                <a:ext cx="1828799" cy="399393"/>
              </a:xfrm>
              <a:prstGeom prst="roundRect">
                <a:avLst>
                  <a:gd name="adj" fmla="val 50000"/>
                </a:avLst>
              </a:prstGeom>
              <a:solidFill>
                <a:srgbClr val="C830C8"/>
              </a:solidFill>
              <a:ln>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118" name="文本框 117">
                <a:extLst>
                  <a:ext uri="{FF2B5EF4-FFF2-40B4-BE49-F238E27FC236}">
                    <a16:creationId xmlns:a16="http://schemas.microsoft.com/office/drawing/2014/main" id="{3C36D56F-B38E-40E6-8B2B-3D55F6AAC152}"/>
                  </a:ext>
                </a:extLst>
              </p:cNvPr>
              <p:cNvSpPr txBox="1"/>
              <p:nvPr/>
            </p:nvSpPr>
            <p:spPr>
              <a:xfrm>
                <a:off x="1503447" y="2222626"/>
                <a:ext cx="1841134" cy="468252"/>
              </a:xfrm>
              <a:prstGeom prst="rect">
                <a:avLst/>
              </a:prstGeom>
              <a:noFill/>
            </p:spPr>
            <p:txBody>
              <a:bodyPr wrap="none" rtlCol="0">
                <a:spAutoFit/>
              </a:bodyPr>
              <a:lstStyle/>
              <a:p>
                <a:pPr algn="ctr"/>
                <a:r>
                  <a:rPr lang="en-US" altLang="zh-CN" sz="1400" b="1">
                    <a:solidFill>
                      <a:schemeClr val="bg1"/>
                    </a:solidFill>
                    <a:latin typeface="Consolas" panose="020B0609020204030204" pitchFamily="49" charset="0"/>
                    <a:cs typeface="Segoe UI Black" panose="020B0A02040204020203" pitchFamily="34" charset="0"/>
                  </a:rPr>
                  <a:t>Intel Integrated</a:t>
                </a:r>
              </a:p>
              <a:p>
                <a:pPr algn="ctr"/>
                <a:r>
                  <a:rPr lang="en-US" altLang="zh-CN" sz="1400" b="1">
                    <a:solidFill>
                      <a:schemeClr val="bg1"/>
                    </a:solidFill>
                    <a:latin typeface="Consolas" panose="020B0609020204030204" pitchFamily="49" charset="0"/>
                    <a:cs typeface="Segoe UI Black" panose="020B0A02040204020203" pitchFamily="34" charset="0"/>
                  </a:rPr>
                  <a:t>10/100/1000 MAC</a:t>
                </a:r>
                <a:endParaRPr lang="zh-CN" altLang="en-US" sz="1400" b="1" dirty="0">
                  <a:solidFill>
                    <a:schemeClr val="bg1"/>
                  </a:solidFill>
                  <a:latin typeface="Consolas" panose="020B0609020204030204" pitchFamily="49" charset="0"/>
                  <a:cs typeface="Segoe UI Black" panose="020B0A02040204020203" pitchFamily="34" charset="0"/>
                </a:endParaRPr>
              </a:p>
            </p:txBody>
          </p:sp>
        </p:grpSp>
        <p:grpSp>
          <p:nvGrpSpPr>
            <p:cNvPr id="119" name="组合 118"/>
            <p:cNvGrpSpPr/>
            <p:nvPr/>
          </p:nvGrpSpPr>
          <p:grpSpPr>
            <a:xfrm>
              <a:off x="6688964" y="1906366"/>
              <a:ext cx="717116" cy="900479"/>
              <a:chOff x="4601823" y="2465628"/>
              <a:chExt cx="717116" cy="900479"/>
            </a:xfrm>
          </p:grpSpPr>
          <p:cxnSp>
            <p:nvCxnSpPr>
              <p:cNvPr id="120" name="直接连接符 119">
                <a:extLst>
                  <a:ext uri="{FF2B5EF4-FFF2-40B4-BE49-F238E27FC236}">
                    <a16:creationId xmlns:a16="http://schemas.microsoft.com/office/drawing/2014/main" id="{79656DD0-1562-42E4-9B6F-A5C54AD6D2F0}"/>
                  </a:ext>
                </a:extLst>
              </p:cNvPr>
              <p:cNvCxnSpPr/>
              <p:nvPr/>
            </p:nvCxnSpPr>
            <p:spPr>
              <a:xfrm>
                <a:off x="4673658" y="2465628"/>
                <a:ext cx="645281" cy="0"/>
              </a:xfrm>
              <a:prstGeom prst="line">
                <a:avLst/>
              </a:prstGeom>
              <a:ln w="19050">
                <a:solidFill>
                  <a:srgbClr val="F89018"/>
                </a:solidFill>
              </a:ln>
            </p:spPr>
            <p:style>
              <a:lnRef idx="1">
                <a:schemeClr val="accent1"/>
              </a:lnRef>
              <a:fillRef idx="0">
                <a:schemeClr val="accent1"/>
              </a:fillRef>
              <a:effectRef idx="0">
                <a:schemeClr val="accent1"/>
              </a:effectRef>
              <a:fontRef idx="minor">
                <a:schemeClr val="tx1"/>
              </a:fontRef>
            </p:style>
          </p:cxnSp>
          <p:cxnSp>
            <p:nvCxnSpPr>
              <p:cNvPr id="121" name="直接连接符 120">
                <a:extLst>
                  <a:ext uri="{FF2B5EF4-FFF2-40B4-BE49-F238E27FC236}">
                    <a16:creationId xmlns:a16="http://schemas.microsoft.com/office/drawing/2014/main" id="{79656DD0-1562-42E4-9B6F-A5C54AD6D2F0}"/>
                  </a:ext>
                </a:extLst>
              </p:cNvPr>
              <p:cNvCxnSpPr/>
              <p:nvPr/>
            </p:nvCxnSpPr>
            <p:spPr>
              <a:xfrm>
                <a:off x="4601823" y="2762436"/>
                <a:ext cx="645281" cy="0"/>
              </a:xfrm>
              <a:prstGeom prst="line">
                <a:avLst/>
              </a:prstGeom>
              <a:ln w="19050">
                <a:solidFill>
                  <a:srgbClr val="F89018"/>
                </a:solidFill>
              </a:ln>
            </p:spPr>
            <p:style>
              <a:lnRef idx="1">
                <a:schemeClr val="accent1"/>
              </a:lnRef>
              <a:fillRef idx="0">
                <a:schemeClr val="accent1"/>
              </a:fillRef>
              <a:effectRef idx="0">
                <a:schemeClr val="accent1"/>
              </a:effectRef>
              <a:fontRef idx="minor">
                <a:schemeClr val="tx1"/>
              </a:fontRef>
            </p:style>
          </p:cxnSp>
          <p:cxnSp>
            <p:nvCxnSpPr>
              <p:cNvPr id="122" name="直接连接符 121">
                <a:extLst>
                  <a:ext uri="{FF2B5EF4-FFF2-40B4-BE49-F238E27FC236}">
                    <a16:creationId xmlns:a16="http://schemas.microsoft.com/office/drawing/2014/main" id="{79656DD0-1562-42E4-9B6F-A5C54AD6D2F0}"/>
                  </a:ext>
                </a:extLst>
              </p:cNvPr>
              <p:cNvCxnSpPr/>
              <p:nvPr/>
            </p:nvCxnSpPr>
            <p:spPr>
              <a:xfrm>
                <a:off x="4601823" y="3076496"/>
                <a:ext cx="645281" cy="0"/>
              </a:xfrm>
              <a:prstGeom prst="line">
                <a:avLst/>
              </a:prstGeom>
              <a:ln w="19050">
                <a:solidFill>
                  <a:srgbClr val="F89018"/>
                </a:solidFill>
              </a:ln>
            </p:spPr>
            <p:style>
              <a:lnRef idx="1">
                <a:schemeClr val="accent1"/>
              </a:lnRef>
              <a:fillRef idx="0">
                <a:schemeClr val="accent1"/>
              </a:fillRef>
              <a:effectRef idx="0">
                <a:schemeClr val="accent1"/>
              </a:effectRef>
              <a:fontRef idx="minor">
                <a:schemeClr val="tx1"/>
              </a:fontRef>
            </p:style>
          </p:cxnSp>
          <p:cxnSp>
            <p:nvCxnSpPr>
              <p:cNvPr id="123" name="直接连接符 122">
                <a:extLst>
                  <a:ext uri="{FF2B5EF4-FFF2-40B4-BE49-F238E27FC236}">
                    <a16:creationId xmlns:a16="http://schemas.microsoft.com/office/drawing/2014/main" id="{79656DD0-1562-42E4-9B6F-A5C54AD6D2F0}"/>
                  </a:ext>
                </a:extLst>
              </p:cNvPr>
              <p:cNvCxnSpPr/>
              <p:nvPr/>
            </p:nvCxnSpPr>
            <p:spPr>
              <a:xfrm>
                <a:off x="4601823" y="3366107"/>
                <a:ext cx="645281" cy="0"/>
              </a:xfrm>
              <a:prstGeom prst="line">
                <a:avLst/>
              </a:prstGeom>
              <a:ln w="19050">
                <a:solidFill>
                  <a:srgbClr val="F89018"/>
                </a:solidFill>
              </a:ln>
            </p:spPr>
            <p:style>
              <a:lnRef idx="1">
                <a:schemeClr val="accent1"/>
              </a:lnRef>
              <a:fillRef idx="0">
                <a:schemeClr val="accent1"/>
              </a:fillRef>
              <a:effectRef idx="0">
                <a:schemeClr val="accent1"/>
              </a:effectRef>
              <a:fontRef idx="minor">
                <a:schemeClr val="tx1"/>
              </a:fontRef>
            </p:style>
          </p:cxnSp>
        </p:grpSp>
        <p:grpSp>
          <p:nvGrpSpPr>
            <p:cNvPr id="124" name="组合 123">
              <a:extLst>
                <a:ext uri="{FF2B5EF4-FFF2-40B4-BE49-F238E27FC236}">
                  <a16:creationId xmlns:a16="http://schemas.microsoft.com/office/drawing/2014/main" id="{A3D32651-0157-408E-A001-B6D1AD51166C}"/>
                </a:ext>
              </a:extLst>
            </p:cNvPr>
            <p:cNvGrpSpPr/>
            <p:nvPr/>
          </p:nvGrpSpPr>
          <p:grpSpPr>
            <a:xfrm>
              <a:off x="5386171" y="1678985"/>
              <a:ext cx="1400354" cy="1400354"/>
              <a:chOff x="7462345" y="2301766"/>
              <a:chExt cx="1408386" cy="1408386"/>
            </a:xfrm>
          </p:grpSpPr>
          <p:sp>
            <p:nvSpPr>
              <p:cNvPr id="125" name="矩形 124">
                <a:extLst>
                  <a:ext uri="{FF2B5EF4-FFF2-40B4-BE49-F238E27FC236}">
                    <a16:creationId xmlns:a16="http://schemas.microsoft.com/office/drawing/2014/main" id="{1686DAC7-890C-4C68-B210-A57F4B1557FF}"/>
                  </a:ext>
                </a:extLst>
              </p:cNvPr>
              <p:cNvSpPr/>
              <p:nvPr/>
            </p:nvSpPr>
            <p:spPr>
              <a:xfrm>
                <a:off x="7462345" y="2301766"/>
                <a:ext cx="1408386" cy="1408386"/>
              </a:xfrm>
              <a:prstGeom prst="rect">
                <a:avLst/>
              </a:prstGeom>
              <a:solidFill>
                <a:schemeClr val="accent2">
                  <a:lumMod val="40000"/>
                  <a:lumOff val="60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p>
            </p:txBody>
          </p:sp>
          <p:sp>
            <p:nvSpPr>
              <p:cNvPr id="126" name="矩形: 圆角 5">
                <a:extLst>
                  <a:ext uri="{FF2B5EF4-FFF2-40B4-BE49-F238E27FC236}">
                    <a16:creationId xmlns:a16="http://schemas.microsoft.com/office/drawing/2014/main" id="{627A2D8B-5B73-4A38-BF43-87B417C5046F}"/>
                  </a:ext>
                </a:extLst>
              </p:cNvPr>
              <p:cNvSpPr/>
              <p:nvPr/>
            </p:nvSpPr>
            <p:spPr>
              <a:xfrm>
                <a:off x="7621061" y="2460482"/>
                <a:ext cx="1090954" cy="1090954"/>
              </a:xfrm>
              <a:prstGeom prst="roundRect">
                <a:avLst>
                  <a:gd name="adj" fmla="val 11707"/>
                </a:avLst>
              </a:prstGeom>
              <a:solidFill>
                <a:srgbClr val="C00000"/>
              </a:solidFill>
              <a:ln>
                <a:solidFill>
                  <a:schemeClr val="bg2">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t>CPU</a:t>
                </a:r>
                <a:endParaRPr lang="zh-CN" altLang="en-US" sz="1600" b="1" dirty="0"/>
              </a:p>
            </p:txBody>
          </p:sp>
        </p:grpSp>
        <p:grpSp>
          <p:nvGrpSpPr>
            <p:cNvPr id="127" name="组合 126">
              <a:extLst>
                <a:ext uri="{FF2B5EF4-FFF2-40B4-BE49-F238E27FC236}">
                  <a16:creationId xmlns:a16="http://schemas.microsoft.com/office/drawing/2014/main" id="{8B7C2EBC-5369-473F-AB29-E55E99C1027F}"/>
                </a:ext>
              </a:extLst>
            </p:cNvPr>
            <p:cNvGrpSpPr/>
            <p:nvPr/>
          </p:nvGrpSpPr>
          <p:grpSpPr>
            <a:xfrm>
              <a:off x="7265547" y="1776132"/>
              <a:ext cx="1597290" cy="1160948"/>
              <a:chOff x="1317318" y="1021024"/>
              <a:chExt cx="1844078" cy="901055"/>
            </a:xfrm>
          </p:grpSpPr>
          <p:sp>
            <p:nvSpPr>
              <p:cNvPr id="128" name="矩形: 圆角 19">
                <a:extLst>
                  <a:ext uri="{FF2B5EF4-FFF2-40B4-BE49-F238E27FC236}">
                    <a16:creationId xmlns:a16="http://schemas.microsoft.com/office/drawing/2014/main" id="{662FF55C-30B1-416D-B8D6-96D4C6580BAD}"/>
                  </a:ext>
                </a:extLst>
              </p:cNvPr>
              <p:cNvSpPr/>
              <p:nvPr/>
            </p:nvSpPr>
            <p:spPr>
              <a:xfrm>
                <a:off x="1332597" y="1021024"/>
                <a:ext cx="1828799" cy="202160"/>
              </a:xfrm>
              <a:prstGeom prst="roundRect">
                <a:avLst>
                  <a:gd name="adj" fmla="val 50000"/>
                </a:avLst>
              </a:prstGeom>
              <a:solidFill>
                <a:srgbClr val="60C830"/>
              </a:solidFill>
              <a:ln>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a:solidFill>
                      <a:schemeClr val="tx1"/>
                    </a:solidFill>
                  </a:rPr>
                  <a:t>DDR4 2400MHz</a:t>
                </a:r>
              </a:p>
            </p:txBody>
          </p:sp>
          <p:sp>
            <p:nvSpPr>
              <p:cNvPr id="129" name="矩形: 圆角 19">
                <a:extLst>
                  <a:ext uri="{FF2B5EF4-FFF2-40B4-BE49-F238E27FC236}">
                    <a16:creationId xmlns:a16="http://schemas.microsoft.com/office/drawing/2014/main" id="{662FF55C-30B1-416D-B8D6-96D4C6580BAD}"/>
                  </a:ext>
                </a:extLst>
              </p:cNvPr>
              <p:cNvSpPr/>
              <p:nvPr/>
            </p:nvSpPr>
            <p:spPr>
              <a:xfrm>
                <a:off x="1332597" y="1251388"/>
                <a:ext cx="1828799" cy="202160"/>
              </a:xfrm>
              <a:prstGeom prst="roundRect">
                <a:avLst>
                  <a:gd name="adj" fmla="val 50000"/>
                </a:avLst>
              </a:prstGeom>
              <a:solidFill>
                <a:srgbClr val="60C830"/>
              </a:solidFill>
              <a:ln>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a:solidFill>
                      <a:schemeClr val="tx1"/>
                    </a:solidFill>
                  </a:rPr>
                  <a:t>DDR4 2400MHz</a:t>
                </a:r>
              </a:p>
            </p:txBody>
          </p:sp>
          <p:sp>
            <p:nvSpPr>
              <p:cNvPr id="130" name="矩形: 圆角 19">
                <a:extLst>
                  <a:ext uri="{FF2B5EF4-FFF2-40B4-BE49-F238E27FC236}">
                    <a16:creationId xmlns:a16="http://schemas.microsoft.com/office/drawing/2014/main" id="{662FF55C-30B1-416D-B8D6-96D4C6580BAD}"/>
                  </a:ext>
                </a:extLst>
              </p:cNvPr>
              <p:cNvSpPr/>
              <p:nvPr/>
            </p:nvSpPr>
            <p:spPr>
              <a:xfrm>
                <a:off x="1332597" y="1481752"/>
                <a:ext cx="1828799" cy="202160"/>
              </a:xfrm>
              <a:prstGeom prst="roundRect">
                <a:avLst>
                  <a:gd name="adj" fmla="val 50000"/>
                </a:avLst>
              </a:prstGeom>
              <a:solidFill>
                <a:srgbClr val="60C830"/>
              </a:solidFill>
              <a:ln>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a:solidFill>
                      <a:schemeClr val="tx1"/>
                    </a:solidFill>
                  </a:rPr>
                  <a:t>DDR4 2400MHz</a:t>
                </a:r>
              </a:p>
            </p:txBody>
          </p:sp>
          <p:sp>
            <p:nvSpPr>
              <p:cNvPr id="131" name="矩形: 圆角 19">
                <a:extLst>
                  <a:ext uri="{FF2B5EF4-FFF2-40B4-BE49-F238E27FC236}">
                    <a16:creationId xmlns:a16="http://schemas.microsoft.com/office/drawing/2014/main" id="{662FF55C-30B1-416D-B8D6-96D4C6580BAD}"/>
                  </a:ext>
                </a:extLst>
              </p:cNvPr>
              <p:cNvSpPr/>
              <p:nvPr/>
            </p:nvSpPr>
            <p:spPr>
              <a:xfrm>
                <a:off x="1317318" y="1719919"/>
                <a:ext cx="1828799" cy="202160"/>
              </a:xfrm>
              <a:prstGeom prst="roundRect">
                <a:avLst>
                  <a:gd name="adj" fmla="val 50000"/>
                </a:avLst>
              </a:prstGeom>
              <a:solidFill>
                <a:srgbClr val="60C830"/>
              </a:solidFill>
              <a:ln>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a:solidFill>
                      <a:schemeClr val="tx1"/>
                    </a:solidFill>
                  </a:rPr>
                  <a:t>DDR4 2400MHz</a:t>
                </a:r>
              </a:p>
            </p:txBody>
          </p:sp>
        </p:grpSp>
        <p:sp>
          <p:nvSpPr>
            <p:cNvPr id="132" name="矩形 131">
              <a:extLst>
                <a:ext uri="{FF2B5EF4-FFF2-40B4-BE49-F238E27FC236}">
                  <a16:creationId xmlns:a16="http://schemas.microsoft.com/office/drawing/2014/main" id="{D8B2DEC8-BFA9-4424-8273-237DEE0CE193}"/>
                </a:ext>
              </a:extLst>
            </p:cNvPr>
            <p:cNvSpPr/>
            <p:nvPr/>
          </p:nvSpPr>
          <p:spPr>
            <a:xfrm>
              <a:off x="6869623" y="3838869"/>
              <a:ext cx="609462" cy="276999"/>
            </a:xfrm>
            <a:prstGeom prst="rect">
              <a:avLst/>
            </a:prstGeom>
          </p:spPr>
          <p:txBody>
            <a:bodyPr wrap="none">
              <a:spAutoFit/>
            </a:bodyPr>
            <a:lstStyle/>
            <a:p>
              <a:r>
                <a:rPr lang="en-US" altLang="zh-CN" sz="1400" b="1">
                  <a:latin typeface="Consolas" panose="020B0609020204030204" pitchFamily="49" charset="0"/>
                  <a:cs typeface="Segoe UI Black" panose="020B0A02040204020203" pitchFamily="34" charset="0"/>
                </a:rPr>
                <a:t>1GB/s</a:t>
              </a:r>
              <a:endParaRPr lang="zh-CN" altLang="en-US" sz="1400" b="1" dirty="0"/>
            </a:p>
          </p:txBody>
        </p:sp>
        <p:grpSp>
          <p:nvGrpSpPr>
            <p:cNvPr id="133" name="组合 132">
              <a:extLst>
                <a:ext uri="{FF2B5EF4-FFF2-40B4-BE49-F238E27FC236}">
                  <a16:creationId xmlns:a16="http://schemas.microsoft.com/office/drawing/2014/main" id="{AC183693-635D-4000-9AD9-CAE139A2D5B2}"/>
                </a:ext>
              </a:extLst>
            </p:cNvPr>
            <p:cNvGrpSpPr/>
            <p:nvPr/>
          </p:nvGrpSpPr>
          <p:grpSpPr>
            <a:xfrm>
              <a:off x="7473147" y="3881203"/>
              <a:ext cx="1775693" cy="397116"/>
              <a:chOff x="1507328" y="2245486"/>
              <a:chExt cx="1828799" cy="399393"/>
            </a:xfrm>
          </p:grpSpPr>
          <p:sp>
            <p:nvSpPr>
              <p:cNvPr id="134" name="矩形: 圆角 31">
                <a:extLst>
                  <a:ext uri="{FF2B5EF4-FFF2-40B4-BE49-F238E27FC236}">
                    <a16:creationId xmlns:a16="http://schemas.microsoft.com/office/drawing/2014/main" id="{949E666C-16CA-4593-976B-4146CDCD19D3}"/>
                  </a:ext>
                </a:extLst>
              </p:cNvPr>
              <p:cNvSpPr/>
              <p:nvPr/>
            </p:nvSpPr>
            <p:spPr>
              <a:xfrm>
                <a:off x="1507328" y="2245486"/>
                <a:ext cx="1828799" cy="399393"/>
              </a:xfrm>
              <a:prstGeom prst="roundRect">
                <a:avLst>
                  <a:gd name="adj" fmla="val 50000"/>
                </a:avLst>
              </a:prstGeom>
              <a:solidFill>
                <a:srgbClr val="60C830"/>
              </a:solidFill>
              <a:ln>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135" name="文本框 134">
                <a:extLst>
                  <a:ext uri="{FF2B5EF4-FFF2-40B4-BE49-F238E27FC236}">
                    <a16:creationId xmlns:a16="http://schemas.microsoft.com/office/drawing/2014/main" id="{8FA8FB2D-35A5-4A99-A870-7F663D1682EC}"/>
                  </a:ext>
                </a:extLst>
              </p:cNvPr>
              <p:cNvSpPr txBox="1"/>
              <p:nvPr/>
            </p:nvSpPr>
            <p:spPr>
              <a:xfrm>
                <a:off x="1568640" y="2306220"/>
                <a:ext cx="1717640" cy="275442"/>
              </a:xfrm>
              <a:prstGeom prst="rect">
                <a:avLst/>
              </a:prstGeom>
              <a:noFill/>
            </p:spPr>
            <p:txBody>
              <a:bodyPr wrap="none" rtlCol="0">
                <a:spAutoFit/>
              </a:bodyPr>
              <a:lstStyle/>
              <a:p>
                <a:pPr algn="ctr"/>
                <a:r>
                  <a:rPr lang="en-US" altLang="zh-CN" sz="1400" b="1">
                    <a:solidFill>
                      <a:schemeClr val="bg1"/>
                    </a:solidFill>
                    <a:latin typeface="Consolas" panose="020B0609020204030204" pitchFamily="49" charset="0"/>
                    <a:cs typeface="Segoe UI Black" panose="020B0A02040204020203" pitchFamily="34" charset="0"/>
                  </a:rPr>
                  <a:t>8 PCI Express 2.0</a:t>
                </a:r>
                <a:endParaRPr lang="zh-CN" altLang="en-US" sz="1400" b="1" dirty="0">
                  <a:solidFill>
                    <a:schemeClr val="bg1"/>
                  </a:solidFill>
                  <a:latin typeface="Consolas" panose="020B0609020204030204" pitchFamily="49" charset="0"/>
                  <a:cs typeface="Segoe UI Black" panose="020B0A02040204020203" pitchFamily="34" charset="0"/>
                </a:endParaRPr>
              </a:p>
            </p:txBody>
          </p:sp>
        </p:grpSp>
        <p:sp>
          <p:nvSpPr>
            <p:cNvPr id="136" name="矩形 135">
              <a:extLst>
                <a:ext uri="{FF2B5EF4-FFF2-40B4-BE49-F238E27FC236}">
                  <a16:creationId xmlns:a16="http://schemas.microsoft.com/office/drawing/2014/main" id="{D8B2DEC8-BFA9-4424-8273-237DEE0CE193}"/>
                </a:ext>
              </a:extLst>
            </p:cNvPr>
            <p:cNvSpPr/>
            <p:nvPr/>
          </p:nvSpPr>
          <p:spPr>
            <a:xfrm>
              <a:off x="6891862" y="4586959"/>
              <a:ext cx="524503" cy="276999"/>
            </a:xfrm>
            <a:prstGeom prst="rect">
              <a:avLst/>
            </a:prstGeom>
          </p:spPr>
          <p:txBody>
            <a:bodyPr wrap="none">
              <a:spAutoFit/>
            </a:bodyPr>
            <a:lstStyle/>
            <a:p>
              <a:r>
                <a:rPr lang="en-US" altLang="zh-CN" sz="1400" b="1">
                  <a:latin typeface="Consolas" panose="020B0609020204030204" pitchFamily="49" charset="0"/>
                  <a:cs typeface="Segoe UI Black" panose="020B0A02040204020203" pitchFamily="34" charset="0"/>
                </a:rPr>
                <a:t>each</a:t>
              </a:r>
              <a:endParaRPr lang="zh-CN" altLang="en-US" sz="1400" b="1" dirty="0"/>
            </a:p>
          </p:txBody>
        </p:sp>
        <p:sp>
          <p:nvSpPr>
            <p:cNvPr id="137" name="矩形 136">
              <a:extLst>
                <a:ext uri="{FF2B5EF4-FFF2-40B4-BE49-F238E27FC236}">
                  <a16:creationId xmlns:a16="http://schemas.microsoft.com/office/drawing/2014/main" id="{D8B2DEC8-BFA9-4424-8273-237DEE0CE193}"/>
                </a:ext>
              </a:extLst>
            </p:cNvPr>
            <p:cNvSpPr/>
            <p:nvPr/>
          </p:nvSpPr>
          <p:spPr>
            <a:xfrm>
              <a:off x="6907113" y="4027493"/>
              <a:ext cx="524503" cy="276999"/>
            </a:xfrm>
            <a:prstGeom prst="rect">
              <a:avLst/>
            </a:prstGeom>
          </p:spPr>
          <p:txBody>
            <a:bodyPr wrap="none">
              <a:spAutoFit/>
            </a:bodyPr>
            <a:lstStyle/>
            <a:p>
              <a:r>
                <a:rPr lang="en-US" altLang="zh-CN" sz="1400" b="1">
                  <a:latin typeface="Consolas" panose="020B0609020204030204" pitchFamily="49" charset="0"/>
                  <a:cs typeface="Segoe UI Black" panose="020B0A02040204020203" pitchFamily="34" charset="0"/>
                </a:rPr>
                <a:t>each</a:t>
              </a:r>
              <a:endParaRPr lang="zh-CN" altLang="en-US" sz="1400" b="1" dirty="0"/>
            </a:p>
          </p:txBody>
        </p:sp>
      </p:grpSp>
    </p:spTree>
    <p:extLst>
      <p:ext uri="{BB962C8B-B14F-4D97-AF65-F5344CB8AC3E}">
        <p14:creationId xmlns:p14="http://schemas.microsoft.com/office/powerpoint/2010/main" val="118234528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7" name="Rectangle 2"/>
          <p:cNvSpPr>
            <a:spLocks noGrp="1" noChangeArrowheads="1"/>
          </p:cNvSpPr>
          <p:nvPr>
            <p:ph type="title"/>
          </p:nvPr>
        </p:nvSpPr>
        <p:spPr>
          <a:xfrm>
            <a:off x="487822" y="257614"/>
            <a:ext cx="10515600" cy="617641"/>
          </a:xfrm>
        </p:spPr>
        <p:txBody>
          <a:bodyPr/>
          <a:lstStyle/>
          <a:p>
            <a:pPr eaLnBrk="1" hangingPunct="1"/>
            <a:r>
              <a:rPr lang="zh-CN" altLang="en-US"/>
              <a:t>计算机软件系统</a:t>
            </a:r>
          </a:p>
        </p:txBody>
      </p:sp>
      <p:sp>
        <p:nvSpPr>
          <p:cNvPr id="118788" name="Rectangle 3"/>
          <p:cNvSpPr>
            <a:spLocks noGrp="1" noChangeArrowheads="1"/>
          </p:cNvSpPr>
          <p:nvPr>
            <p:ph idx="1"/>
          </p:nvPr>
        </p:nvSpPr>
        <p:spPr>
          <a:xfrm>
            <a:off x="487822" y="942764"/>
            <a:ext cx="11344713" cy="5637024"/>
          </a:xfrm>
        </p:spPr>
        <p:txBody>
          <a:bodyPr>
            <a:normAutofit fontScale="92500"/>
          </a:bodyPr>
          <a:lstStyle/>
          <a:p>
            <a:pPr eaLnBrk="1" hangingPunct="1">
              <a:lnSpc>
                <a:spcPct val="130000"/>
              </a:lnSpc>
            </a:pPr>
            <a:r>
              <a:rPr lang="zh-CN" altLang="en-US" b="1" dirty="0"/>
              <a:t>计算机硬件是载体，软件是灵魂</a:t>
            </a:r>
            <a:endParaRPr lang="en-US" altLang="zh-CN" b="1" dirty="0"/>
          </a:p>
          <a:p>
            <a:pPr lvl="1">
              <a:lnSpc>
                <a:spcPct val="130000"/>
              </a:lnSpc>
            </a:pPr>
            <a:r>
              <a:rPr lang="zh-CN" altLang="en-US" dirty="0">
                <a:sym typeface="Arial" panose="020B0604020202020204" pitchFamily="34" charset="0"/>
              </a:rPr>
              <a:t>互相依存：计算机系统必须配备完善的软件系统，软件应充分发挥硬件的功能</a:t>
            </a:r>
            <a:endParaRPr lang="en-US" altLang="zh-CN" dirty="0">
              <a:sym typeface="Arial" panose="020B0604020202020204" pitchFamily="34" charset="0"/>
            </a:endParaRPr>
          </a:p>
          <a:p>
            <a:pPr lvl="1">
              <a:lnSpc>
                <a:spcPct val="130000"/>
              </a:lnSpc>
            </a:pPr>
            <a:r>
              <a:rPr lang="zh-CN" altLang="en-US" b="1" dirty="0"/>
              <a:t>逻辑等效性</a:t>
            </a:r>
            <a:r>
              <a:rPr lang="zh-CN" altLang="en-US" dirty="0"/>
              <a:t>：某些功能既可由硬件实现，也可由软件来实现</a:t>
            </a:r>
            <a:endParaRPr lang="en-US" altLang="zh-CN" dirty="0"/>
          </a:p>
          <a:p>
            <a:pPr lvl="1">
              <a:lnSpc>
                <a:spcPct val="130000"/>
              </a:lnSpc>
            </a:pPr>
            <a:r>
              <a:rPr lang="zh-CN" altLang="en-US" dirty="0"/>
              <a:t>协同发展：软件随硬件的迅速发展而发展，而软件的不断发展善又促进硬件更新</a:t>
            </a:r>
          </a:p>
          <a:p>
            <a:pPr>
              <a:lnSpc>
                <a:spcPct val="130000"/>
              </a:lnSpc>
            </a:pPr>
            <a:r>
              <a:rPr lang="zh-CN" altLang="en-US" b="1" dirty="0"/>
              <a:t>软件：一切程序的集合，可运行的思想和内容的数字化</a:t>
            </a:r>
          </a:p>
          <a:p>
            <a:pPr lvl="1">
              <a:lnSpc>
                <a:spcPct val="130000"/>
              </a:lnSpc>
            </a:pPr>
            <a:r>
              <a:rPr lang="zh-CN" altLang="en-US" dirty="0"/>
              <a:t>表现形式：程序和数据 </a:t>
            </a:r>
            <a:endParaRPr lang="en-US" altLang="zh-CN" dirty="0"/>
          </a:p>
          <a:p>
            <a:pPr lvl="1">
              <a:lnSpc>
                <a:spcPct val="130000"/>
              </a:lnSpc>
            </a:pPr>
            <a:r>
              <a:rPr lang="zh-CN" altLang="en-US" dirty="0"/>
              <a:t>系统软件、应用软件</a:t>
            </a:r>
            <a:endParaRPr lang="en-US" altLang="zh-CN" dirty="0"/>
          </a:p>
          <a:p>
            <a:pPr>
              <a:lnSpc>
                <a:spcPct val="130000"/>
              </a:lnSpc>
            </a:pPr>
            <a:r>
              <a:rPr lang="zh-CN" altLang="en-US" b="1" dirty="0"/>
              <a:t>固件（</a:t>
            </a:r>
            <a:r>
              <a:rPr lang="en-US" altLang="zh-CN" b="1" dirty="0"/>
              <a:t>Firmware</a:t>
            </a:r>
            <a:r>
              <a:rPr lang="zh-CN" altLang="en-US" b="1" dirty="0"/>
              <a:t>）</a:t>
            </a:r>
            <a:endParaRPr lang="en-US" altLang="zh-CN" b="1" dirty="0"/>
          </a:p>
          <a:p>
            <a:pPr lvl="1">
              <a:lnSpc>
                <a:spcPct val="130000"/>
              </a:lnSpc>
            </a:pPr>
            <a:r>
              <a:rPr lang="zh-CN" altLang="en-US" dirty="0"/>
              <a:t>具有软件功能，具有硬件形态的部件</a:t>
            </a:r>
            <a:endParaRPr lang="en-US" altLang="zh-CN" dirty="0"/>
          </a:p>
          <a:p>
            <a:pPr algn="r">
              <a:lnSpc>
                <a:spcPct val="130000"/>
              </a:lnSpc>
            </a:pPr>
            <a:endParaRPr lang="zh-CN" altLang="en-US" sz="1896" dirty="0">
              <a:solidFill>
                <a:schemeClr val="tx1">
                  <a:lumMod val="75000"/>
                  <a:lumOff val="25000"/>
                </a:schemeClr>
              </a:solidFill>
              <a:latin typeface="微软雅黑" panose="020B0503020204020204" charset="-122"/>
              <a:ea typeface="微软雅黑" panose="020B0503020204020204" charset="-122"/>
            </a:endParaRPr>
          </a:p>
          <a:p>
            <a:pPr lvl="1">
              <a:lnSpc>
                <a:spcPct val="130000"/>
              </a:lnSpc>
            </a:pPr>
            <a:endParaRPr lang="zh-CN" altLang="en-US" dirty="0">
              <a:solidFill>
                <a:schemeClr val="tx1">
                  <a:lumMod val="75000"/>
                  <a:lumOff val="25000"/>
                </a:schemeClr>
              </a:solidFill>
              <a:sym typeface="Arial" panose="020B0604020202020204" pitchFamily="34" charset="0"/>
            </a:endParaRPr>
          </a:p>
          <a:p>
            <a:pPr lvl="1">
              <a:lnSpc>
                <a:spcPct val="130000"/>
              </a:lnSpc>
            </a:pPr>
            <a:endParaRPr lang="en-US" altLang="zh-CN" dirty="0"/>
          </a:p>
          <a:p>
            <a:pPr eaLnBrk="1" hangingPunct="1"/>
            <a:endParaRPr lang="en-US" altLang="zh-CN" dirty="0"/>
          </a:p>
        </p:txBody>
      </p:sp>
    </p:spTree>
    <p:extLst>
      <p:ext uri="{BB962C8B-B14F-4D97-AF65-F5344CB8AC3E}">
        <p14:creationId xmlns:p14="http://schemas.microsoft.com/office/powerpoint/2010/main" val="385566451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lstStyle/>
          <a:p>
            <a:r>
              <a:rPr lang="en-US" altLang="zh-CN" dirty="0">
                <a:ea typeface="宋体" panose="02010600030101010101" pitchFamily="2" charset="-122"/>
              </a:rPr>
              <a:t>Operating Systems</a:t>
            </a:r>
            <a:endParaRPr lang="zh-CN" altLang="en-US" dirty="0"/>
          </a:p>
        </p:txBody>
      </p:sp>
      <p:sp>
        <p:nvSpPr>
          <p:cNvPr id="3" name="内容占位符 2"/>
          <p:cNvSpPr>
            <a:spLocks noGrp="1"/>
          </p:cNvSpPr>
          <p:nvPr>
            <p:ph idx="1"/>
          </p:nvPr>
        </p:nvSpPr>
        <p:spPr/>
        <p:txBody>
          <a:bodyPr/>
          <a:lstStyle/>
          <a:p>
            <a:r>
              <a:rPr lang="en-US" altLang="zh-CN" dirty="0">
                <a:ea typeface="宋体" panose="02010600030101010101" pitchFamily="2" charset="-122"/>
              </a:rPr>
              <a:t>1960’s </a:t>
            </a:r>
          </a:p>
          <a:p>
            <a:pPr lvl="1"/>
            <a:r>
              <a:rPr lang="en-US" altLang="zh-CN" dirty="0">
                <a:ea typeface="宋体" panose="02010600030101010101" pitchFamily="2" charset="-122"/>
              </a:rPr>
              <a:t>IBM OS/360, Honeywell Multics, </a:t>
            </a:r>
          </a:p>
          <a:p>
            <a:r>
              <a:rPr lang="en-US" altLang="zh-CN" dirty="0" err="1">
                <a:ea typeface="宋体" panose="02010600030101010101" pitchFamily="2" charset="-122"/>
              </a:rPr>
              <a:t>Fernado</a:t>
            </a:r>
            <a:r>
              <a:rPr lang="en-US" altLang="zh-CN" dirty="0">
                <a:ea typeface="宋体" panose="02010600030101010101" pitchFamily="2" charset="-122"/>
              </a:rPr>
              <a:t> Jose </a:t>
            </a:r>
            <a:r>
              <a:rPr lang="en-US" altLang="zh-CN" dirty="0" err="1">
                <a:ea typeface="宋体" panose="02010600030101010101" pitchFamily="2" charset="-122"/>
              </a:rPr>
              <a:t>Corbató</a:t>
            </a:r>
            <a:r>
              <a:rPr lang="en-US" altLang="zh-CN" dirty="0">
                <a:ea typeface="宋体" panose="02010600030101010101" pitchFamily="2" charset="-122"/>
              </a:rPr>
              <a:t>  </a:t>
            </a:r>
            <a:r>
              <a:rPr lang="zh-CN" altLang="en-US" dirty="0"/>
              <a:t>费尔南多</a:t>
            </a:r>
            <a:r>
              <a:rPr lang="en-US" altLang="zh-CN" dirty="0"/>
              <a:t>·</a:t>
            </a:r>
            <a:r>
              <a:rPr lang="zh-CN" altLang="en-US" dirty="0"/>
              <a:t>何塞</a:t>
            </a:r>
            <a:r>
              <a:rPr lang="en-US" altLang="zh-CN" dirty="0"/>
              <a:t>·</a:t>
            </a:r>
            <a:r>
              <a:rPr lang="zh-CN" altLang="en-US" dirty="0"/>
              <a:t>科尔巴托</a:t>
            </a:r>
            <a:endParaRPr lang="en-US" altLang="zh-CN" dirty="0">
              <a:ea typeface="宋体" panose="02010600030101010101" pitchFamily="2" charset="-122"/>
            </a:endParaRPr>
          </a:p>
          <a:p>
            <a:pPr lvl="1"/>
            <a:r>
              <a:rPr lang="en-US" altLang="zh-CN" dirty="0">
                <a:ea typeface="宋体" panose="02010600030101010101" pitchFamily="2" charset="-122"/>
              </a:rPr>
              <a:t>IEEE Computer Pioneer Award, 1982</a:t>
            </a:r>
          </a:p>
          <a:p>
            <a:pPr lvl="1"/>
            <a:r>
              <a:rPr lang="en-US" altLang="zh-CN" dirty="0">
                <a:ea typeface="宋体" panose="02010600030101010101" pitchFamily="2" charset="-122"/>
              </a:rPr>
              <a:t>ACM Turing Award, 1990</a:t>
            </a:r>
          </a:p>
          <a:p>
            <a:endParaRPr lang="zh-CN" altLang="en-US" dirty="0"/>
          </a:p>
        </p:txBody>
      </p:sp>
      <p:pic>
        <p:nvPicPr>
          <p:cNvPr id="6" name="图片 5"/>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061734" y="3230654"/>
            <a:ext cx="1562659" cy="1566499"/>
          </a:xfrm>
          <a:prstGeom prst="rect">
            <a:avLst/>
          </a:prstGeom>
        </p:spPr>
      </p:pic>
      <p:pic>
        <p:nvPicPr>
          <p:cNvPr id="7" name="图片 6"/>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752184" y="4884235"/>
            <a:ext cx="2207004" cy="1497556"/>
          </a:xfrm>
          <a:prstGeom prst="rect">
            <a:avLst/>
          </a:prstGeom>
        </p:spPr>
      </p:pic>
      <p:pic>
        <p:nvPicPr>
          <p:cNvPr id="8" name="图片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13151" y="3796448"/>
            <a:ext cx="1934301" cy="2259615"/>
          </a:xfrm>
          <a:prstGeom prst="rect">
            <a:avLst/>
          </a:prstGeom>
        </p:spPr>
      </p:pic>
      <p:pic>
        <p:nvPicPr>
          <p:cNvPr id="9" name="图片 8"/>
          <p:cNvPicPr>
            <a:picLocks noChangeAspect="1"/>
          </p:cNvPicPr>
          <p:nvPr/>
        </p:nvPicPr>
        <p:blipFill>
          <a:blip r:embed="rId5"/>
          <a:stretch>
            <a:fillRect/>
          </a:stretch>
        </p:blipFill>
        <p:spPr>
          <a:xfrm>
            <a:off x="2698338" y="3791909"/>
            <a:ext cx="1811324" cy="2264155"/>
          </a:xfrm>
          <a:prstGeom prst="rect">
            <a:avLst/>
          </a:prstGeom>
          <a:ln>
            <a:noFill/>
          </a:ln>
          <a:effectLst>
            <a:outerShdw blurRad="292100" dist="139700" dir="2700000" algn="tl" rotWithShape="0">
              <a:srgbClr val="333333">
                <a:alpha val="65000"/>
              </a:srgbClr>
            </a:outerShdw>
          </a:effectLst>
        </p:spPr>
      </p:pic>
      <p:sp>
        <p:nvSpPr>
          <p:cNvPr id="10" name="矩形 9"/>
          <p:cNvSpPr/>
          <p:nvPr/>
        </p:nvSpPr>
        <p:spPr>
          <a:xfrm>
            <a:off x="2577549" y="5663697"/>
            <a:ext cx="1307835" cy="369332"/>
          </a:xfrm>
          <a:prstGeom prst="rect">
            <a:avLst/>
          </a:prstGeom>
        </p:spPr>
        <p:txBody>
          <a:bodyPr wrap="square">
            <a:spAutoFit/>
          </a:bodyPr>
          <a:lstStyle/>
          <a:p>
            <a:pPr algn="r" fontAlgn="base">
              <a:spcBef>
                <a:spcPct val="0"/>
              </a:spcBef>
              <a:spcAft>
                <a:spcPct val="0"/>
              </a:spcAft>
            </a:pPr>
            <a:r>
              <a:rPr lang="en-US" altLang="zh-CN" dirty="0" err="1">
                <a:solidFill>
                  <a:srgbClr val="FFFFFF"/>
                </a:solidFill>
                <a:latin typeface="Agency FB" panose="020B0503020202020204" pitchFamily="34" charset="0"/>
                <a:ea typeface="华文细黑" pitchFamily="2" charset="-122"/>
              </a:rPr>
              <a:t>F.P.Brooks,Jr</a:t>
            </a:r>
            <a:r>
              <a:rPr lang="en-US" altLang="zh-CN" dirty="0">
                <a:solidFill>
                  <a:srgbClr val="FFFFFF"/>
                </a:solidFill>
                <a:latin typeface="Agency FB" panose="020B0503020202020204" pitchFamily="34" charset="0"/>
                <a:ea typeface="华文细黑" pitchFamily="2" charset="-122"/>
              </a:rPr>
              <a:t>.</a:t>
            </a:r>
            <a:endParaRPr lang="zh-CN" altLang="en-US" dirty="0">
              <a:solidFill>
                <a:srgbClr val="FFFFFF"/>
              </a:solidFill>
              <a:latin typeface="Agency FB" panose="020B0503020202020204" pitchFamily="34" charset="0"/>
              <a:ea typeface="华文细黑" pitchFamily="2" charset="-122"/>
            </a:endParaRPr>
          </a:p>
        </p:txBody>
      </p:sp>
      <p:sp>
        <p:nvSpPr>
          <p:cNvPr id="13" name="矩形 12"/>
          <p:cNvSpPr/>
          <p:nvPr/>
        </p:nvSpPr>
        <p:spPr>
          <a:xfrm>
            <a:off x="2567609" y="6106105"/>
            <a:ext cx="1307835" cy="369332"/>
          </a:xfrm>
          <a:prstGeom prst="rect">
            <a:avLst/>
          </a:prstGeom>
        </p:spPr>
        <p:txBody>
          <a:bodyPr wrap="square">
            <a:spAutoFit/>
          </a:bodyPr>
          <a:lstStyle/>
          <a:p>
            <a:pPr algn="r" fontAlgn="base">
              <a:spcBef>
                <a:spcPct val="0"/>
              </a:spcBef>
              <a:spcAft>
                <a:spcPct val="0"/>
              </a:spcAft>
            </a:pPr>
            <a:r>
              <a:rPr lang="en-US" altLang="zh-CN" dirty="0">
                <a:solidFill>
                  <a:srgbClr val="000000"/>
                </a:solidFill>
                <a:latin typeface="Agency FB" panose="020B0503020202020204" pitchFamily="34" charset="0"/>
                <a:ea typeface="华文细黑" pitchFamily="2" charset="-122"/>
              </a:rPr>
              <a:t>OS/360</a:t>
            </a:r>
            <a:endParaRPr lang="zh-CN" altLang="en-US" dirty="0">
              <a:solidFill>
                <a:srgbClr val="000000"/>
              </a:solidFill>
              <a:latin typeface="Agency FB" panose="020B0503020202020204" pitchFamily="34" charset="0"/>
              <a:ea typeface="华文细黑" pitchFamily="2" charset="-122"/>
            </a:endParaRPr>
          </a:p>
        </p:txBody>
      </p:sp>
      <p:sp>
        <p:nvSpPr>
          <p:cNvPr id="14" name="矩形 13"/>
          <p:cNvSpPr/>
          <p:nvPr/>
        </p:nvSpPr>
        <p:spPr>
          <a:xfrm>
            <a:off x="5013152" y="6106105"/>
            <a:ext cx="1860517" cy="369332"/>
          </a:xfrm>
          <a:prstGeom prst="rect">
            <a:avLst/>
          </a:prstGeom>
        </p:spPr>
        <p:txBody>
          <a:bodyPr wrap="square">
            <a:spAutoFit/>
          </a:bodyPr>
          <a:lstStyle/>
          <a:p>
            <a:pPr algn="r" fontAlgn="base">
              <a:spcBef>
                <a:spcPct val="0"/>
              </a:spcBef>
              <a:spcAft>
                <a:spcPct val="0"/>
              </a:spcAft>
            </a:pPr>
            <a:r>
              <a:rPr lang="en-US" altLang="zh-CN" dirty="0">
                <a:solidFill>
                  <a:srgbClr val="000000"/>
                </a:solidFill>
                <a:latin typeface="Agency FB" panose="020B0503020202020204" pitchFamily="34" charset="0"/>
                <a:ea typeface="华文细黑" pitchFamily="2" charset="-122"/>
              </a:rPr>
              <a:t>Honeywell Multics</a:t>
            </a:r>
            <a:endParaRPr lang="zh-CN" altLang="en-US" dirty="0">
              <a:solidFill>
                <a:srgbClr val="000000"/>
              </a:solidFill>
              <a:latin typeface="Agency FB" panose="020B0503020202020204" pitchFamily="34" charset="0"/>
              <a:ea typeface="华文细黑" pitchFamily="2" charset="-122"/>
            </a:endParaRPr>
          </a:p>
        </p:txBody>
      </p:sp>
      <p:sp>
        <p:nvSpPr>
          <p:cNvPr id="15" name="矩形 14"/>
          <p:cNvSpPr/>
          <p:nvPr/>
        </p:nvSpPr>
        <p:spPr>
          <a:xfrm>
            <a:off x="4912746" y="5708541"/>
            <a:ext cx="1970862" cy="369332"/>
          </a:xfrm>
          <a:prstGeom prst="rect">
            <a:avLst/>
          </a:prstGeom>
        </p:spPr>
        <p:txBody>
          <a:bodyPr wrap="square">
            <a:spAutoFit/>
          </a:bodyPr>
          <a:lstStyle/>
          <a:p>
            <a:pPr algn="r" fontAlgn="base">
              <a:spcBef>
                <a:spcPct val="0"/>
              </a:spcBef>
              <a:spcAft>
                <a:spcPct val="0"/>
              </a:spcAft>
            </a:pPr>
            <a:r>
              <a:rPr lang="en-US" altLang="zh-CN" dirty="0" err="1">
                <a:solidFill>
                  <a:srgbClr val="FFFFFF"/>
                </a:solidFill>
                <a:latin typeface="Agency FB" panose="020B0503020202020204" pitchFamily="34" charset="0"/>
                <a:ea typeface="华文细黑" pitchFamily="2" charset="-122"/>
              </a:rPr>
              <a:t>Fernado</a:t>
            </a:r>
            <a:r>
              <a:rPr lang="en-US" altLang="zh-CN" dirty="0">
                <a:solidFill>
                  <a:srgbClr val="FFFFFF"/>
                </a:solidFill>
                <a:latin typeface="Agency FB" panose="020B0503020202020204" pitchFamily="34" charset="0"/>
                <a:ea typeface="华文细黑" pitchFamily="2" charset="-122"/>
              </a:rPr>
              <a:t> Jose </a:t>
            </a:r>
            <a:r>
              <a:rPr lang="en-US" altLang="zh-CN" dirty="0" err="1">
                <a:solidFill>
                  <a:srgbClr val="FFFFFF"/>
                </a:solidFill>
                <a:latin typeface="Agency FB" panose="020B0503020202020204" pitchFamily="34" charset="0"/>
                <a:ea typeface="华文细黑" pitchFamily="2" charset="-122"/>
              </a:rPr>
              <a:t>Corbató</a:t>
            </a:r>
            <a:r>
              <a:rPr lang="en-US" altLang="zh-CN" dirty="0">
                <a:solidFill>
                  <a:srgbClr val="FFFFFF"/>
                </a:solidFill>
                <a:latin typeface="Agency FB" panose="020B0503020202020204" pitchFamily="34" charset="0"/>
                <a:ea typeface="华文细黑" pitchFamily="2" charset="-122"/>
              </a:rPr>
              <a:t> </a:t>
            </a:r>
          </a:p>
        </p:txBody>
      </p:sp>
    </p:spTree>
    <p:extLst>
      <p:ext uri="{BB962C8B-B14F-4D97-AF65-F5344CB8AC3E}">
        <p14:creationId xmlns:p14="http://schemas.microsoft.com/office/powerpoint/2010/main" val="25616715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lstStyle/>
          <a:p>
            <a:r>
              <a:rPr lang="en-US" altLang="zh-CN" dirty="0">
                <a:ea typeface="宋体" panose="02010600030101010101" pitchFamily="2" charset="-122"/>
              </a:rPr>
              <a:t>Operating Systems</a:t>
            </a:r>
            <a:endParaRPr lang="zh-CN" altLang="en-US" dirty="0"/>
          </a:p>
        </p:txBody>
      </p:sp>
      <p:sp>
        <p:nvSpPr>
          <p:cNvPr id="3" name="内容占位符 2"/>
          <p:cNvSpPr>
            <a:spLocks noGrp="1"/>
          </p:cNvSpPr>
          <p:nvPr>
            <p:ph idx="1"/>
          </p:nvPr>
        </p:nvSpPr>
        <p:spPr/>
        <p:txBody>
          <a:bodyPr/>
          <a:lstStyle/>
          <a:p>
            <a:pPr>
              <a:lnSpc>
                <a:spcPct val="110000"/>
              </a:lnSpc>
            </a:pPr>
            <a:r>
              <a:rPr lang="en-US" altLang="zh-CN" dirty="0">
                <a:ea typeface="宋体" panose="02010600030101010101" pitchFamily="2" charset="-122"/>
              </a:rPr>
              <a:t>1991, Linus Torvalds</a:t>
            </a:r>
          </a:p>
          <a:p>
            <a:pPr>
              <a:lnSpc>
                <a:spcPct val="110000"/>
              </a:lnSpc>
            </a:pPr>
            <a:r>
              <a:rPr lang="en-US" altLang="zh-CN" dirty="0">
                <a:ea typeface="宋体" panose="02010600030101010101" pitchFamily="2" charset="-122"/>
              </a:rPr>
              <a:t>Unix-like operating systems</a:t>
            </a:r>
          </a:p>
          <a:p>
            <a:pPr lvl="1">
              <a:lnSpc>
                <a:spcPct val="110000"/>
              </a:lnSpc>
            </a:pPr>
            <a:r>
              <a:rPr lang="en-US" altLang="zh-CN" dirty="0">
                <a:ea typeface="宋体" panose="02010600030101010101" pitchFamily="2" charset="-122"/>
              </a:rPr>
              <a:t>386(486)AT, bash(1.08), </a:t>
            </a:r>
            <a:r>
              <a:rPr lang="en-US" altLang="zh-CN" dirty="0" err="1">
                <a:ea typeface="宋体" panose="02010600030101010101" pitchFamily="2" charset="-122"/>
              </a:rPr>
              <a:t>gcc</a:t>
            </a:r>
            <a:r>
              <a:rPr lang="en-US" altLang="zh-CN" dirty="0">
                <a:ea typeface="宋体" panose="02010600030101010101" pitchFamily="2" charset="-122"/>
              </a:rPr>
              <a:t>(1.40)</a:t>
            </a:r>
          </a:p>
          <a:p>
            <a:pPr>
              <a:lnSpc>
                <a:spcPct val="110000"/>
              </a:lnSpc>
            </a:pPr>
            <a:r>
              <a:rPr lang="en-US" altLang="zh-CN" dirty="0" err="1">
                <a:ea typeface="宋体" panose="02010600030101010101" pitchFamily="2" charset="-122"/>
              </a:rPr>
              <a:t>Posix</a:t>
            </a:r>
            <a:r>
              <a:rPr lang="en-US" altLang="zh-CN" dirty="0">
                <a:ea typeface="宋体" panose="02010600030101010101" pitchFamily="2" charset="-122"/>
              </a:rPr>
              <a:t> complaint version of Unix operating system</a:t>
            </a:r>
          </a:p>
          <a:p>
            <a:pPr>
              <a:lnSpc>
                <a:spcPct val="110000"/>
              </a:lnSpc>
            </a:pPr>
            <a:r>
              <a:rPr lang="en-US" altLang="zh-CN" dirty="0">
                <a:ea typeface="宋体" panose="02010600030101010101" pitchFamily="2" charset="-122"/>
              </a:rPr>
              <a:t>Available on a wide array of computers</a:t>
            </a:r>
          </a:p>
          <a:p>
            <a:pPr lvl="1">
              <a:lnSpc>
                <a:spcPct val="110000"/>
              </a:lnSpc>
            </a:pPr>
            <a:r>
              <a:rPr lang="en-US" altLang="zh-CN" dirty="0">
                <a:ea typeface="宋体" panose="02010600030101010101" pitchFamily="2" charset="-122"/>
              </a:rPr>
              <a:t>From handheld devices to mainframe computers</a:t>
            </a:r>
          </a:p>
          <a:p>
            <a:pPr lvl="1">
              <a:lnSpc>
                <a:spcPct val="110000"/>
              </a:lnSpc>
            </a:pPr>
            <a:r>
              <a:rPr lang="en-US" altLang="zh-CN" dirty="0">
                <a:ea typeface="宋体" panose="02010600030101010101" pitchFamily="2" charset="-122"/>
              </a:rPr>
              <a:t>wristwatch</a:t>
            </a:r>
          </a:p>
          <a:p>
            <a:endParaRPr lang="zh-CN" altLang="en-US" dirty="0"/>
          </a:p>
        </p:txBody>
      </p:sp>
      <p:sp>
        <p:nvSpPr>
          <p:cNvPr id="4" name="灯片编号占位符 3"/>
          <p:cNvSpPr>
            <a:spLocks noGrp="1"/>
          </p:cNvSpPr>
          <p:nvPr>
            <p:ph type="sldNum" sz="quarter" idx="4294967295"/>
          </p:nvPr>
        </p:nvSpPr>
        <p:spPr>
          <a:xfrm>
            <a:off x="9192344" y="6237312"/>
            <a:ext cx="1015008" cy="476250"/>
          </a:xfrm>
        </p:spPr>
        <p:txBody>
          <a:bodyPr/>
          <a:lstStyle/>
          <a:p>
            <a:pPr algn="r" fontAlgn="base">
              <a:spcBef>
                <a:spcPct val="0"/>
              </a:spcBef>
              <a:spcAft>
                <a:spcPct val="0"/>
              </a:spcAft>
              <a:defRPr/>
            </a:pPr>
            <a:r>
              <a:rPr lang="en-US" altLang="zh-CN" sz="1400" i="1">
                <a:solidFill>
                  <a:srgbClr val="0D7157"/>
                </a:solidFill>
                <a:latin typeface="Arial" pitchFamily="34" charset="0"/>
                <a:ea typeface="华文细黑" pitchFamily="2" charset="-122"/>
              </a:rPr>
              <a:t> -</a:t>
            </a:r>
            <a:fld id="{01D71506-0713-46DD-9483-17E15EDE737E}" type="slidenum">
              <a:rPr lang="en-US" altLang="zh-CN" sz="1400" i="1">
                <a:solidFill>
                  <a:srgbClr val="0D7157"/>
                </a:solidFill>
                <a:latin typeface="Arial" pitchFamily="34" charset="0"/>
                <a:ea typeface="华文细黑" pitchFamily="2" charset="-122"/>
              </a:rPr>
              <a:pPr algn="r" fontAlgn="base">
                <a:spcBef>
                  <a:spcPct val="0"/>
                </a:spcBef>
                <a:spcAft>
                  <a:spcPct val="0"/>
                </a:spcAft>
                <a:defRPr/>
              </a:pPr>
              <a:t>95</a:t>
            </a:fld>
            <a:r>
              <a:rPr lang="en-US" altLang="zh-CN" sz="1400" i="1">
                <a:solidFill>
                  <a:srgbClr val="0D7157"/>
                </a:solidFill>
                <a:latin typeface="Arial" pitchFamily="34" charset="0"/>
                <a:ea typeface="华文细黑" pitchFamily="2" charset="-122"/>
              </a:rPr>
              <a:t>- </a:t>
            </a:r>
            <a:endParaRPr lang="en-US" altLang="zh-CN" sz="1400" i="1" dirty="0">
              <a:solidFill>
                <a:srgbClr val="0D7157"/>
              </a:solidFill>
              <a:latin typeface="Arial" pitchFamily="34" charset="0"/>
              <a:ea typeface="华文细黑" pitchFamily="2" charset="-122"/>
            </a:endParaRPr>
          </a:p>
        </p:txBody>
      </p:sp>
      <p:pic>
        <p:nvPicPr>
          <p:cNvPr id="7" name="图片 4" descr="225px-Linus_Torvalds.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369872" y="3861049"/>
            <a:ext cx="1800200" cy="2760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图片 5" descr="150px-Tux_svg.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168008" y="4653136"/>
            <a:ext cx="1624012"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图片 8"/>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223793" y="4910466"/>
            <a:ext cx="1562659" cy="1566499"/>
          </a:xfrm>
          <a:prstGeom prst="rect">
            <a:avLst/>
          </a:prstGeom>
        </p:spPr>
      </p:pic>
    </p:spTree>
    <p:extLst>
      <p:ext uri="{BB962C8B-B14F-4D97-AF65-F5344CB8AC3E}">
        <p14:creationId xmlns:p14="http://schemas.microsoft.com/office/powerpoint/2010/main" val="2899517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en-US" altLang="zh-CN" dirty="0"/>
              <a:t>We have seen a bunch of Operating Systems </a:t>
            </a:r>
            <a:endParaRPr lang="zh-CN" altLang="en-US" dirty="0"/>
          </a:p>
        </p:txBody>
      </p:sp>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31833" y="5550118"/>
            <a:ext cx="1378708" cy="704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02287" y="3995401"/>
            <a:ext cx="1124846" cy="9130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6"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44420" y="1292470"/>
            <a:ext cx="942078" cy="8688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7" name="Picture 6"/>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735546" y="5218338"/>
            <a:ext cx="1580775" cy="11636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8" name="Picture 7"/>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850354" y="5253255"/>
            <a:ext cx="1028965" cy="1249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9" name="Picture 8"/>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866382" y="5401445"/>
            <a:ext cx="1517867" cy="915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10" name="Picture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236429" y="1405769"/>
            <a:ext cx="845058" cy="6866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11" name="Picture 1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300045" y="2418031"/>
            <a:ext cx="971955" cy="929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12" name="Picture 1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236430" y="2447978"/>
            <a:ext cx="1025627" cy="866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13" name="Picture 1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328991" y="5487991"/>
            <a:ext cx="828809" cy="8288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14" name="Picture 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364837" y="1293947"/>
            <a:ext cx="717289" cy="879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15" name="Picture 4"/>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681050" y="1204203"/>
            <a:ext cx="918469" cy="918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16" name="Picture 5"/>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907206" y="2541856"/>
            <a:ext cx="1000628" cy="1011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17" name="Picture 6"/>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275074" y="3772329"/>
            <a:ext cx="1080343" cy="1020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18" name="Picture 7"/>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792960" y="2613392"/>
            <a:ext cx="1044998" cy="7777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19" name="Picture 9"/>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588137" y="2682640"/>
            <a:ext cx="1263197" cy="757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20" name="Picture 10"/>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126645" y="3843010"/>
            <a:ext cx="959503" cy="895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21" name="Picture 11"/>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6573221" y="3923028"/>
            <a:ext cx="952370" cy="8984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22" name="Picture 12"/>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168759" y="1109600"/>
            <a:ext cx="877101" cy="905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23" name="Picture 13"/>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902939" y="1293525"/>
            <a:ext cx="723542" cy="7155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24" name="Picture 14"/>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6291495" y="2613391"/>
            <a:ext cx="973976" cy="8114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25" name="Picture 8"/>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7833692" y="3772329"/>
            <a:ext cx="1129678" cy="11047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26" name="图片 25"/>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9094291" y="3685563"/>
            <a:ext cx="1298211" cy="1298211"/>
          </a:xfrm>
          <a:prstGeom prst="rect">
            <a:avLst/>
          </a:prstGeom>
        </p:spPr>
      </p:pic>
    </p:spTree>
    <p:extLst>
      <p:ext uri="{BB962C8B-B14F-4D97-AF65-F5344CB8AC3E}">
        <p14:creationId xmlns:p14="http://schemas.microsoft.com/office/powerpoint/2010/main" val="122382686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5" name="Rectangle 2"/>
          <p:cNvSpPr>
            <a:spLocks noGrp="1" noChangeArrowheads="1"/>
          </p:cNvSpPr>
          <p:nvPr>
            <p:ph type="title"/>
          </p:nvPr>
        </p:nvSpPr>
        <p:spPr>
          <a:xfrm>
            <a:off x="487822" y="257614"/>
            <a:ext cx="10515600" cy="617641"/>
          </a:xfrm>
        </p:spPr>
        <p:txBody>
          <a:bodyPr/>
          <a:lstStyle/>
          <a:p>
            <a:r>
              <a:rPr lang="en-US" altLang="zh-CN">
                <a:ea typeface="宋体" panose="02010600030101010101" pitchFamily="2" charset="-122"/>
              </a:rPr>
              <a:t>Utilities</a:t>
            </a:r>
          </a:p>
        </p:txBody>
      </p:sp>
      <p:sp>
        <p:nvSpPr>
          <p:cNvPr id="90116" name="Rectangle 3"/>
          <p:cNvSpPr>
            <a:spLocks noGrp="1" noChangeArrowheads="1"/>
          </p:cNvSpPr>
          <p:nvPr>
            <p:ph type="body" idx="1"/>
          </p:nvPr>
        </p:nvSpPr>
        <p:spPr>
          <a:xfrm>
            <a:off x="571500" y="1010206"/>
            <a:ext cx="8534400" cy="4419600"/>
          </a:xfrm>
        </p:spPr>
        <p:txBody>
          <a:bodyPr/>
          <a:lstStyle/>
          <a:p>
            <a:r>
              <a:rPr lang="en-US" altLang="zh-CN" dirty="0">
                <a:ea typeface="宋体" panose="02010600030101010101" pitchFamily="2" charset="-122"/>
              </a:rPr>
              <a:t>Programming language</a:t>
            </a:r>
          </a:p>
          <a:p>
            <a:pPr lvl="1"/>
            <a:r>
              <a:rPr lang="en-US" altLang="zh-CN" dirty="0">
                <a:ea typeface="宋体" panose="02010600030101010101" pitchFamily="2" charset="-122"/>
              </a:rPr>
              <a:t>ANSI C</a:t>
            </a:r>
          </a:p>
          <a:p>
            <a:r>
              <a:rPr lang="en-US" altLang="zh-CN" dirty="0">
                <a:ea typeface="宋体" panose="02010600030101010101" pitchFamily="2" charset="-122"/>
              </a:rPr>
              <a:t>Compiler</a:t>
            </a:r>
          </a:p>
          <a:p>
            <a:pPr lvl="1"/>
            <a:r>
              <a:rPr lang="en-US" altLang="zh-CN" dirty="0">
                <a:ea typeface="宋体" panose="02010600030101010101" pitchFamily="2" charset="-122"/>
              </a:rPr>
              <a:t>GNU-</a:t>
            </a:r>
            <a:r>
              <a:rPr lang="en-US" altLang="zh-CN" dirty="0" err="1">
                <a:ea typeface="宋体" panose="02010600030101010101" pitchFamily="2" charset="-122"/>
              </a:rPr>
              <a:t>gcc</a:t>
            </a:r>
            <a:endParaRPr lang="en-US" altLang="zh-CN" dirty="0">
              <a:ea typeface="宋体" panose="02010600030101010101" pitchFamily="2" charset="-122"/>
            </a:endParaRPr>
          </a:p>
          <a:p>
            <a:r>
              <a:rPr lang="en-US" altLang="zh-CN" dirty="0">
                <a:ea typeface="宋体" panose="02010600030101010101" pitchFamily="2" charset="-122"/>
              </a:rPr>
              <a:t>Tools</a:t>
            </a:r>
          </a:p>
          <a:p>
            <a:pPr lvl="1"/>
            <a:r>
              <a:rPr lang="en-US" altLang="zh-CN" dirty="0">
                <a:ea typeface="宋体" panose="02010600030101010101" pitchFamily="2" charset="-122"/>
              </a:rPr>
              <a:t>GNU tool chain</a:t>
            </a:r>
          </a:p>
        </p:txBody>
      </p:sp>
      <p:pic>
        <p:nvPicPr>
          <p:cNvPr id="5" name="图片 4">
            <a:extLst>
              <a:ext uri="{FF2B5EF4-FFF2-40B4-BE49-F238E27FC236}">
                <a16:creationId xmlns:a16="http://schemas.microsoft.com/office/drawing/2014/main" id="{CD163576-A099-4753-B1D0-D2A660B00E09}"/>
              </a:ext>
            </a:extLst>
          </p:cNvPr>
          <p:cNvPicPr>
            <a:picLocks noChangeAspect="1"/>
          </p:cNvPicPr>
          <p:nvPr/>
        </p:nvPicPr>
        <p:blipFill>
          <a:blip r:embed="rId3"/>
          <a:stretch>
            <a:fillRect/>
          </a:stretch>
        </p:blipFill>
        <p:spPr>
          <a:xfrm>
            <a:off x="399605" y="4245422"/>
            <a:ext cx="11392790" cy="2194591"/>
          </a:xfrm>
          <a:prstGeom prst="rect">
            <a:avLst/>
          </a:prstGeom>
        </p:spPr>
      </p:pic>
    </p:spTree>
    <p:extLst>
      <p:ext uri="{BB962C8B-B14F-4D97-AF65-F5344CB8AC3E}">
        <p14:creationId xmlns:p14="http://schemas.microsoft.com/office/powerpoint/2010/main" val="5436606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lstStyle/>
          <a:p>
            <a:r>
              <a:rPr lang="en-US" altLang="zh-CN" dirty="0">
                <a:ea typeface="宋体" panose="02010600030101010101" pitchFamily="2" charset="-122"/>
              </a:rPr>
              <a:t>GNU</a:t>
            </a:r>
            <a:endParaRPr lang="zh-CN" altLang="en-US" dirty="0"/>
          </a:p>
        </p:txBody>
      </p:sp>
      <p:sp>
        <p:nvSpPr>
          <p:cNvPr id="3" name="内容占位符 2"/>
          <p:cNvSpPr>
            <a:spLocks noGrp="1"/>
          </p:cNvSpPr>
          <p:nvPr>
            <p:ph idx="1"/>
          </p:nvPr>
        </p:nvSpPr>
        <p:spPr/>
        <p:txBody>
          <a:bodyPr/>
          <a:lstStyle/>
          <a:p>
            <a:r>
              <a:rPr lang="en-US" altLang="zh-CN" dirty="0">
                <a:ea typeface="宋体" panose="02010600030101010101" pitchFamily="2" charset="-122"/>
              </a:rPr>
              <a:t>Free software </a:t>
            </a:r>
          </a:p>
          <a:p>
            <a:r>
              <a:rPr lang="en-US" altLang="zh-CN" dirty="0">
                <a:ea typeface="宋体" panose="02010600030101010101" pitchFamily="2" charset="-122"/>
              </a:rPr>
              <a:t>Richard Stallman, 1984</a:t>
            </a:r>
          </a:p>
          <a:p>
            <a:r>
              <a:rPr lang="en-US" altLang="zh-CN" dirty="0">
                <a:ea typeface="宋体" panose="02010600030101010101" pitchFamily="2" charset="-122"/>
              </a:rPr>
              <a:t>A complete Unix-like system with source code</a:t>
            </a:r>
          </a:p>
          <a:p>
            <a:r>
              <a:rPr lang="en-US" altLang="zh-CN" dirty="0">
                <a:ea typeface="宋体" panose="02010600030101010101" pitchFamily="2" charset="-122"/>
              </a:rPr>
              <a:t>An environment</a:t>
            </a:r>
          </a:p>
          <a:p>
            <a:pPr lvl="1"/>
            <a:r>
              <a:rPr lang="en-US" altLang="zh-CN" dirty="0">
                <a:ea typeface="宋体" panose="02010600030101010101" pitchFamily="2" charset="-122"/>
              </a:rPr>
              <a:t>All major components of a Unix operating system</a:t>
            </a:r>
          </a:p>
          <a:p>
            <a:pPr lvl="1"/>
            <a:r>
              <a:rPr lang="en-US" altLang="zh-CN" dirty="0">
                <a:ea typeface="宋体" panose="02010600030101010101" pitchFamily="2" charset="-122"/>
              </a:rPr>
              <a:t>Except for kernel</a:t>
            </a:r>
          </a:p>
          <a:p>
            <a:endParaRPr lang="zh-CN" altLang="en-US" dirty="0"/>
          </a:p>
        </p:txBody>
      </p:sp>
      <p:pic>
        <p:nvPicPr>
          <p:cNvPr id="10" name="图片 5" descr="128px-Heckert_GNU_white_svg.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685634" y="975627"/>
            <a:ext cx="1981200" cy="1935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图片 5">
            <a:extLst>
              <a:ext uri="{FF2B5EF4-FFF2-40B4-BE49-F238E27FC236}">
                <a16:creationId xmlns:a16="http://schemas.microsoft.com/office/drawing/2014/main" id="{A8BF60A9-0BED-4A42-B588-39E6C063D472}"/>
              </a:ext>
            </a:extLst>
          </p:cNvPr>
          <p:cNvPicPr>
            <a:picLocks noChangeAspect="1"/>
          </p:cNvPicPr>
          <p:nvPr/>
        </p:nvPicPr>
        <p:blipFill>
          <a:blip r:embed="rId3">
            <a:clrChange>
              <a:clrFrom>
                <a:srgbClr val="F7F7F7"/>
              </a:clrFrom>
              <a:clrTo>
                <a:srgbClr val="F7F7F7">
                  <a:alpha val="0"/>
                </a:srgbClr>
              </a:clrTo>
            </a:clrChange>
          </a:blip>
          <a:stretch>
            <a:fillRect/>
          </a:stretch>
        </p:blipFill>
        <p:spPr>
          <a:xfrm flipH="1">
            <a:off x="6618513" y="3372596"/>
            <a:ext cx="4384907" cy="2920416"/>
          </a:xfrm>
          <a:prstGeom prst="rect">
            <a:avLst/>
          </a:prstGeom>
        </p:spPr>
      </p:pic>
    </p:spTree>
    <p:extLst>
      <p:ext uri="{BB962C8B-B14F-4D97-AF65-F5344CB8AC3E}">
        <p14:creationId xmlns:p14="http://schemas.microsoft.com/office/powerpoint/2010/main" val="149809488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lstStyle/>
          <a:p>
            <a:r>
              <a:rPr lang="en-US" altLang="zh-CN" dirty="0">
                <a:ea typeface="宋体" panose="02010600030101010101" pitchFamily="2" charset="-122"/>
              </a:rPr>
              <a:t>The C Programming Language</a:t>
            </a:r>
            <a:endParaRPr lang="zh-CN" altLang="en-US" dirty="0"/>
          </a:p>
        </p:txBody>
      </p:sp>
      <p:sp>
        <p:nvSpPr>
          <p:cNvPr id="3" name="内容占位符 2"/>
          <p:cNvSpPr>
            <a:spLocks noGrp="1"/>
          </p:cNvSpPr>
          <p:nvPr>
            <p:ph idx="1"/>
          </p:nvPr>
        </p:nvSpPr>
        <p:spPr/>
        <p:txBody>
          <a:bodyPr>
            <a:normAutofit fontScale="92500" lnSpcReduction="10000"/>
          </a:bodyPr>
          <a:lstStyle/>
          <a:p>
            <a:pPr>
              <a:lnSpc>
                <a:spcPct val="130000"/>
              </a:lnSpc>
            </a:pPr>
            <a:r>
              <a:rPr lang="en-US" altLang="zh-CN" dirty="0">
                <a:ea typeface="宋体" panose="02010600030101010101" pitchFamily="2" charset="-122"/>
              </a:rPr>
              <a:t>C was developed </a:t>
            </a:r>
          </a:p>
          <a:p>
            <a:pPr lvl="1">
              <a:lnSpc>
                <a:spcPct val="130000"/>
              </a:lnSpc>
            </a:pPr>
            <a:r>
              <a:rPr lang="en-US" altLang="zh-CN" dirty="0">
                <a:ea typeface="宋体" panose="02010600030101010101" pitchFamily="2" charset="-122"/>
              </a:rPr>
              <a:t>in 1969 to 1973   by Dennis Ritchie of Bell Laboratories. </a:t>
            </a:r>
          </a:p>
          <a:p>
            <a:pPr>
              <a:lnSpc>
                <a:spcPct val="130000"/>
              </a:lnSpc>
            </a:pPr>
            <a:r>
              <a:rPr lang="en-US" altLang="zh-CN" dirty="0">
                <a:ea typeface="宋体" panose="02010600030101010101" pitchFamily="2" charset="-122"/>
              </a:rPr>
              <a:t>The American National Standards Institute (ANSI)</a:t>
            </a:r>
          </a:p>
          <a:p>
            <a:pPr lvl="1">
              <a:lnSpc>
                <a:spcPct val="130000"/>
              </a:lnSpc>
            </a:pPr>
            <a:r>
              <a:rPr lang="en-US" altLang="zh-CN" dirty="0">
                <a:ea typeface="宋体" panose="02010600030101010101" pitchFamily="2" charset="-122"/>
              </a:rPr>
              <a:t>ratified the ANSI C standard in 1989. </a:t>
            </a:r>
          </a:p>
          <a:p>
            <a:pPr lvl="1">
              <a:lnSpc>
                <a:spcPct val="130000"/>
              </a:lnSpc>
            </a:pPr>
            <a:r>
              <a:rPr lang="en-US" altLang="zh-CN" dirty="0">
                <a:ea typeface="宋体" panose="02010600030101010101" pitchFamily="2" charset="-122"/>
              </a:rPr>
              <a:t>the C language and a set of library functions known as the </a:t>
            </a:r>
            <a:r>
              <a:rPr lang="en-US" altLang="zh-CN" i="1" dirty="0">
                <a:ea typeface="宋体" panose="02010600030101010101" pitchFamily="2" charset="-122"/>
              </a:rPr>
              <a:t>C standard library</a:t>
            </a:r>
            <a:r>
              <a:rPr lang="en-US" altLang="zh-CN" dirty="0">
                <a:ea typeface="宋体" panose="02010600030101010101" pitchFamily="2" charset="-122"/>
              </a:rPr>
              <a:t>. </a:t>
            </a:r>
          </a:p>
          <a:p>
            <a:pPr>
              <a:lnSpc>
                <a:spcPct val="130000"/>
              </a:lnSpc>
            </a:pPr>
            <a:r>
              <a:rPr lang="en-US" altLang="zh-CN" dirty="0">
                <a:ea typeface="宋体" panose="02010600030101010101" pitchFamily="2" charset="-122"/>
              </a:rPr>
              <a:t>C was closely tied with the Unix operating system</a:t>
            </a:r>
          </a:p>
          <a:p>
            <a:pPr lvl="1">
              <a:lnSpc>
                <a:spcPct val="130000"/>
              </a:lnSpc>
            </a:pPr>
            <a:r>
              <a:rPr lang="en-US" altLang="zh-CN" dirty="0">
                <a:ea typeface="宋体" panose="02010600030101010101" pitchFamily="2" charset="-122"/>
              </a:rPr>
              <a:t>C was developed from the beginning as the system programming language for Unix. </a:t>
            </a:r>
          </a:p>
          <a:p>
            <a:pPr lvl="1">
              <a:lnSpc>
                <a:spcPct val="130000"/>
              </a:lnSpc>
            </a:pPr>
            <a:r>
              <a:rPr lang="en-US" altLang="zh-CN" dirty="0">
                <a:ea typeface="宋体" panose="02010600030101010101" pitchFamily="2" charset="-122"/>
              </a:rPr>
              <a:t>Most of the Unix kernel, and all of its supporting tools and libraries, were written in C. </a:t>
            </a:r>
          </a:p>
          <a:p>
            <a:pPr lvl="1"/>
            <a:r>
              <a:rPr lang="en-US" altLang="zh-CN" dirty="0">
                <a:ea typeface="宋体" panose="02010600030101010101" pitchFamily="2" charset="-122"/>
              </a:rPr>
              <a:t>C is the language of choice for system-level programming</a:t>
            </a:r>
          </a:p>
          <a:p>
            <a:endParaRPr lang="zh-CN" altLang="en-US" dirty="0"/>
          </a:p>
          <a:p>
            <a:pPr lvl="1">
              <a:lnSpc>
                <a:spcPct val="130000"/>
              </a:lnSpc>
            </a:pPr>
            <a:endParaRPr lang="en-US" altLang="zh-CN" dirty="0">
              <a:ea typeface="宋体" panose="02010600030101010101" pitchFamily="2" charset="-122"/>
            </a:endParaRPr>
          </a:p>
          <a:p>
            <a:endParaRPr lang="zh-CN" altLang="en-US" dirty="0"/>
          </a:p>
        </p:txBody>
      </p:sp>
    </p:spTree>
    <p:extLst>
      <p:ext uri="{BB962C8B-B14F-4D97-AF65-F5344CB8AC3E}">
        <p14:creationId xmlns:p14="http://schemas.microsoft.com/office/powerpoint/2010/main" val="478519448"/>
      </p:ext>
    </p:extLst>
  </p:cSld>
  <p:clrMapOvr>
    <a:masterClrMapping/>
  </p:clrMapOvr>
</p:sld>
</file>

<file path=ppt/theme/theme1.xml><?xml version="1.0" encoding="utf-8"?>
<a:theme xmlns:a="http://schemas.openxmlformats.org/drawingml/2006/main" name="Office 主题​​">
  <a:themeElements>
    <a:clrScheme name="自定义 1">
      <a:dk1>
        <a:sysClr val="windowText" lastClr="000000"/>
      </a:dk1>
      <a:lt1>
        <a:sysClr val="window" lastClr="FFFFFF"/>
      </a:lt1>
      <a:dk2>
        <a:srgbClr val="1F497D"/>
      </a:dk2>
      <a:lt2>
        <a:srgbClr val="EEECE1"/>
      </a:lt2>
      <a:accent1>
        <a:srgbClr val="56B696"/>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5366</TotalTime>
  <Words>6744</Words>
  <Application>Microsoft Office PowerPoint</Application>
  <PresentationFormat>宽屏</PresentationFormat>
  <Paragraphs>1076</Paragraphs>
  <Slides>135</Slides>
  <Notes>48</Notes>
  <HiddenSlides>0</HiddenSlides>
  <MMClips>0</MMClips>
  <ScaleCrop>false</ScaleCrop>
  <HeadingPairs>
    <vt:vector size="8" baseType="variant">
      <vt:variant>
        <vt:lpstr>已用的字体</vt:lpstr>
      </vt:variant>
      <vt:variant>
        <vt:i4>21</vt:i4>
      </vt:variant>
      <vt:variant>
        <vt:lpstr>主题</vt:lpstr>
      </vt:variant>
      <vt:variant>
        <vt:i4>1</vt:i4>
      </vt:variant>
      <vt:variant>
        <vt:lpstr>嵌入 OLE 服务器</vt:lpstr>
      </vt:variant>
      <vt:variant>
        <vt:i4>2</vt:i4>
      </vt:variant>
      <vt:variant>
        <vt:lpstr>幻灯片标题</vt:lpstr>
      </vt:variant>
      <vt:variant>
        <vt:i4>135</vt:i4>
      </vt:variant>
    </vt:vector>
  </HeadingPairs>
  <TitlesOfParts>
    <vt:vector size="159" baseType="lpstr">
      <vt:lpstr>仿宋</vt:lpstr>
      <vt:lpstr>Verdana</vt:lpstr>
      <vt:lpstr>华文细黑</vt:lpstr>
      <vt:lpstr>微软雅黑</vt:lpstr>
      <vt:lpstr>Wingdings</vt:lpstr>
      <vt:lpstr>宋体</vt:lpstr>
      <vt:lpstr>Segoe UI</vt:lpstr>
      <vt:lpstr>Times New Roman</vt:lpstr>
      <vt:lpstr>等线</vt:lpstr>
      <vt:lpstr>Agency FB</vt:lpstr>
      <vt:lpstr>等线 Light</vt:lpstr>
      <vt:lpstr>义启小楷书</vt:lpstr>
      <vt:lpstr>微软雅黑 Light</vt:lpstr>
      <vt:lpstr>Helvetica</vt:lpstr>
      <vt:lpstr>Symbol</vt:lpstr>
      <vt:lpstr>Calibri</vt:lpstr>
      <vt:lpstr>华文新魏</vt:lpstr>
      <vt:lpstr>Segoe UI Black</vt:lpstr>
      <vt:lpstr>Consolas</vt:lpstr>
      <vt:lpstr>Algerian</vt:lpstr>
      <vt:lpstr>Arial</vt:lpstr>
      <vt:lpstr>Office 主题​​</vt:lpstr>
      <vt:lpstr>Image</vt:lpstr>
      <vt:lpstr>Clip</vt:lpstr>
      <vt:lpstr>PowerPoint 演示文稿</vt:lpstr>
      <vt:lpstr>PowerPoint 演示文稿</vt:lpstr>
      <vt:lpstr>本章主要内容</vt:lpstr>
      <vt:lpstr>计算机发展简史</vt:lpstr>
      <vt:lpstr>最古老的计算工具</vt:lpstr>
      <vt:lpstr>最古老的计算器</vt:lpstr>
      <vt:lpstr>1621年冈特计算尺</vt:lpstr>
      <vt:lpstr>达芬奇机械式计算机</vt:lpstr>
      <vt:lpstr>1642年 PASCAL(1623)  加法机</vt:lpstr>
      <vt:lpstr>Pascal 机械加法机   1642</vt:lpstr>
      <vt:lpstr>Pascal 机械加法机   1642</vt:lpstr>
      <vt:lpstr>莱布尼兹乘法机</vt:lpstr>
      <vt:lpstr>1805 Jacquard </vt:lpstr>
      <vt:lpstr>程序控制思想的萌芽</vt:lpstr>
      <vt:lpstr>1821年Babbage差分机</vt:lpstr>
      <vt:lpstr>差分机 Difference Engine</vt:lpstr>
      <vt:lpstr>第一个程序媛  Ada Augusta </vt:lpstr>
      <vt:lpstr>分析机 Analytical Engine</vt:lpstr>
      <vt:lpstr>分析机 Analytical Engine</vt:lpstr>
      <vt:lpstr>1940  Mechanical analog machines Lord Kelvin </vt:lpstr>
      <vt:lpstr>飛鱼牌手摇计算机</vt:lpstr>
      <vt:lpstr>赫尔曼·霍勒斯制表机 ---  机械到电的飞跃</vt:lpstr>
      <vt:lpstr>Punched card / tape</vt:lpstr>
      <vt:lpstr>Punched card</vt:lpstr>
      <vt:lpstr>赫尔曼·霍勒斯制表机</vt:lpstr>
      <vt:lpstr>1904年弗莱明发明真空电子二极管</vt:lpstr>
      <vt:lpstr>1906年弗雷斯特发明真空电子三极管</vt:lpstr>
      <vt:lpstr>1938年朱斯的Z系列计算机</vt:lpstr>
      <vt:lpstr>1943年英国“巨人”计算机  Colossus</vt:lpstr>
      <vt:lpstr>艾肯的MARK—I</vt:lpstr>
      <vt:lpstr>The First Computr “Bug” 1947</vt:lpstr>
      <vt:lpstr>阿塔纳索夫ABC计算机</vt:lpstr>
      <vt:lpstr>ABC计算机</vt:lpstr>
      <vt:lpstr>“世界上第一台电子数字计算机”</vt:lpstr>
      <vt:lpstr>ENIAC</vt:lpstr>
      <vt:lpstr>ENIAC</vt:lpstr>
      <vt:lpstr>Vacuum tube in  ENIAC</vt:lpstr>
      <vt:lpstr>Input Pannel (42)</vt:lpstr>
      <vt:lpstr>ENIAC Programming</vt:lpstr>
      <vt:lpstr>Debug (线路检查)</vt:lpstr>
      <vt:lpstr>7人获先驱奖</vt:lpstr>
      <vt:lpstr>ENIAC的问题</vt:lpstr>
      <vt:lpstr>现代电子计算机之父</vt:lpstr>
      <vt:lpstr>现代计算机理论基础</vt:lpstr>
      <vt:lpstr>布尔代数</vt:lpstr>
      <vt:lpstr>计算机开关电路</vt:lpstr>
      <vt:lpstr>图林机</vt:lpstr>
      <vt:lpstr>Turing Machine, 1936</vt:lpstr>
      <vt:lpstr>1940年 维纳现代计算机五原则</vt:lpstr>
      <vt:lpstr>1946-1959  第一代电子管计算机时代</vt:lpstr>
      <vt:lpstr>存储器的出现</vt:lpstr>
      <vt:lpstr>比尔·盖茨曾说过</vt:lpstr>
      <vt:lpstr>高级语言的出现</vt:lpstr>
      <vt:lpstr>1959-1964 晶体管造就第二代计算机</vt:lpstr>
      <vt:lpstr>八叛逆</vt:lpstr>
      <vt:lpstr>1959-1964 晶体管造就第二代计算机</vt:lpstr>
      <vt:lpstr>1964-1970  第三代计算机</vt:lpstr>
      <vt:lpstr>世纪豪赌 IBM S/360</vt:lpstr>
      <vt:lpstr>霍夫和Intel 4004 </vt:lpstr>
      <vt:lpstr>Intel 4004</vt:lpstr>
      <vt:lpstr>Intel 8008</vt:lpstr>
      <vt:lpstr>8080 第二代微处理器</vt:lpstr>
      <vt:lpstr>第一台微型计算机：Altair 8800 </vt:lpstr>
      <vt:lpstr>Altair 8800</vt:lpstr>
      <vt:lpstr>Z80微处理器 </vt:lpstr>
      <vt:lpstr>Intel 8086  第三代微处理器</vt:lpstr>
      <vt:lpstr>Apple</vt:lpstr>
      <vt:lpstr>1981-PC元年</vt:lpstr>
      <vt:lpstr>计算机的发展日新月异</vt:lpstr>
      <vt:lpstr>History of Intel® CPU</vt:lpstr>
      <vt:lpstr>History of Intel® CPU</vt:lpstr>
      <vt:lpstr>History of Intel® CPU</vt:lpstr>
      <vt:lpstr>History of Intel® CPU</vt:lpstr>
      <vt:lpstr>近100年技术的变革</vt:lpstr>
      <vt:lpstr>电子计算机发展历程</vt:lpstr>
      <vt:lpstr>计算机发展的规律</vt:lpstr>
      <vt:lpstr>1965年 Moore’s Law</vt:lpstr>
      <vt:lpstr>计算设备体积随着半导体工业发展呈指数式缩小</vt:lpstr>
      <vt:lpstr>我国计算机技术的发展</vt:lpstr>
      <vt:lpstr>陈列在山东曲阜师范大学的103计算机</vt:lpstr>
      <vt:lpstr>国产芯片现状</vt:lpstr>
      <vt:lpstr>Future of Computers</vt:lpstr>
      <vt:lpstr>本章主要内容</vt:lpstr>
      <vt:lpstr>计算机硬件系统</vt:lpstr>
      <vt:lpstr>What is a Computer?</vt:lpstr>
      <vt:lpstr>冯诺依曼思想</vt:lpstr>
      <vt:lpstr>冯诺依曼思想</vt:lpstr>
      <vt:lpstr>硬件：对数字操作的机器系统</vt:lpstr>
      <vt:lpstr>IA-32</vt:lpstr>
      <vt:lpstr>采用前端总线的南北桥结构 IA-64</vt:lpstr>
      <vt:lpstr>采用 QPI 总线的计算机系统总线结构</vt:lpstr>
      <vt:lpstr>CPU+PCH 方案  北桥消失</vt:lpstr>
      <vt:lpstr>计算机软件系统</vt:lpstr>
      <vt:lpstr>Operating Systems</vt:lpstr>
      <vt:lpstr>Operating Systems</vt:lpstr>
      <vt:lpstr>We have seen a bunch of Operating Systems </vt:lpstr>
      <vt:lpstr>Utilities</vt:lpstr>
      <vt:lpstr>GNU</vt:lpstr>
      <vt:lpstr>The C Programming Language</vt:lpstr>
      <vt:lpstr>本章主要内容</vt:lpstr>
      <vt:lpstr>计算机的层次结构</vt:lpstr>
      <vt:lpstr>本章主要内容</vt:lpstr>
      <vt:lpstr>计算机系统的性能评价</vt:lpstr>
      <vt:lpstr>非时间指标</vt:lpstr>
      <vt:lpstr>非时间指标</vt:lpstr>
      <vt:lpstr>非时间指标</vt:lpstr>
      <vt:lpstr>CPU时间（时间指标）</vt:lpstr>
      <vt:lpstr>时间指标</vt:lpstr>
      <vt:lpstr>CPU-Z</vt:lpstr>
      <vt:lpstr>CPI   (Clock cycles Per Instruction)</vt:lpstr>
      <vt:lpstr>ADD---Intel 80386手册</vt:lpstr>
      <vt:lpstr>MOV---Intel 80386手册</vt:lpstr>
      <vt:lpstr>MUL、DIV---Intel 80386手册</vt:lpstr>
      <vt:lpstr>MIPS   (Million Instructions  Per Second) </vt:lpstr>
      <vt:lpstr>例子</vt:lpstr>
      <vt:lpstr>MFLOPS   (Million Floating-Point Operations Per Second) </vt:lpstr>
      <vt:lpstr>CPU执行</vt:lpstr>
      <vt:lpstr>例子</vt:lpstr>
      <vt:lpstr>时间指标的应用思考</vt:lpstr>
      <vt:lpstr>关键时间指标</vt:lpstr>
      <vt:lpstr>时间指标的应用思考</vt:lpstr>
      <vt:lpstr>计算机性能测试</vt:lpstr>
      <vt:lpstr>CPU测试工具</vt:lpstr>
      <vt:lpstr>显卡测试工具</vt:lpstr>
      <vt:lpstr>内存测试工具</vt:lpstr>
      <vt:lpstr>综合测试工具</vt:lpstr>
      <vt:lpstr>计算机性能测试 Benchmark</vt:lpstr>
      <vt:lpstr>性能测试程序</vt:lpstr>
      <vt:lpstr>太湖之光----全球超级计算机500强之首</vt:lpstr>
      <vt:lpstr>神威太湖之光三连冠</vt:lpstr>
      <vt:lpstr>神威太湖之光</vt:lpstr>
      <vt:lpstr>IBM Summit</vt:lpstr>
      <vt:lpstr>PowerPoint 演示文稿</vt:lpstr>
      <vt:lpstr>课后习题</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tanzhihu</dc:creator>
  <cp:lastModifiedBy>HustCS</cp:lastModifiedBy>
  <cp:revision>1331</cp:revision>
  <dcterms:created xsi:type="dcterms:W3CDTF">2018-05-09T10:41:00Z</dcterms:created>
  <dcterms:modified xsi:type="dcterms:W3CDTF">2023-03-01T01:19:14Z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2052-11.1.0.8214</vt:lpwstr>
  </property>
</Properties>
</file>